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UPJWTQ+MS-UIGothic"/>
      <p:regular r:id="rId15"/>
    </p:embeddedFont>
    <p:embeddedFont>
      <p:font typeface="ISMIKU+LIFSFO+ArialMT"/>
      <p:regular r:id="rId16"/>
    </p:embeddedFont>
    <p:embeddedFont>
      <p:font typeface="FDNQVT+VMKNMC+MicrosoftYaHei-Bold"/>
      <p:regular r:id="rId17"/>
    </p:embeddedFont>
    <p:embeddedFont>
      <p:font typeface="RWGDJL+DPTNEB+Calibri-Light"/>
      <p:regular r:id="rId18"/>
    </p:embeddedFont>
    <p:embeddedFont>
      <p:font typeface="VNQHDK+RBUWDH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7845D-69F1-4021-A6A6-5A4EF4070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9BD4D-C6A2-4108-9FB3-7AAB23CAC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99AED-F3F4-4405-874B-91C78F705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88364-C220-4D87-878F-525727978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59B13F-C877-435D-8FAF-038D1E31A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B7424F-660A-4F94-B3C9-8A5DDEF45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EA112E-43FB-4999-8EB2-7153E0195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0AA21-9B7F-44D0-9226-5C1F02058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D9617-7BAB-4C85-AB7E-2695B34AB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16B83-7E54-48ED-8DD5-6C63982C3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567F6-6813-48BA-81B0-801B763FD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73067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28515" y="2732563"/>
            <a:ext cx="5257800" cy="18014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20000"/>
                </a:solidFill>
                <a:latin typeface="SimSun"/>
                <a:cs typeface="SimSun"/>
              </a:rPr>
              <a:t>项</a:t>
            </a:r>
            <a:r>
              <a:rPr sz="3600">
                <a:solidFill>
                  <a:srgbClr val="020000"/>
                </a:solidFill>
                <a:latin typeface="UPJWTQ+MS-UIGothic"/>
                <a:cs typeface="UPJWTQ+MS-UIGothic"/>
              </a:rPr>
              <a:t>目管理</a:t>
            </a:r>
            <a:r>
              <a:rPr sz="3600">
                <a:solidFill>
                  <a:srgbClr val="020000"/>
                </a:solidFill>
                <a:latin typeface="SimSun"/>
                <a:cs typeface="SimSun"/>
              </a:rPr>
              <a:t>师资</a:t>
            </a:r>
            <a:r>
              <a:rPr sz="3600">
                <a:solidFill>
                  <a:srgbClr val="020000"/>
                </a:solidFill>
                <a:latin typeface="UPJWTQ+MS-UIGothic"/>
                <a:cs typeface="UPJWTQ+MS-UIGothic"/>
              </a:rPr>
              <a:t>料之</a:t>
            </a:r>
            <a:r>
              <a:rPr sz="3600">
                <a:solidFill>
                  <a:srgbClr val="020000"/>
                </a:solidFill>
                <a:latin typeface="SimSun"/>
                <a:cs typeface="SimSun"/>
              </a:rPr>
              <a:t>项</a:t>
            </a:r>
            <a:r>
              <a:rPr sz="3600">
                <a:solidFill>
                  <a:srgbClr val="020000"/>
                </a:solidFill>
                <a:latin typeface="UPJWTQ+MS-UIGothic"/>
                <a:cs typeface="UPJWTQ+MS-UIGothic"/>
              </a:rPr>
              <a:t>目</a:t>
            </a:r>
          </a:p>
          <a:p>
            <a:pPr marL="0" marR="0">
              <a:lnSpc>
                <a:spcPts val="3600"/>
              </a:lnSpc>
              <a:spcBef>
                <a:spcPts val="1585"/>
              </a:spcBef>
              <a:spcAft>
                <a:spcPct val="0"/>
              </a:spcAft>
            </a:pPr>
            <a:r>
              <a:rPr sz="3600">
                <a:solidFill>
                  <a:srgbClr val="020000"/>
                </a:solidFill>
                <a:latin typeface="SimSun"/>
                <a:cs typeface="SimSun"/>
              </a:rPr>
              <a:t>选择</a:t>
            </a:r>
            <a:r>
              <a:rPr sz="3600">
                <a:solidFill>
                  <a:srgbClr val="020000"/>
                </a:solidFill>
                <a:latin typeface="UPJWTQ+MS-UIGothic"/>
                <a:cs typeface="UPJWTQ+MS-UIGothic"/>
              </a:rPr>
              <a:t>与</a:t>
            </a:r>
            <a:r>
              <a:rPr sz="3600">
                <a:solidFill>
                  <a:srgbClr val="020000"/>
                </a:solidFill>
                <a:latin typeface="SimSun"/>
                <a:cs typeface="SimSun"/>
              </a:rPr>
              <a:t>项</a:t>
            </a:r>
            <a:r>
              <a:rPr sz="3600">
                <a:solidFill>
                  <a:srgbClr val="020000"/>
                </a:solidFill>
                <a:latin typeface="UPJWTQ+MS-UIGothic"/>
                <a:cs typeface="UPJWTQ+MS-UIGothic"/>
              </a:rPr>
              <a:t>目确定</a:t>
            </a:r>
            <a:r>
              <a:rPr sz="3600">
                <a:solidFill>
                  <a:srgbClr val="020000"/>
                </a:solidFill>
                <a:latin typeface="SimSun"/>
                <a:cs typeface="SimSun"/>
              </a:rPr>
              <a:t>课</a:t>
            </a:r>
            <a:r>
              <a:rPr sz="3600">
                <a:solidFill>
                  <a:srgbClr val="020000"/>
                </a:solidFill>
                <a:latin typeface="UPJWTQ+MS-UIGothic"/>
                <a:cs typeface="UPJWTQ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81109" y="1169554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FF"/>
                </a:solidFill>
                <a:latin typeface="UPJWTQ+MS-UIGothic"/>
                <a:cs typeface="UPJWTQ+MS-UIGothic"/>
              </a:rPr>
              <a:t>目</a:t>
            </a:r>
            <a:r>
              <a:rPr sz="49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8380" y="2474499"/>
            <a:ext cx="2896552" cy="65337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ISMIKU+LIFSFO+ArialMT"/>
                <a:cs typeface="ISMIKU+LIFSFO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2000" spc="23">
                <a:solidFill>
                  <a:srgbClr val="000000"/>
                </a:solidFill>
                <a:latin typeface="UPJWTQ+MS-UIGothic"/>
                <a:cs typeface="UPJWTQ+MS-UIGothic"/>
              </a:rPr>
              <a:t>目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2000" spc="25">
                <a:solidFill>
                  <a:srgbClr val="000000"/>
                </a:solidFill>
                <a:latin typeface="UPJWTQ+MS-UIGothic"/>
                <a:cs typeface="UPJWTQ+MS-UIGothic"/>
              </a:rPr>
              <a:t>与确定概述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8380" y="3030124"/>
            <a:ext cx="3779189" cy="17632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ISMIKU+LIFSFO+ArialMT"/>
                <a:cs typeface="ISMIKU+LIFSFO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2000" spc="23">
                <a:solidFill>
                  <a:srgbClr val="000000"/>
                </a:solidFill>
                <a:latin typeface="UPJWTQ+MS-UIGothic"/>
                <a:cs typeface="UPJWTQ+MS-UIGothic"/>
              </a:rPr>
              <a:t>目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2000" spc="25">
                <a:solidFill>
                  <a:srgbClr val="000000"/>
                </a:solidFill>
                <a:latin typeface="UPJWTQ+MS-UIGothic"/>
                <a:cs typeface="UPJWTQ+MS-UIGothic"/>
              </a:rPr>
              <a:t>的方法与工具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ISMIKU+LIFSFO+ArialMT"/>
                <a:cs typeface="ISMIKU+LIFSFO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2000" spc="25">
                <a:solidFill>
                  <a:srgbClr val="000000"/>
                </a:solidFill>
                <a:latin typeface="UPJWTQ+MS-UIGothic"/>
                <a:cs typeface="UPJWTQ+MS-UIGothic"/>
              </a:rPr>
              <a:t>目确定的流程与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2000">
                <a:solidFill>
                  <a:srgbClr val="000000"/>
                </a:solidFill>
                <a:latin typeface="UPJWTQ+MS-UIGothic"/>
                <a:cs typeface="UPJWTQ+MS-UIGothic"/>
              </a:rPr>
              <a:t>准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ISMIKU+LIFSFO+ArialMT"/>
                <a:cs typeface="ISMIKU+LIFSFO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2000" spc="23">
                <a:solidFill>
                  <a:srgbClr val="000000"/>
                </a:solidFill>
                <a:latin typeface="UPJWTQ+MS-UIGothic"/>
                <a:cs typeface="UPJWTQ+MS-UIGothic"/>
              </a:rPr>
              <a:t>目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2000" spc="25">
                <a:solidFill>
                  <a:srgbClr val="000000"/>
                </a:solidFill>
                <a:latin typeface="UPJWTQ+MS-UIGothic"/>
                <a:cs typeface="UPJWTQ+MS-UIGothic"/>
              </a:rPr>
              <a:t>与确定的案例分析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46005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3450">
                <a:solidFill>
                  <a:srgbClr val="000000"/>
                </a:solidFill>
                <a:latin typeface="UPJWTQ+MS-UIGothic"/>
                <a:cs typeface="UPJWTQ+MS-UIGothic"/>
              </a:rPr>
              <a:t>目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3450">
                <a:solidFill>
                  <a:srgbClr val="000000"/>
                </a:solidFill>
                <a:latin typeface="UPJWTQ+MS-UIGothic"/>
                <a:cs typeface="UPJWTQ+MS-UIGothic"/>
              </a:rPr>
              <a:t>与确定概述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262626"/>
                </a:solidFill>
                <a:latin typeface="UPJWTQ+MS-UIGothic"/>
                <a:cs typeface="UPJWTQ+MS-UIGothic"/>
              </a:rPr>
              <a:t>目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262626"/>
                </a:solidFill>
                <a:latin typeface="UPJWTQ+MS-UIGothic"/>
                <a:cs typeface="UPJWTQ+MS-UIGothic"/>
              </a:rPr>
              <a:t>与确定的概念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SimSun"/>
                <a:cs typeface="SimSun"/>
              </a:rPr>
              <a:t>项</a:t>
            </a:r>
            <a:r>
              <a:rPr sz="2000" spc="25">
                <a:solidFill>
                  <a:srgbClr val="262626"/>
                </a:solidFill>
                <a:latin typeface="UPJWTQ+MS-UIGothic"/>
                <a:cs typeface="UPJWTQ+MS-UIGothic"/>
              </a:rPr>
              <a:t>目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347333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组织战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略目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，从多个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目中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出最符合条件、最具潜力的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行投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SimSun"/>
                <a:cs typeface="SimSun"/>
              </a:rPr>
              <a:t>项</a:t>
            </a:r>
            <a:r>
              <a:rPr sz="2000" spc="25">
                <a:solidFill>
                  <a:srgbClr val="262626"/>
                </a:solidFill>
                <a:latin typeface="UPJWTQ+MS-UIGothic"/>
                <a:cs typeface="UPJWTQ+MS-UIGothic"/>
              </a:rPr>
              <a:t>目确定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600947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施前，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对项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目的可行性、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期成果、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源需求等方面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行全面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估，确保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目能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够顺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施并达成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期目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262626"/>
                </a:solidFill>
                <a:latin typeface="UPJWTQ+MS-UIGothic"/>
                <a:cs typeface="UPJWTQ+MS-UIGothic"/>
              </a:rPr>
              <a:t>目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262626"/>
                </a:solidFill>
                <a:latin typeface="UPJWTQ+MS-UIGothic"/>
                <a:cs typeface="UPJWTQ+MS-UIGothic"/>
              </a:rPr>
              <a:t>与确定的重要性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92045" y="2787555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SimSun"/>
                <a:cs typeface="SimSun"/>
              </a:rPr>
              <a:t>资</a:t>
            </a:r>
            <a:r>
              <a:rPr sz="2000" spc="25">
                <a:solidFill>
                  <a:srgbClr val="262626"/>
                </a:solidFill>
                <a:latin typeface="UPJWTQ+MS-UIGothic"/>
                <a:cs typeface="UPJWTQ+MS-UIGothic"/>
              </a:rPr>
              <a:t>源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优</a:t>
            </a:r>
            <a:r>
              <a:rPr sz="2000" spc="25">
                <a:solidFill>
                  <a:srgbClr val="262626"/>
                </a:solidFill>
                <a:latin typeface="UPJWTQ+MS-UIGothic"/>
                <a:cs typeface="UPJWTQ+MS-UIGothic"/>
              </a:rPr>
              <a:t>化配置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4779" y="2787555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UPJWTQ+MS-UIGothic"/>
                <a:cs typeface="UPJWTQ+MS-UIGothic"/>
              </a:rPr>
              <a:t>降低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387330" y="2787555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SimSun"/>
                <a:cs typeface="SimSun"/>
              </a:rPr>
              <a:t>战</a:t>
            </a:r>
            <a:r>
              <a:rPr sz="2000" spc="25">
                <a:solidFill>
                  <a:srgbClr val="262626"/>
                </a:solidFill>
                <a:latin typeface="UPJWTQ+MS-UIGothic"/>
                <a:cs typeface="UPJWTQ+MS-UIGothic"/>
              </a:rPr>
              <a:t>略匹配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15820" y="3285863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过项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与确定，合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理分配有限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源，确保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目能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够为组织带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来最大的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853930" y="3285863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与确定有助于确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施与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略目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相一致，推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动组织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展。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961379" y="3457313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有效的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与确定能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降低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，提高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目的成功率。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50387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3450">
                <a:solidFill>
                  <a:srgbClr val="000000"/>
                </a:solidFill>
                <a:latin typeface="UPJWTQ+MS-UIGothic"/>
                <a:cs typeface="UPJWTQ+MS-UIGothic"/>
              </a:rPr>
              <a:t>目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3450">
                <a:solidFill>
                  <a:srgbClr val="000000"/>
                </a:solidFill>
                <a:latin typeface="UPJWTQ+MS-UIGothic"/>
                <a:cs typeface="UPJWTQ+MS-UIGothic"/>
              </a:rPr>
              <a:t>的方法与工具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262626"/>
                </a:solidFill>
                <a:latin typeface="UPJWTQ+MS-UIGothic"/>
                <a:cs typeface="UPJWTQ+MS-UIGothic"/>
              </a:rPr>
              <a:t>目管理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262626"/>
                </a:solidFill>
                <a:latin typeface="UPJWTQ+MS-UIGothic"/>
                <a:cs typeface="UPJWTQ+MS-UIGothic"/>
              </a:rPr>
              <a:t>估矩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29244" y="2175883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目管理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估矩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阵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是一种用于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目可行性和潜在价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的工具，通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合考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虑项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目的多个方面，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为项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提供依据。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33994" y="4382508"/>
            <a:ext cx="3650679" cy="1847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目管理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估矩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阵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包含多个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估指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如市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需求、技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可行性、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收益、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源投入等，通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过为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每个指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打分，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确定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合得分，从而判断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UPJWTQ+MS-UIGothic"/>
                <a:cs typeface="UPJWTQ+MS-UIGothic"/>
              </a:rPr>
              <a:t>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262626"/>
                </a:solidFill>
                <a:latin typeface="UPJWTQ+MS-UIGothic"/>
                <a:cs typeface="UPJWTQ+MS-UIGothic"/>
              </a:rPr>
              <a:t>目管理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262626"/>
                </a:solidFill>
                <a:latin typeface="UPJWTQ+MS-UIGothic"/>
                <a:cs typeface="UPJWTQ+MS-UIGothic"/>
              </a:rPr>
              <a:t>矩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84904" y="1995023"/>
            <a:ext cx="854289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目管理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阵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是一种用于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的工具，通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过识别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目中的潜在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为项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目确定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84904" y="2303633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提供依据。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07464" y="4543278"/>
            <a:ext cx="8542897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目管理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阵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风险识别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分析和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风险评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估三个步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骤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分析潜在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生概率和影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响程度，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每个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打分，确定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000000"/>
                </a:solidFill>
                <a:latin typeface="UPJWTQ+MS-UIGothic"/>
                <a:cs typeface="UPJWTQ+MS-UIGothic"/>
              </a:rPr>
              <a:t>措施。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262626"/>
                </a:solidFill>
                <a:latin typeface="UPJWTQ+MS-UIGothic"/>
                <a:cs typeface="UPJWTQ+MS-UIGothic"/>
              </a:rPr>
              <a:t>目管理利益矩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1064550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UPJWTQ+MS-UIGothic"/>
                <a:cs typeface="UPJWTQ+MS-UIGothic"/>
              </a:rPr>
              <a:t>目管理利益矩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阵</a:t>
            </a:r>
            <a:r>
              <a:rPr sz="1350">
                <a:solidFill>
                  <a:srgbClr val="FFFFFF"/>
                </a:solidFill>
                <a:latin typeface="UPJWTQ+MS-UIGothic"/>
                <a:cs typeface="UPJWTQ+MS-UIGothic"/>
              </a:rPr>
              <a:t>是一种用于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UPJWTQ+MS-UIGothic"/>
                <a:cs typeface="UPJWTQ+MS-UIGothic"/>
              </a:rPr>
              <a:t>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UPJWTQ+MS-UIGothic"/>
                <a:cs typeface="UPJWTQ+MS-UIGothic"/>
              </a:rPr>
              <a:t>目利益相关者利益的工具，通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过综</a:t>
            </a:r>
            <a:r>
              <a:rPr sz="1350">
                <a:solidFill>
                  <a:srgbClr val="FFFFFF"/>
                </a:solidFill>
                <a:latin typeface="UPJWTQ+MS-UIGothic"/>
                <a:cs typeface="UPJWTQ+MS-UIGothic"/>
              </a:rPr>
              <a:t>合考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FFFFFF"/>
                </a:solidFill>
                <a:latin typeface="UPJWTQ+MS-UIGothic"/>
                <a:cs typeface="UPJWTQ+MS-UIGothic"/>
              </a:rPr>
              <a:t>利益相关者的利益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诉</a:t>
            </a:r>
            <a:r>
              <a:rPr sz="1350">
                <a:solidFill>
                  <a:srgbClr val="FFFFFF"/>
                </a:solidFill>
                <a:latin typeface="UPJWTQ+MS-UIGothic"/>
                <a:cs typeface="UPJWTQ+MS-UIGothic"/>
              </a:rPr>
              <a:t>求，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为项</a:t>
            </a:r>
            <a:r>
              <a:rPr sz="1350">
                <a:solidFill>
                  <a:srgbClr val="FFFFFF"/>
                </a:solidFill>
                <a:latin typeface="UPJWTQ+MS-UIGothic"/>
                <a:cs typeface="UPJWTQ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UPJWTQ+MS-UIGothic"/>
                <a:cs typeface="UPJWTQ+MS-UIGothic"/>
              </a:rPr>
              <a:t>提供依据。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51457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62626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262626"/>
                </a:solidFill>
                <a:latin typeface="UPJWTQ+MS-UIGothic"/>
                <a:cs typeface="UPJWTQ+MS-UIGothic"/>
              </a:rPr>
              <a:t>目管理利益矩</a:t>
            </a:r>
            <a:r>
              <a:rPr sz="1350">
                <a:solidFill>
                  <a:srgbClr val="262626"/>
                </a:solidFill>
                <a:latin typeface="SimSun"/>
                <a:cs typeface="SimSun"/>
              </a:rPr>
              <a:t>阵</a:t>
            </a:r>
            <a:r>
              <a:rPr sz="1350">
                <a:solidFill>
                  <a:srgbClr val="262626"/>
                </a:solidFill>
                <a:latin typeface="UPJWTQ+MS-UIGothic"/>
                <a:cs typeface="UPJWTQ+MS-UIGothic"/>
              </a:rPr>
              <a:t>包括利益相关者</a:t>
            </a:r>
            <a:r>
              <a:rPr sz="1350">
                <a:solidFill>
                  <a:srgbClr val="262626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262626"/>
                </a:solidFill>
                <a:latin typeface="UPJWTQ+MS-UIGothic"/>
                <a:cs typeface="UPJWTQ+MS-UIGothic"/>
              </a:rPr>
              <a:t>、利益相关者分析和利益相关者</a:t>
            </a:r>
            <a:r>
              <a:rPr sz="1350">
                <a:solidFill>
                  <a:srgbClr val="262626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262626"/>
                </a:solidFill>
                <a:latin typeface="UPJWTQ+MS-UIGothic"/>
                <a:cs typeface="UPJWTQ+MS-UIGothic"/>
              </a:rPr>
              <a:t>三个步</a:t>
            </a:r>
            <a:r>
              <a:rPr sz="1350">
                <a:solidFill>
                  <a:srgbClr val="262626"/>
                </a:solidFill>
                <a:latin typeface="SimSun"/>
                <a:cs typeface="SimSun"/>
              </a:rPr>
              <a:t>骤</a:t>
            </a:r>
            <a:r>
              <a:rPr sz="1350">
                <a:solidFill>
                  <a:srgbClr val="262626"/>
                </a:solidFill>
                <a:latin typeface="UPJWTQ+MS-UIGothic"/>
                <a:cs typeface="UPJWTQ+MS-UIGothic"/>
              </a:rPr>
              <a:t>，通</a:t>
            </a:r>
            <a:r>
              <a:rPr sz="1350">
                <a:solidFill>
                  <a:srgbClr val="262626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262626"/>
                </a:solidFill>
                <a:latin typeface="UPJWTQ+MS-UIGothic"/>
                <a:cs typeface="UPJWTQ+MS-UIGothic"/>
              </a:rPr>
              <a:t>分析利益相关者的利益</a:t>
            </a:r>
            <a:r>
              <a:rPr sz="1350">
                <a:solidFill>
                  <a:srgbClr val="262626"/>
                </a:solidFill>
                <a:latin typeface="SimSun"/>
                <a:cs typeface="SimSun"/>
              </a:rPr>
              <a:t>诉</a:t>
            </a:r>
            <a:r>
              <a:rPr sz="1350">
                <a:solidFill>
                  <a:srgbClr val="262626"/>
                </a:solidFill>
                <a:latin typeface="UPJWTQ+MS-UIGothic"/>
                <a:cs typeface="UPJWTQ+MS-UIGothic"/>
              </a:rPr>
              <a:t>求和影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62626"/>
                </a:solidFill>
                <a:latin typeface="UPJWTQ+MS-UIGothic"/>
                <a:cs typeface="UPJWTQ+MS-UIGothic"/>
              </a:rPr>
              <a:t>响程度，</a:t>
            </a:r>
            <a:r>
              <a:rPr sz="1350">
                <a:solidFill>
                  <a:srgbClr val="262626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62626"/>
                </a:solidFill>
                <a:latin typeface="UPJWTQ+MS-UIGothic"/>
                <a:cs typeface="UPJWTQ+MS-UIGothic"/>
              </a:rPr>
              <a:t>每个利益相关者打分，确定</a:t>
            </a:r>
            <a:r>
              <a:rPr sz="1350">
                <a:solidFill>
                  <a:srgbClr val="262626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262626"/>
                </a:solidFill>
                <a:latin typeface="UPJWTQ+MS-UIGothic"/>
                <a:cs typeface="UPJWTQ+MS-UIGothic"/>
              </a:rPr>
              <a:t>目的利益平衡点。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https://d.book118.com/228073067065006035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SimSun</vt:lpstr>
      <vt:lpstr>UPJWTQ+MS-UIGothic</vt:lpstr>
      <vt:lpstr>ISMIKU+LIFSFO+ArialMT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2024-09-14T07:32:52.335</cp:lastPrinted>
  <dcterms:created xsi:type="dcterms:W3CDTF">2024-09-13T23:32:52Z</dcterms:created>
  <dcterms:modified xsi:type="dcterms:W3CDTF">2024-09-13T23:32:53Z</dcterms:modified>
</cp:coreProperties>
</file>