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F38B1-C1B8-4B47-A0CD-3974309D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AB0B-CEF5-4279-85B9-92F11BC7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6A9BE-7F6F-4408-8709-09B0B6ED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62045-B90A-43A5-9566-CE80BD68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D1B489-AB52-4B1E-8E3A-CBC11970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68AC9-9D68-415F-9462-F1682E456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8B09A-EA21-488E-BA6F-3AF7C082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BA4F5-EA5E-44B5-A7A7-DE644773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32EA5-DDBA-4185-B97C-EFF13C07E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C8144-C935-4EB3-B5C0-362C6139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D1EB-0EC7-4E67-85FF-39A97CCD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49" r:id="rId2"/>
    <p:sldLayoutId id="2147485750" r:id="rId3"/>
    <p:sldLayoutId id="2147485751" r:id="rId4"/>
    <p:sldLayoutId id="2147485752" r:id="rId5"/>
    <p:sldLayoutId id="2147485753" r:id="rId6"/>
    <p:sldLayoutId id="2147485754" r:id="rId7"/>
    <p:sldLayoutId id="2147485755" r:id="rId8"/>
    <p:sldLayoutId id="2147485756" r:id="rId9"/>
    <p:sldLayoutId id="2147485757" r:id="rId10"/>
    <p:sldLayoutId id="2147485758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50550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内瘘穿刺血肿处理课件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内瘘穿刺血肿的概述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内瘘穿刺血肿的评估与诊断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预防内瘘穿刺血肿的策略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内瘘穿刺血肿的处理方法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内瘘穿刺血肿的护理与康复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内瘘穿刺血肿的概述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定义和成因</a:t>
            </a:r>
            <a:endParaRPr lang="zh-CN" altLang="en-US"/>
          </a:p>
        </p:txBody>
      </p:sp>
      <p:sp>
        <p:nvSpPr>
          <p:cNvPr id="1048906" name="五边形 30"/>
          <p:cNvSpPr/>
          <p:nvPr>
            <p:custDataLst>
              <p:tags r:id="rId2"/>
            </p:custDataLst>
          </p:nvPr>
        </p:nvSpPr>
        <p:spPr>
          <a:xfrm>
            <a:off x="695960" y="3143040"/>
            <a:ext cx="2862494" cy="116356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6"/>
          <p:cNvSpPr/>
          <p:nvPr>
            <p:custDataLst>
              <p:tags r:id="rId3"/>
            </p:custDataLst>
          </p:nvPr>
        </p:nvSpPr>
        <p:spPr>
          <a:xfrm>
            <a:off x="3267780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燕尾形 37"/>
          <p:cNvSpPr/>
          <p:nvPr>
            <p:custDataLst>
              <p:tags r:id="rId4"/>
            </p:custDataLst>
          </p:nvPr>
        </p:nvSpPr>
        <p:spPr>
          <a:xfrm>
            <a:off x="841141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8"/>
          <p:cNvSpPr/>
          <p:nvPr>
            <p:custDataLst>
              <p:tags r:id="rId5"/>
            </p:custDataLst>
          </p:nvPr>
        </p:nvSpPr>
        <p:spPr>
          <a:xfrm>
            <a:off x="583959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文本框 3"/>
          <p:cNvSpPr txBox="1"/>
          <p:nvPr>
            <p:custDataLst>
              <p:tags r:id="rId6"/>
            </p:custDataLst>
          </p:nvPr>
        </p:nvSpPr>
        <p:spPr>
          <a:xfrm>
            <a:off x="3207909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成因：穿刺针穿破血管壁，血液进入周围组织。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6"/>
          <p:cNvSpPr txBox="1"/>
          <p:nvPr>
            <p:custDataLst>
              <p:tags r:id="rId7"/>
            </p:custDataLst>
          </p:nvPr>
        </p:nvSpPr>
        <p:spPr>
          <a:xfrm>
            <a:off x="695960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内瘘穿刺血肿：在透析过程中，由于穿刺针穿破血管壁，导致血液进入周围组织形成的血肿。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8" name="文本框 7"/>
          <p:cNvSpPr txBox="1"/>
          <p:nvPr>
            <p:custDataLst>
              <p:tags r:id="rId8"/>
            </p:custDataLst>
          </p:nvPr>
        </p:nvSpPr>
        <p:spPr>
          <a:xfrm>
            <a:off x="5837864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症状：局部肿胀、疼痛、皮肤变色等。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8"/>
          <p:cNvSpPr txBox="1"/>
          <p:nvPr>
            <p:custDataLst>
              <p:tags r:id="rId9"/>
            </p:custDataLst>
          </p:nvPr>
        </p:nvSpPr>
        <p:spPr>
          <a:xfrm>
            <a:off x="8408816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治疗方法：包括保守治疗和手术治疗，具体治疗方案需根据血肿的大小、位置和患者的身体状况等因素来决定。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血肿对内瘘的影响</a:t>
            </a:r>
            <a:endParaRPr lang="zh-CN" altLang="en-US"/>
          </a:p>
        </p:txBody>
      </p:sp>
      <p:sp>
        <p:nvSpPr>
          <p:cNvPr id="10489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8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影响内瘘功能：血肿可能导致内瘘堵塞，影响血液透析效果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增加感染风险：血肿可能导致内瘘感染，增加治疗难度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影响患者生活质量：血肿可能导致患者疼痛、行动不便等问题，影响生活质量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增加医疗费用：血肿治疗需要额外的医疗费用，增加患者经济负担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血肿的分类</a:t>
            </a:r>
            <a:endParaRPr lang="zh-CN" altLang="en-US"/>
          </a:p>
        </p:txBody>
      </p:sp>
      <p:sp>
        <p:nvSpPr>
          <p:cNvPr id="10490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急性血肿：穿刺后立即出现，通常在24小时内发生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慢性血肿：穿刺后数天或数周内出现，通常与血管损伤有关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假性血肿：穿刺后没有出血，但出现了血肿的临床表现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0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混合性血肿：同时存在急性和慢性血肿的特点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血肿的预防</a:t>
            </a:r>
            <a:endParaRPr lang="zh-CN" altLang="en-US"/>
          </a:p>
        </p:txBody>
      </p:sp>
      <p:sp>
        <p:nvSpPr>
          <p:cNvPr id="10490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4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严格无菌操作，避免感染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正确选择穿刺部位，避免血管损伤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6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控制穿刺压力，避免过高压力导致血肿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定期复查，及时发现和处理血肿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1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内瘘穿刺血肿的评估与诊断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评估方法</a:t>
            </a:r>
            <a:endParaRPr lang="zh-CN" altLang="en-US"/>
          </a:p>
        </p:txBody>
      </p:sp>
      <p:sp>
        <p:nvSpPr>
          <p:cNvPr id="1049166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临床表现：观察患者的症状和体征，如疼痛、肿胀、皮肤颜色变化等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2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影像学检查：通过超声、CT、MRI等手段，评估血肿的大小、位置和程度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78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实验室检查：检测血常规、凝血功能等指标，了解患者的血液状态和凝血功能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4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穿刺引流：通过穿刺针将血肿中的血液抽出，减轻血肿压力，缓解症状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血肿症状：根据血肿的症状进行评估，如疼痛、肿胀等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血肿大小：根据血肿的直径和体积进行评估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血肿位置：根据血肿的位置进行评估，如血管、皮肤等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血肿影响：根据血肿对内瘘功能的影响进行评估，如血流量、压力等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血肿程度的判断</a:t>
            </a:r>
            <a:endParaRPr lang="zh-CN" altLang="en-US"/>
          </a:p>
        </p:txBody>
      </p:sp>
      <p:sp>
        <p:nvSpPr>
          <p:cNvPr id="1049290" name="椭圆 262"/>
          <p:cNvSpPr/>
          <p:nvPr>
            <p:custDataLst>
              <p:tags r:id="rId2"/>
            </p:custDataLst>
          </p:nvPr>
        </p:nvSpPr>
        <p:spPr>
          <a:xfrm>
            <a:off x="2473881" y="3959321"/>
            <a:ext cx="7243737" cy="189512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2" name="椭圆 263"/>
          <p:cNvSpPr/>
          <p:nvPr>
            <p:custDataLst>
              <p:tags r:id="rId3"/>
            </p:custDataLst>
          </p:nvPr>
        </p:nvSpPr>
        <p:spPr>
          <a:xfrm>
            <a:off x="3312972" y="4038469"/>
            <a:ext cx="5492091" cy="16274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4" name="椭圆 264"/>
          <p:cNvSpPr/>
          <p:nvPr>
            <p:custDataLst>
              <p:tags r:id="rId4"/>
            </p:custDataLst>
          </p:nvPr>
        </p:nvSpPr>
        <p:spPr>
          <a:xfrm>
            <a:off x="4098655" y="4271406"/>
            <a:ext cx="3919840" cy="11615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6" name="椭圆 265"/>
          <p:cNvSpPr/>
          <p:nvPr>
            <p:custDataLst>
              <p:tags r:id="rId5"/>
            </p:custDataLst>
          </p:nvPr>
        </p:nvSpPr>
        <p:spPr>
          <a:xfrm>
            <a:off x="4762720" y="4468310"/>
            <a:ext cx="2591462" cy="76792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98" name="椭圆 266"/>
          <p:cNvSpPr/>
          <p:nvPr>
            <p:custDataLst>
              <p:tags r:id="rId6"/>
            </p:custDataLst>
          </p:nvPr>
        </p:nvSpPr>
        <p:spPr>
          <a:xfrm>
            <a:off x="5443517" y="4669717"/>
            <a:ext cx="1490622" cy="441716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383" y="4596361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68"/>
          <p:cNvSpPr/>
          <p:nvPr>
            <p:custDataLst>
              <p:tags r:id="rId8"/>
            </p:custDataLst>
          </p:nvPr>
        </p:nvSpPr>
        <p:spPr>
          <a:xfrm flipV="1">
            <a:off x="2832296" y="4412971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02" name="椭圆 269"/>
          <p:cNvSpPr/>
          <p:nvPr>
            <p:custDataLst>
              <p:tags r:id="rId9"/>
            </p:custDataLst>
          </p:nvPr>
        </p:nvSpPr>
        <p:spPr>
          <a:xfrm flipV="1">
            <a:off x="2873479" y="4454797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04" name="椭圆 270"/>
          <p:cNvSpPr/>
          <p:nvPr>
            <p:custDataLst>
              <p:tags r:id="rId10"/>
            </p:custDataLst>
          </p:nvPr>
        </p:nvSpPr>
        <p:spPr>
          <a:xfrm flipV="1">
            <a:off x="7763887" y="3611201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08" y="3724453"/>
            <a:ext cx="0" cy="189512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2"/>
          <p:cNvSpPr/>
          <p:nvPr>
            <p:custDataLst>
              <p:tags r:id="rId12"/>
            </p:custDataLst>
          </p:nvPr>
        </p:nvSpPr>
        <p:spPr>
          <a:xfrm flipV="1">
            <a:off x="4045246" y="3487654"/>
            <a:ext cx="381651" cy="38164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71" y="3900765"/>
            <a:ext cx="0" cy="100138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8" y="3593184"/>
            <a:ext cx="0" cy="83439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5"/>
          <p:cNvSpPr/>
          <p:nvPr>
            <p:custDataLst>
              <p:tags r:id="rId15"/>
            </p:custDataLst>
          </p:nvPr>
        </p:nvSpPr>
        <p:spPr>
          <a:xfrm flipV="1">
            <a:off x="7027752" y="3409794"/>
            <a:ext cx="172180" cy="172173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10" name="椭圆 276"/>
          <p:cNvSpPr/>
          <p:nvPr>
            <p:custDataLst>
              <p:tags r:id="rId16"/>
            </p:custDataLst>
          </p:nvPr>
        </p:nvSpPr>
        <p:spPr>
          <a:xfrm flipV="1">
            <a:off x="7068934" y="3451620"/>
            <a:ext cx="89212" cy="8920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12" name="椭圆 277"/>
          <p:cNvSpPr/>
          <p:nvPr>
            <p:custDataLst>
              <p:tags r:id="rId17"/>
            </p:custDataLst>
          </p:nvPr>
        </p:nvSpPr>
        <p:spPr>
          <a:xfrm flipV="1">
            <a:off x="3797508" y="4257250"/>
            <a:ext cx="103650" cy="10364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30" y="4370502"/>
            <a:ext cx="0" cy="10958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9"/>
          <p:cNvSpPr/>
          <p:nvPr>
            <p:custDataLst>
              <p:tags r:id="rId19"/>
            </p:custDataLst>
          </p:nvPr>
        </p:nvSpPr>
        <p:spPr>
          <a:xfrm flipV="1">
            <a:off x="8494874" y="4489544"/>
            <a:ext cx="259969" cy="2599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69" y="4777821"/>
            <a:ext cx="0" cy="4065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81"/>
          <p:cNvSpPr/>
          <p:nvPr>
            <p:custDataLst>
              <p:tags r:id="rId21"/>
            </p:custDataLst>
          </p:nvPr>
        </p:nvSpPr>
        <p:spPr>
          <a:xfrm flipV="1">
            <a:off x="4969919" y="4796482"/>
            <a:ext cx="322019" cy="32200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14" y="5169697"/>
            <a:ext cx="0" cy="7113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图形 15"/>
          <p:cNvSpPr/>
          <p:nvPr>
            <p:custDataLst>
              <p:tags r:id="rId23"/>
            </p:custDataLst>
          </p:nvPr>
        </p:nvSpPr>
        <p:spPr>
          <a:xfrm>
            <a:off x="5036197" y="4865334"/>
            <a:ext cx="184131" cy="17941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19"/>
          <p:cNvSpPr/>
          <p:nvPr>
            <p:custDataLst>
              <p:tags r:id="rId24"/>
            </p:custDataLst>
          </p:nvPr>
        </p:nvSpPr>
        <p:spPr>
          <a:xfrm>
            <a:off x="8561795" y="4562257"/>
            <a:ext cx="126103" cy="11355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27"/>
          <p:cNvSpPr/>
          <p:nvPr>
            <p:custDataLst>
              <p:tags r:id="rId25"/>
            </p:custDataLst>
          </p:nvPr>
        </p:nvSpPr>
        <p:spPr>
          <a:xfrm>
            <a:off x="4146915" y="3609914"/>
            <a:ext cx="178329" cy="137154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286"/>
          <p:cNvSpPr/>
          <p:nvPr>
            <p:custDataLst>
              <p:tags r:id="rId26"/>
            </p:custDataLst>
          </p:nvPr>
        </p:nvSpPr>
        <p:spPr>
          <a:xfrm>
            <a:off x="5434508" y="3559723"/>
            <a:ext cx="1322446" cy="132245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7"/>
            </p:custDataLst>
          </p:nvPr>
        </p:nvSpPr>
        <p:spPr>
          <a:xfrm>
            <a:off x="695960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轻度血肿：穿刺点周围皮肤红肿，无明显疼痛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8"/>
            </p:custDataLst>
          </p:nvPr>
        </p:nvSpPr>
        <p:spPr>
          <a:xfrm>
            <a:off x="9371287" y="3631149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血肿程度判断依据：穿刺点周围皮肤红肿程度、疼痛程度、血肿大小等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9"/>
            </p:custDataLst>
          </p:nvPr>
        </p:nvSpPr>
        <p:spPr>
          <a:xfrm>
            <a:off x="7051560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重度血肿：穿刺点周围皮肤红肿，疼痛剧烈，影响日常生活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0"/>
            </p:custDataLst>
          </p:nvPr>
        </p:nvSpPr>
        <p:spPr>
          <a:xfrm>
            <a:off x="3015686" y="1540500"/>
            <a:ext cx="2124825" cy="7964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中度血肿：穿刺点周围皮肤红肿，疼痛明显，但可忍受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并发症的识别</a:t>
            </a:r>
            <a:endParaRPr lang="zh-CN" altLang="en-US"/>
          </a:p>
        </p:txBody>
      </p:sp>
      <p:sp>
        <p:nvSpPr>
          <p:cNvPr id="1049368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血肿症状：观察血肿的症状，如疼痛、肿胀、皮肤颜色变化等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血肿大小：评估血肿的大小和范围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血肿位置：确定血肿的位置和深度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血肿影响：评估血肿对内瘘功能的影响，如血流量、压力等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内瘘穿刺血肿的处理方法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https://d.book118.com/228105055045006042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内瘘穿刺血肿处理课件</vt:lpstr>
      <vt:lpstr>目录</vt:lpstr>
      <vt:lpstr>添加章节标题</vt:lpstr>
      <vt:lpstr>内瘘穿刺血肿的概述</vt:lpstr>
      <vt:lpstr>定义和成因</vt:lpstr>
      <vt:lpstr>血肿对内瘘的影响</vt:lpstr>
      <vt:lpstr>血肿的分类</vt:lpstr>
      <vt:lpstr>血肿的预防</vt:lpstr>
      <vt:lpstr>内瘘穿刺血肿的评估与诊断</vt:lpstr>
      <vt:lpstr>评估方法</vt:lpstr>
      <vt:lpstr>诊断标准</vt:lpstr>
      <vt:lpstr>血肿程度的判断</vt:lpstr>
      <vt:lpstr>并发症的识别</vt:lpstr>
      <vt:lpstr>内瘘穿刺血肿的处理方法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2024-09-21T10:47:57.173</cp:lastPrinted>
  <dcterms:created xsi:type="dcterms:W3CDTF">2024-09-21T02:47:57Z</dcterms:created>
  <dcterms:modified xsi:type="dcterms:W3CDTF">2024-09-21T02:48:00Z</dcterms:modified>
</cp:coreProperties>
</file>