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png" ContentType="image/png"/>
  <Default Extension="wdp" ContentType="image/vnd.ms-photo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5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8" r:id="rId27"/>
    <p:sldId id="330" r:id="rId28"/>
  </p:sldIdLst>
  <p:sldSz cx="9144000" cy="5143500"/>
  <p:notesSz cx="6858000" cy="9144000"/>
  <p:custDataLst>
    <p:tags r:id="rId2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slide" Target="slides/slide25.xml" /><Relationship Id="rId29" Type="http://schemas.openxmlformats.org/officeDocument/2006/relationships/tags" Target="tags/tag19.xml" /><Relationship Id="rId3" Type="http://schemas.openxmlformats.org/officeDocument/2006/relationships/notesMaster" Target="notesMasters/notesMaster1.xml" /><Relationship Id="rId30" Type="http://schemas.openxmlformats.org/officeDocument/2006/relationships/presProps" Target="presProps.xml" /><Relationship Id="rId31" Type="http://schemas.openxmlformats.org/officeDocument/2006/relationships/viewProps" Target="viewProps.xml" /><Relationship Id="rId32" Type="http://schemas.openxmlformats.org/officeDocument/2006/relationships/theme" Target="theme/theme1.xml" /><Relationship Id="rId33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e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e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emf" /></Relationships>
</file>

<file path=ppt/drawings/_rels/vmlDrawing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emf" /></Relationships>
</file>

<file path=ppt/drawings/_rels/vmlDrawing5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emf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D063AEA-BD9F-4C1C-B4A2-7D2B68319289}" type="datetimeFigureOut">
              <a:rPr lang="zh-CN" altLang="en-US" smtClean="0"/>
              <a:t>2018/4/3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6700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4B972B-BA10-4A3D-B020-C685F0962608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1444248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4B972B-BA10-4A3D-B020-C685F0962608}" type="slidenum">
              <a:rPr lang="zh-CN" altLang="en-US" smtClean="0"/>
              <a:t>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67364431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7" name="Rectangle 1031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776380" indent="-298608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2pPr>
            <a:lvl3pPr marL="1194431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3pPr>
            <a:lvl4pPr marL="1672204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4pPr>
            <a:lvl5pPr marL="2149977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5pPr>
            <a:lvl6pPr marL="2627749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6pPr>
            <a:lvl7pPr marL="3105521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7pPr>
            <a:lvl8pPr marL="3583294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8pPr>
            <a:lvl9pPr marL="4061066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9pPr>
          </a:lstStyle>
          <a:p>
            <a:fld id="{ED8D654A-3275-6F43-928B-6FF3641A62A2}" type="slidenum">
              <a:rPr lang="en-US" altLang="zh-CN" sz="1300"/>
              <a:t>2</a:t>
            </a:fld>
            <a:endParaRPr lang="en-US" altLang="zh-CN" sz="1300"/>
          </a:p>
        </p:txBody>
      </p:sp>
      <p:sp>
        <p:nvSpPr>
          <p:cNvPr id="143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pPr eaLnBrk="1" hangingPunct="1"/>
            <a:endParaRPr lang="zh-CN">
              <a:ea typeface="ＭＳ Ｐゴシック"/>
              <a:cs typeface="ＭＳ Ｐゴシック"/>
            </a:endParaRPr>
          </a:p>
        </p:txBody>
      </p:sp>
      <p:sp>
        <p:nvSpPr>
          <p:cNvPr id="14340" name="Date Placeholder 7"/>
          <p:cNvSpPr>
            <a:spLocks noGrp="1"/>
          </p:cNvSpPr>
          <p:nvPr>
            <p:ph type="dt" sz="quarter" idx="10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776380" indent="-298608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2pPr>
            <a:lvl3pPr marL="1194431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3pPr>
            <a:lvl4pPr marL="1672204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4pPr>
            <a:lvl5pPr marL="2149977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5pPr>
            <a:lvl6pPr marL="2627749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6pPr>
            <a:lvl7pPr marL="3105521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7pPr>
            <a:lvl8pPr marL="3583294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8pPr>
            <a:lvl9pPr marL="4061066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/>
              </a:defRPr>
            </a:lvl9pPr>
          </a:lstStyle>
          <a:p>
            <a:fld id="{ED910A25-6F06-DC4C-A655-6A33ACE76204}" type="datetime1">
              <a:rPr lang="en-US" altLang="zh-CN" sz="1300" smtClean="0"/>
              <a:t>9/10/2024</a:t>
            </a:fld>
            <a:endParaRPr lang="en-US" altLang="zh-CN" sz="130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4B972B-BA10-4A3D-B020-C685F0962608}" type="slidenum">
              <a:rPr lang="zh-CN" altLang="en-US" smtClean="0"/>
              <a:t>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4097064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 smtClean="0"/>
              <a:t>B</a:t>
            </a:r>
            <a:r>
              <a:rPr lang="zh-CN" altLang="en-US" smtClean="0"/>
              <a:t>页</a:t>
            </a:r>
            <a:r>
              <a:rPr lang="en-US" altLang="zh-CN" smtClean="0"/>
              <a:t>1</a:t>
            </a:r>
            <a:r>
              <a:rPr lang="zh-CN" altLang="en-US" smtClean="0"/>
              <a:t>：放德邦高管方案，对标企业的含有长期指标的方案；</a:t>
            </a:r>
            <a:endParaRPr lang="en-US" altLang="zh-CN" smtClean="0"/>
          </a:p>
          <a:p>
            <a:r>
              <a:rPr lang="en-US" altLang="zh-CN" smtClean="0"/>
              <a:t>B</a:t>
            </a:r>
            <a:r>
              <a:rPr lang="zh-CN" altLang="en-US" smtClean="0"/>
              <a:t>页</a:t>
            </a:r>
            <a:r>
              <a:rPr lang="en-US" altLang="zh-CN" smtClean="0"/>
              <a:t>2</a:t>
            </a:r>
            <a:r>
              <a:rPr lang="zh-CN" altLang="en-US" smtClean="0"/>
              <a:t>：激励基于当期收入、利润完成情况；华为奖金挂钩</a:t>
            </a:r>
            <a:r>
              <a:rPr lang="en-US" altLang="zh-CN" smtClean="0"/>
              <a:t>PBC</a:t>
            </a:r>
            <a:r>
              <a:rPr lang="zh-CN" altLang="en-US" smtClean="0"/>
              <a:t>来挂钩长期，也有战略奖金包；</a:t>
            </a:r>
            <a:endParaRPr lang="en-US" altLang="zh-CN" smtClean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4B972B-BA10-4A3D-B020-C685F0962608}" type="slidenum">
              <a:rPr lang="zh-CN" altLang="en-US" smtClean="0"/>
              <a:t>8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4845693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 smtClean="0"/>
              <a:t>B</a:t>
            </a:r>
            <a:r>
              <a:rPr lang="zh-CN" altLang="en-US" smtClean="0"/>
              <a:t>页</a:t>
            </a:r>
            <a:r>
              <a:rPr lang="en-US" altLang="zh-CN" smtClean="0"/>
              <a:t>1</a:t>
            </a:r>
            <a:r>
              <a:rPr lang="zh-CN" altLang="en-US" smtClean="0"/>
              <a:t>：放德邦高管方案，对标企业的含有长期指标的方案；</a:t>
            </a:r>
            <a:endParaRPr lang="en-US" altLang="zh-CN" smtClean="0"/>
          </a:p>
          <a:p>
            <a:r>
              <a:rPr lang="en-US" altLang="zh-CN" smtClean="0"/>
              <a:t>B</a:t>
            </a:r>
            <a:r>
              <a:rPr lang="zh-CN" altLang="en-US" smtClean="0"/>
              <a:t>页</a:t>
            </a:r>
            <a:r>
              <a:rPr lang="en-US" altLang="zh-CN" smtClean="0"/>
              <a:t>2</a:t>
            </a:r>
            <a:r>
              <a:rPr lang="zh-CN" altLang="en-US" smtClean="0"/>
              <a:t>：激励基于当期收入、利润完成情况；华为奖金挂钩</a:t>
            </a:r>
            <a:r>
              <a:rPr lang="en-US" altLang="zh-CN" smtClean="0"/>
              <a:t>PBC</a:t>
            </a:r>
            <a:r>
              <a:rPr lang="zh-CN" altLang="en-US" smtClean="0"/>
              <a:t>来挂钩长期，也有战略奖金包；</a:t>
            </a:r>
            <a:endParaRPr lang="en-US" altLang="zh-CN" smtClean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4B972B-BA10-4A3D-B020-C685F0962608}" type="slidenum">
              <a:rPr lang="zh-CN" altLang="en-US" smtClean="0"/>
              <a:t>9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4845693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 smtClean="0"/>
              <a:t>B</a:t>
            </a:r>
            <a:r>
              <a:rPr lang="zh-CN" altLang="en-US" smtClean="0"/>
              <a:t>页</a:t>
            </a:r>
            <a:r>
              <a:rPr lang="en-US" altLang="zh-CN" smtClean="0"/>
              <a:t>1</a:t>
            </a:r>
            <a:r>
              <a:rPr lang="zh-CN" altLang="en-US" smtClean="0"/>
              <a:t>：放德邦高管方案，对标企业的含有长期指标的方案；</a:t>
            </a:r>
            <a:endParaRPr lang="en-US" altLang="zh-CN" smtClean="0"/>
          </a:p>
          <a:p>
            <a:r>
              <a:rPr lang="en-US" altLang="zh-CN" smtClean="0"/>
              <a:t>B</a:t>
            </a:r>
            <a:r>
              <a:rPr lang="zh-CN" altLang="en-US" smtClean="0"/>
              <a:t>页</a:t>
            </a:r>
            <a:r>
              <a:rPr lang="en-US" altLang="zh-CN" smtClean="0"/>
              <a:t>2</a:t>
            </a:r>
            <a:r>
              <a:rPr lang="zh-CN" altLang="en-US" smtClean="0"/>
              <a:t>：激励基于当期收入、利润完成情况；华为奖金挂钩</a:t>
            </a:r>
            <a:r>
              <a:rPr lang="en-US" altLang="zh-CN" smtClean="0"/>
              <a:t>PBC</a:t>
            </a:r>
            <a:r>
              <a:rPr lang="zh-CN" altLang="en-US" smtClean="0"/>
              <a:t>来挂钩长期，也有战略奖金包；</a:t>
            </a:r>
            <a:endParaRPr lang="en-US" altLang="zh-CN" smtClean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4B972B-BA10-4A3D-B020-C685F0962608}" type="slidenum">
              <a:rPr lang="zh-CN" altLang="en-US" smtClean="0"/>
              <a:t>10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4845693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 smtClean="0"/>
              <a:t>B</a:t>
            </a:r>
            <a:r>
              <a:rPr lang="zh-CN" altLang="en-US" smtClean="0"/>
              <a:t>页</a:t>
            </a:r>
            <a:r>
              <a:rPr lang="en-US" altLang="zh-CN" smtClean="0"/>
              <a:t>1</a:t>
            </a:r>
            <a:r>
              <a:rPr lang="zh-CN" altLang="en-US" smtClean="0"/>
              <a:t>：放德邦高管方案，对标企业的含有长期指标的方案；</a:t>
            </a:r>
            <a:endParaRPr lang="en-US" altLang="zh-CN" smtClean="0"/>
          </a:p>
          <a:p>
            <a:r>
              <a:rPr lang="en-US" altLang="zh-CN" smtClean="0"/>
              <a:t>B</a:t>
            </a:r>
            <a:r>
              <a:rPr lang="zh-CN" altLang="en-US" smtClean="0"/>
              <a:t>页</a:t>
            </a:r>
            <a:r>
              <a:rPr lang="en-US" altLang="zh-CN" smtClean="0"/>
              <a:t>2</a:t>
            </a:r>
            <a:r>
              <a:rPr lang="zh-CN" altLang="en-US" smtClean="0"/>
              <a:t>：激励基于当期收入、利润完成情况；华为奖金挂钩</a:t>
            </a:r>
            <a:r>
              <a:rPr lang="en-US" altLang="zh-CN" smtClean="0"/>
              <a:t>PBC</a:t>
            </a:r>
            <a:r>
              <a:rPr lang="zh-CN" altLang="en-US" smtClean="0"/>
              <a:t>来挂钩长期，也有战略奖金包；</a:t>
            </a:r>
            <a:endParaRPr lang="en-US" altLang="zh-CN" smtClean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4B972B-BA10-4A3D-B020-C685F0962608}" type="slidenum">
              <a:rPr lang="zh-CN" altLang="en-US" smtClean="0"/>
              <a:t>11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4845693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zh-CN" smtClean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4B972B-BA10-4A3D-B020-C685F0962608}" type="slidenum">
              <a:rPr lang="zh-CN" altLang="en-US" smtClean="0"/>
              <a:t>12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4845693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zh-CN" smtClean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4B972B-BA10-4A3D-B020-C685F0962608}" type="slidenum">
              <a:rPr lang="zh-CN" altLang="en-US" smtClean="0"/>
              <a:t>13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4845693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 smtClean="0"/>
              <a:t>B</a:t>
            </a:r>
            <a:r>
              <a:rPr lang="zh-CN" altLang="en-US" smtClean="0"/>
              <a:t>页</a:t>
            </a:r>
            <a:r>
              <a:rPr lang="en-US" altLang="zh-CN" smtClean="0"/>
              <a:t>1</a:t>
            </a:r>
            <a:r>
              <a:rPr lang="zh-CN" altLang="en-US" smtClean="0"/>
              <a:t>：放德邦高管方案，对标企业的含有长期指标的方案；</a:t>
            </a:r>
            <a:endParaRPr lang="en-US" altLang="zh-CN" smtClean="0"/>
          </a:p>
          <a:p>
            <a:r>
              <a:rPr lang="en-US" altLang="zh-CN" smtClean="0"/>
              <a:t>B</a:t>
            </a:r>
            <a:r>
              <a:rPr lang="zh-CN" altLang="en-US" smtClean="0"/>
              <a:t>页</a:t>
            </a:r>
            <a:r>
              <a:rPr lang="en-US" altLang="zh-CN" smtClean="0"/>
              <a:t>2</a:t>
            </a:r>
            <a:r>
              <a:rPr lang="zh-CN" altLang="en-US" smtClean="0"/>
              <a:t>：激励基于当期收入、利润完成情况；华为奖金挂钩</a:t>
            </a:r>
            <a:r>
              <a:rPr lang="en-US" altLang="zh-CN" smtClean="0"/>
              <a:t>PBC</a:t>
            </a:r>
            <a:r>
              <a:rPr lang="zh-CN" altLang="en-US" smtClean="0"/>
              <a:t>来挂钩长期，也有战略奖金包；</a:t>
            </a:r>
            <a:endParaRPr lang="en-US" altLang="zh-CN" smtClean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4B972B-BA10-4A3D-B020-C685F0962608}" type="slidenum">
              <a:rPr lang="zh-CN" altLang="en-US" smtClean="0"/>
              <a:t>14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4845693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4B972B-BA10-4A3D-B020-C685F0962608}" type="slidenum">
              <a:rPr lang="zh-CN" altLang="en-US" smtClean="0"/>
              <a:t>15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4097064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 smtClean="0"/>
              <a:t>B</a:t>
            </a:r>
            <a:r>
              <a:rPr lang="zh-CN" altLang="en-US" smtClean="0"/>
              <a:t>页</a:t>
            </a:r>
            <a:r>
              <a:rPr lang="en-US" altLang="zh-CN" smtClean="0"/>
              <a:t>1</a:t>
            </a:r>
            <a:r>
              <a:rPr lang="zh-CN" altLang="en-US" smtClean="0"/>
              <a:t>：放德邦高管方案，对标企业的含有长期指标的方案；</a:t>
            </a:r>
            <a:endParaRPr lang="en-US" altLang="zh-CN" smtClean="0"/>
          </a:p>
          <a:p>
            <a:r>
              <a:rPr lang="en-US" altLang="zh-CN" smtClean="0"/>
              <a:t>B</a:t>
            </a:r>
            <a:r>
              <a:rPr lang="zh-CN" altLang="en-US" smtClean="0"/>
              <a:t>页</a:t>
            </a:r>
            <a:r>
              <a:rPr lang="en-US" altLang="zh-CN" smtClean="0"/>
              <a:t>2</a:t>
            </a:r>
            <a:r>
              <a:rPr lang="zh-CN" altLang="en-US" smtClean="0"/>
              <a:t>：激励基于当期收入、利润完成情况；华为奖金挂钩</a:t>
            </a:r>
            <a:r>
              <a:rPr lang="en-US" altLang="zh-CN" smtClean="0"/>
              <a:t>PBC</a:t>
            </a:r>
            <a:r>
              <a:rPr lang="zh-CN" altLang="en-US" smtClean="0"/>
              <a:t>来挂钩长期，也有战略奖金包；</a:t>
            </a:r>
            <a:endParaRPr lang="en-US" altLang="zh-CN" smtClean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4B972B-BA10-4A3D-B020-C685F0962608}" type="slidenum">
              <a:rPr lang="zh-CN" altLang="en-US" smtClean="0"/>
              <a:t>16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4845693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 smtClean="0"/>
              <a:t>B</a:t>
            </a:r>
            <a:r>
              <a:rPr lang="zh-CN" altLang="en-US" smtClean="0"/>
              <a:t>页</a:t>
            </a:r>
            <a:r>
              <a:rPr lang="en-US" altLang="zh-CN" smtClean="0"/>
              <a:t>1</a:t>
            </a:r>
            <a:r>
              <a:rPr lang="zh-CN" altLang="en-US" smtClean="0"/>
              <a:t>：放德邦高管方案，对标企业的含有长期指标的方案；</a:t>
            </a:r>
            <a:endParaRPr lang="en-US" altLang="zh-CN" smtClean="0"/>
          </a:p>
          <a:p>
            <a:r>
              <a:rPr lang="en-US" altLang="zh-CN" smtClean="0"/>
              <a:t>B</a:t>
            </a:r>
            <a:r>
              <a:rPr lang="zh-CN" altLang="en-US" smtClean="0"/>
              <a:t>页</a:t>
            </a:r>
            <a:r>
              <a:rPr lang="en-US" altLang="zh-CN" smtClean="0"/>
              <a:t>2</a:t>
            </a:r>
            <a:r>
              <a:rPr lang="zh-CN" altLang="en-US" smtClean="0"/>
              <a:t>：激励基于当期收入、利润完成情况；华为奖金挂钩</a:t>
            </a:r>
            <a:r>
              <a:rPr lang="en-US" altLang="zh-CN" smtClean="0"/>
              <a:t>PBC</a:t>
            </a:r>
            <a:r>
              <a:rPr lang="zh-CN" altLang="en-US" smtClean="0"/>
              <a:t>来挂钩长期，也有战略奖金包；</a:t>
            </a:r>
            <a:endParaRPr lang="en-US" altLang="zh-CN" smtClean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4B972B-BA10-4A3D-B020-C685F0962608}" type="slidenum">
              <a:rPr lang="zh-CN" altLang="en-US" smtClean="0"/>
              <a:t>18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4845693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 smtClean="0"/>
              <a:t>B</a:t>
            </a:r>
            <a:r>
              <a:rPr lang="zh-CN" altLang="en-US" smtClean="0"/>
              <a:t>页</a:t>
            </a:r>
            <a:r>
              <a:rPr lang="en-US" altLang="zh-CN" smtClean="0"/>
              <a:t>1</a:t>
            </a:r>
            <a:r>
              <a:rPr lang="zh-CN" altLang="en-US" smtClean="0"/>
              <a:t>：放德邦高管方案，对标企业的含有长期指标的方案；</a:t>
            </a:r>
            <a:endParaRPr lang="en-US" altLang="zh-CN" smtClean="0"/>
          </a:p>
          <a:p>
            <a:r>
              <a:rPr lang="en-US" altLang="zh-CN" smtClean="0"/>
              <a:t>B</a:t>
            </a:r>
            <a:r>
              <a:rPr lang="zh-CN" altLang="en-US" smtClean="0"/>
              <a:t>页</a:t>
            </a:r>
            <a:r>
              <a:rPr lang="en-US" altLang="zh-CN" smtClean="0"/>
              <a:t>2</a:t>
            </a:r>
            <a:r>
              <a:rPr lang="zh-CN" altLang="en-US" smtClean="0"/>
              <a:t>：激励基于当期收入、利润完成情况；华为奖金挂钩</a:t>
            </a:r>
            <a:r>
              <a:rPr lang="en-US" altLang="zh-CN" smtClean="0"/>
              <a:t>PBC</a:t>
            </a:r>
            <a:r>
              <a:rPr lang="zh-CN" altLang="en-US" smtClean="0"/>
              <a:t>来挂钩长期，也有战略奖金包；</a:t>
            </a:r>
            <a:endParaRPr lang="en-US" altLang="zh-CN" smtClean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4B972B-BA10-4A3D-B020-C685F0962608}" type="slidenum">
              <a:rPr lang="zh-CN" altLang="en-US" smtClean="0"/>
              <a:t>19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48456933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2.png" /><Relationship Id="rId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oleObject" Target="../embeddings/oleObject2.bin" TargetMode="Internal" /><Relationship Id="rId3" Type="http://schemas.openxmlformats.org/officeDocument/2006/relationships/image" Target="../media/image3.emf" /><Relationship Id="rId4" Type="http://schemas.openxmlformats.org/officeDocument/2006/relationships/vmlDrawing" Target="../drawings/vmlDrawing1.vml" /><Relationship Id="rId5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2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.xml" /><Relationship Id="rId2" Type="http://schemas.openxmlformats.org/officeDocument/2006/relationships/oleObject" Target="../embeddings/oleObject3.bin" TargetMode="Internal" /><Relationship Id="rId3" Type="http://schemas.openxmlformats.org/officeDocument/2006/relationships/image" Target="../media/image6.emf" /><Relationship Id="rId4" Type="http://schemas.openxmlformats.org/officeDocument/2006/relationships/vmlDrawing" Target="../drawings/vmlDrawing2.v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2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.xml" /><Relationship Id="rId2" Type="http://schemas.openxmlformats.org/officeDocument/2006/relationships/oleObject" Target="../embeddings/oleObject4.bin" TargetMode="Internal" /><Relationship Id="rId3" Type="http://schemas.openxmlformats.org/officeDocument/2006/relationships/image" Target="../media/image6.emf" /><Relationship Id="rId4" Type="http://schemas.openxmlformats.org/officeDocument/2006/relationships/vmlDrawing" Target="../drawings/vmlDrawing3.vml" /><Relationship Id="rId5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B5420E-8462-462C-88EE-F0FD7F8CD2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A970C1-C8EC-4F6B-9B03-F8FCD531E4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762817-83F9-4397-A5C4-53A17BFDBE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752C44-6EE4-4DDD-9887-B71A2501B9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A606E1-9372-48CC-81AB-BBE9566FAC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67C117-CBAC-4008-9749-B50166D1E8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D30361-1594-463A-8132-3C23FD444A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F8CD2B-22C5-4DC9-B950-00873D0035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A8E765-AC26-4694-AA66-D3249E9433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456C70-91CE-4A43-B703-BBDC7940F2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451160-F14F-4315-91DC-21C61D850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首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Picture 6" descr="Photo 2.png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7939" y="242"/>
            <a:ext cx="9169245" cy="5143259"/>
          </a:xfrm>
          <a:prstGeom prst="rect">
            <a:avLst/>
          </a:prstGeom>
        </p:spPr>
      </p:pic>
      <p:pic>
        <p:nvPicPr>
          <p:cNvPr id="6" name="Picture 5" descr="P.2cover.png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-48998"/>
          <a:stretch>
            <a:fillRect/>
          </a:stretch>
        </p:blipFill>
        <p:spPr>
          <a:xfrm>
            <a:off x="-4765" y="3046031"/>
            <a:ext cx="13654274" cy="2098548"/>
          </a:xfrm>
          <a:prstGeom prst="rect">
            <a:avLst/>
          </a:prstGeom>
        </p:spPr>
      </p:pic>
      <p:sp>
        <p:nvSpPr>
          <p:cNvPr id="5" name="Rectangle 19"/>
          <p:cNvSpPr>
            <a:spLocks noGrp="1" noChangeArrowheads="1"/>
          </p:cNvSpPr>
          <p:nvPr>
            <p:ph type="ctrTitle" sz="quarter" hasCustomPrompt="1"/>
          </p:nvPr>
        </p:nvSpPr>
        <p:spPr>
          <a:xfrm>
            <a:off x="513295" y="1156099"/>
            <a:ext cx="5614458" cy="431402"/>
          </a:xfrm>
          <a:prstGeom prst="rect">
            <a:avLst/>
          </a:prstGeom>
        </p:spPr>
        <p:txBody>
          <a:bodyPr bIns="0"/>
          <a:lstStyle>
            <a:lvl1pPr marL="257198" marR="0" indent="-257198" algn="l" defTabSz="685862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 sz="2700" b="0" i="0" baseline="0">
                <a:solidFill>
                  <a:schemeClr val="bg1"/>
                </a:solidFill>
                <a:latin typeface="华文黑体"/>
                <a:ea typeface="华文黑体"/>
                <a:cs typeface="Heiti SC Medium"/>
              </a:defRPr>
            </a:lvl1pPr>
          </a:lstStyle>
          <a:p>
            <a:pPr marL="257198" marR="0" lvl="0" indent="-257198" defTabSz="685862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zh-CN" altLang="en-US" smtClean="0"/>
              <a:t>单击此处编辑母版标题样式</a:t>
            </a:r>
            <a:endParaRPr lang="en-US" altLang="zh-CN" smtClean="0"/>
          </a:p>
        </p:txBody>
      </p:sp>
      <p:sp>
        <p:nvSpPr>
          <p:cNvPr id="8" name="Rectangle 22"/>
          <p:cNvSpPr>
            <a:spLocks noGrp="1" noChangeAspect="1" noChangeArrowheads="1"/>
          </p:cNvSpPr>
          <p:nvPr>
            <p:ph idx="1" hasCustomPrompt="1"/>
          </p:nvPr>
        </p:nvSpPr>
        <p:spPr bwMode="auto">
          <a:xfrm>
            <a:off x="523878" y="1546228"/>
            <a:ext cx="5318125" cy="3746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0" tIns="0" rIns="0" bIns="34294" numCol="1" anchor="t" anchorCtr="0" compatLnSpc="1">
            <a:prstTxWarp prst="textNoShape">
              <a:avLst/>
            </a:prstTxWarp>
          </a:bodyPr>
          <a:lstStyle>
            <a:lvl1pPr algn="l">
              <a:defRPr sz="2300" b="0" i="0">
                <a:solidFill>
                  <a:srgbClr val="FAAF19"/>
                </a:solidFill>
                <a:latin typeface="华文黑体"/>
                <a:ea typeface="华文黑体"/>
                <a:cs typeface="Arial Unicode MS" pitchFamily="34" charset="-122"/>
              </a:defRPr>
            </a:lvl1pPr>
          </a:lstStyle>
          <a:p>
            <a:pPr lvl="0"/>
            <a:r>
              <a:rPr lang="zh-CN" altLang="en-US"/>
              <a:t>单击此处编辑母版文本样</a:t>
            </a:r>
            <a:r>
              <a:rPr lang="zh-CN" altLang="en-US" smtClean="0"/>
              <a:t>式</a:t>
            </a:r>
            <a:endParaRPr lang="en-US" altLang="zh-CN"/>
          </a:p>
        </p:txBody>
      </p:sp>
      <p:sp>
        <p:nvSpPr>
          <p:cNvPr id="13" name="Rectangle 22"/>
          <p:cNvSpPr>
            <a:spLocks noGrp="1" noChangeAspect="1" noChangeArrowheads="1"/>
          </p:cNvSpPr>
          <p:nvPr>
            <p:ph idx="10" hasCustomPrompt="1"/>
          </p:nvPr>
        </p:nvSpPr>
        <p:spPr bwMode="auto">
          <a:xfrm>
            <a:off x="523878" y="1976442"/>
            <a:ext cx="5318125" cy="3294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0" tIns="0" rIns="0" bIns="34294" numCol="1" anchor="t" anchorCtr="0" compatLnSpc="1">
            <a:prstTxWarp prst="textNoShape">
              <a:avLst/>
            </a:prstTxWarp>
          </a:bodyPr>
          <a:lstStyle>
            <a:lvl1pPr algn="l">
              <a:defRPr sz="900" b="0" i="0">
                <a:solidFill>
                  <a:srgbClr val="FAAF19"/>
                </a:solidFill>
                <a:latin typeface="Arial Unicode MS" pitchFamily="34" charset="-122"/>
                <a:ea typeface="Arial Unicode MS" pitchFamily="34" charset="-122"/>
                <a:cs typeface="Arial"/>
              </a:defRPr>
            </a:lvl1pPr>
          </a:lstStyle>
          <a:p>
            <a:pPr lvl="0"/>
            <a:r>
              <a:rPr lang="zh-CN" altLang="en-US"/>
              <a:t>单击此处编辑母版文本样</a:t>
            </a:r>
            <a:r>
              <a:rPr lang="zh-CN" altLang="en-US" smtClean="0"/>
              <a:t>式</a:t>
            </a:r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570351633"/>
      </p:ext>
    </p:extLst>
  </p:cSld>
  <p:clrMapOvr>
    <a:masterClrMapping/>
  </p:clrMapOvr>
  <p:transition spd="med"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页 (文字和图表)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Object 1" hidden="1"/>
          <p:cNvGraphicFramePr>
            <a:graphicFrameLocks noChangeAspect="1"/>
          </p:cNvGraphicFramePr>
          <p:nvPr userDrawn="1"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93016330"/>
              </p:ext>
            </p:extLst>
          </p:nvPr>
        </p:nvGraphicFramePr>
        <p:xfrm>
          <a:off x="1588" y="1588"/>
          <a:ext cx="1587" cy="158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name="think-cell Slide" r:id="rId2" imgW="216" imgH="216" progId="TCLayout.ActiveDocument.1">
                  <p:embed/>
                </p:oleObj>
              </mc:Choice>
              <mc:Fallback>
                <p:oleObj name="think-cell Slide" r:id="rId2" imgW="216" imgH="216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7" cy="158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5" name="直接连接符 4"/>
          <p:cNvCxnSpPr/>
          <p:nvPr userDrawn="1"/>
        </p:nvCxnSpPr>
        <p:spPr bwMode="auto">
          <a:xfrm>
            <a:off x="183716" y="483518"/>
            <a:ext cx="8817438" cy="0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</p:spTree>
    <p:extLst>
      <p:ext uri="{BB962C8B-B14F-4D97-AF65-F5344CB8AC3E}">
        <p14:creationId xmlns:p14="http://schemas.microsoft.com/office/powerpoint/2010/main" val="545646820"/>
      </p:ext>
    </p:extLst>
  </p:cSld>
  <p:clrMapOvr>
    <a:masterClrMapping/>
  </p:clrMapOvr>
  <p:transition spd="med"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页 (文字）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Picture 3" descr="BG.png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" y="0"/>
            <a:ext cx="9156192" cy="5150358"/>
          </a:xfrm>
          <a:prstGeom prst="rect">
            <a:avLst/>
          </a:prstGeom>
        </p:spPr>
      </p:pic>
      <p:sp>
        <p:nvSpPr>
          <p:cNvPr id="6" name="Rectangle 19"/>
          <p:cNvSpPr>
            <a:spLocks noGrp="1" noChangeArrowheads="1"/>
          </p:cNvSpPr>
          <p:nvPr>
            <p:ph type="ctrTitle" sz="quarter" hasCustomPrompt="1"/>
          </p:nvPr>
        </p:nvSpPr>
        <p:spPr>
          <a:xfrm>
            <a:off x="513294" y="295282"/>
            <a:ext cx="8043863" cy="642938"/>
          </a:xfrm>
          <a:prstGeom prst="rect">
            <a:avLst/>
          </a:prstGeom>
        </p:spPr>
        <p:txBody>
          <a:bodyPr bIns="0"/>
          <a:lstStyle>
            <a:lvl1pPr marL="257198" marR="0" indent="-257198" algn="l" defTabSz="685862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 sz="2700" b="0" i="0" baseline="0">
                <a:solidFill>
                  <a:srgbClr val="FAAF19"/>
                </a:solidFill>
                <a:latin typeface="华文黑体"/>
                <a:ea typeface="华文黑体"/>
                <a:cs typeface="Arial Unicode MS" pitchFamily="34" charset="-122"/>
              </a:defRPr>
            </a:lvl1pPr>
          </a:lstStyle>
          <a:p>
            <a:pPr marL="257198" marR="0" lvl="0" indent="-257198" defTabSz="685862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zh-CN" altLang="en-US" smtClean="0"/>
              <a:t>单击此处编辑母版标题样式</a:t>
            </a:r>
            <a:endParaRPr lang="en-US" altLang="zh-CN" smtClean="0"/>
          </a:p>
        </p:txBody>
      </p:sp>
      <p:sp>
        <p:nvSpPr>
          <p:cNvPr id="10" name="Rectangle 22"/>
          <p:cNvSpPr>
            <a:spLocks noGrp="1" noChangeAspect="1" noChangeArrowheads="1"/>
          </p:cNvSpPr>
          <p:nvPr>
            <p:ph idx="1" hasCustomPrompt="1"/>
          </p:nvPr>
        </p:nvSpPr>
        <p:spPr bwMode="auto">
          <a:xfrm>
            <a:off x="530231" y="1171976"/>
            <a:ext cx="3956263" cy="3298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0" tIns="0" rIns="0" bIns="34294" numCol="1" anchor="t" anchorCtr="0" compatLnSpc="1">
            <a:prstTxWarp prst="textNoShape">
              <a:avLst/>
            </a:prstTxWarp>
          </a:bodyPr>
          <a:lstStyle>
            <a:lvl1pPr>
              <a:defRPr sz="2000" b="0" i="0">
                <a:solidFill>
                  <a:srgbClr val="FAAF19"/>
                </a:solidFill>
                <a:latin typeface="Arial Unicode MS" pitchFamily="34" charset="-122"/>
                <a:ea typeface="Arial Unicode MS" pitchFamily="34" charset="-122"/>
                <a:cs typeface="Arial Unicode MS" pitchFamily="34" charset="-122"/>
              </a:defRPr>
            </a:lvl1pPr>
          </a:lstStyle>
          <a:p>
            <a:pPr lvl="0"/>
            <a:r>
              <a:rPr lang="zh-CN" altLang="en-US"/>
              <a:t>单击此处编辑母版文本样</a:t>
            </a:r>
            <a:r>
              <a:rPr lang="zh-CN" altLang="en-US" smtClean="0"/>
              <a:t>式</a:t>
            </a:r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78642977"/>
      </p:ext>
    </p:extLst>
  </p:cSld>
  <p:clrMapOvr>
    <a:masterClrMapping/>
  </p:clrMapOvr>
  <p:transition spd="med"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结尾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Picture 3" descr="Cover_chi.png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5556" y="-5557"/>
            <a:ext cx="9170242" cy="5157216"/>
          </a:xfrm>
          <a:prstGeom prst="rect">
            <a:avLst/>
          </a:prstGeom>
        </p:spPr>
      </p:pic>
      <p:sp>
        <p:nvSpPr>
          <p:cNvPr id="6" name="Rectangle 19"/>
          <p:cNvSpPr>
            <a:spLocks noGrp="1" noChangeArrowheads="1"/>
          </p:cNvSpPr>
          <p:nvPr>
            <p:ph type="ctrTitle" sz="quarter" hasCustomPrompt="1"/>
          </p:nvPr>
        </p:nvSpPr>
        <p:spPr>
          <a:xfrm>
            <a:off x="529174" y="3251602"/>
            <a:ext cx="2561167" cy="1010840"/>
          </a:xfrm>
          <a:prstGeom prst="rect">
            <a:avLst/>
          </a:prstGeom>
        </p:spPr>
        <p:txBody>
          <a:bodyPr bIns="0"/>
          <a:lstStyle>
            <a:lvl1pPr>
              <a:lnSpc>
                <a:spcPct val="100000"/>
              </a:lnSpc>
              <a:defRPr sz="2400" b="0" i="0" baseline="0">
                <a:solidFill>
                  <a:srgbClr val="FAAF19"/>
                </a:solidFill>
                <a:latin typeface="华文黑体"/>
                <a:ea typeface="华文黑体"/>
                <a:cs typeface="Arial Unicode MS" pitchFamily="34" charset="-122"/>
              </a:defRPr>
            </a:lvl1pPr>
          </a:lstStyle>
          <a:p>
            <a:r>
              <a:rPr lang="zh-CN" altLang="en-US" smtClean="0"/>
              <a:t>单击此处编辑母版标题样式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0249711"/>
      </p:ext>
    </p:extLst>
  </p:cSld>
  <p:clrMapOvr>
    <a:masterClrMapping/>
  </p:clrMapOvr>
  <p:transition spd="med"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结尾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Picture 3" descr="Cover_chi.png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5556" y="-5557"/>
            <a:ext cx="9170242" cy="5157216"/>
          </a:xfrm>
          <a:prstGeom prst="rect">
            <a:avLst/>
          </a:prstGeom>
        </p:spPr>
      </p:pic>
      <p:sp>
        <p:nvSpPr>
          <p:cNvPr id="6" name="Rectangle 19"/>
          <p:cNvSpPr>
            <a:spLocks noGrp="1" noChangeArrowheads="1"/>
          </p:cNvSpPr>
          <p:nvPr>
            <p:ph type="ctrTitle" sz="quarter" hasCustomPrompt="1"/>
          </p:nvPr>
        </p:nvSpPr>
        <p:spPr>
          <a:xfrm>
            <a:off x="529174" y="3251602"/>
            <a:ext cx="2561167" cy="1010840"/>
          </a:xfrm>
          <a:prstGeom prst="rect">
            <a:avLst/>
          </a:prstGeom>
        </p:spPr>
        <p:txBody>
          <a:bodyPr bIns="0"/>
          <a:lstStyle>
            <a:lvl1pPr>
              <a:lnSpc>
                <a:spcPct val="100000"/>
              </a:lnSpc>
              <a:defRPr sz="2400" b="0" i="0" baseline="0">
                <a:solidFill>
                  <a:srgbClr val="FAAF19"/>
                </a:solidFill>
                <a:latin typeface="华文黑体"/>
                <a:ea typeface="华文黑体"/>
                <a:cs typeface="Arial Unicode MS" pitchFamily="34" charset="-122"/>
              </a:defRPr>
            </a:lvl1pPr>
          </a:lstStyle>
          <a:p>
            <a:r>
              <a:rPr lang="zh-CN" altLang="en-US" smtClean="0"/>
              <a:t>单击此处编辑母版标题样式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0249711"/>
      </p:ext>
    </p:extLst>
  </p:cSld>
  <p:clrMapOvr>
    <a:masterClrMapping/>
  </p:clrMapOvr>
  <p:transition spd="med"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内页 (文字）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Picture 3" descr="BG.png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" y="0"/>
            <a:ext cx="9156192" cy="5150358"/>
          </a:xfrm>
          <a:prstGeom prst="rect">
            <a:avLst/>
          </a:prstGeom>
        </p:spPr>
      </p:pic>
      <p:sp>
        <p:nvSpPr>
          <p:cNvPr id="6" name="Rectangle 19"/>
          <p:cNvSpPr>
            <a:spLocks noGrp="1" noChangeArrowheads="1"/>
          </p:cNvSpPr>
          <p:nvPr>
            <p:ph type="ctrTitle" sz="quarter" hasCustomPrompt="1"/>
          </p:nvPr>
        </p:nvSpPr>
        <p:spPr>
          <a:xfrm>
            <a:off x="513294" y="295282"/>
            <a:ext cx="8043863" cy="642938"/>
          </a:xfrm>
          <a:prstGeom prst="rect">
            <a:avLst/>
          </a:prstGeom>
        </p:spPr>
        <p:txBody>
          <a:bodyPr bIns="0"/>
          <a:lstStyle>
            <a:lvl1pPr marL="257198" marR="0" indent="-257198" algn="l" defTabSz="685862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 sz="2700" b="0" i="0" baseline="0">
                <a:solidFill>
                  <a:srgbClr val="FAAF19"/>
                </a:solidFill>
                <a:latin typeface="华文黑体"/>
                <a:ea typeface="华文黑体"/>
                <a:cs typeface="Arial Unicode MS" pitchFamily="34" charset="-122"/>
              </a:defRPr>
            </a:lvl1pPr>
          </a:lstStyle>
          <a:p>
            <a:pPr marL="257198" marR="0" lvl="0" indent="-257198" defTabSz="685862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zh-CN" altLang="en-US" smtClean="0"/>
              <a:t>单击此处编辑母版标题样式</a:t>
            </a:r>
            <a:endParaRPr lang="en-US" altLang="zh-CN" smtClean="0"/>
          </a:p>
        </p:txBody>
      </p:sp>
      <p:sp>
        <p:nvSpPr>
          <p:cNvPr id="10" name="Rectangle 22"/>
          <p:cNvSpPr>
            <a:spLocks noGrp="1" noChangeAspect="1" noChangeArrowheads="1"/>
          </p:cNvSpPr>
          <p:nvPr>
            <p:ph idx="1" hasCustomPrompt="1"/>
          </p:nvPr>
        </p:nvSpPr>
        <p:spPr bwMode="auto">
          <a:xfrm>
            <a:off x="530231" y="1171976"/>
            <a:ext cx="3956263" cy="3298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0" tIns="0" rIns="0" bIns="34294" numCol="1" anchor="t" anchorCtr="0" compatLnSpc="1">
            <a:prstTxWarp prst="textNoShape">
              <a:avLst/>
            </a:prstTxWarp>
          </a:bodyPr>
          <a:lstStyle>
            <a:lvl1pPr>
              <a:defRPr sz="2000" b="0" i="0">
                <a:solidFill>
                  <a:srgbClr val="FAAF19"/>
                </a:solidFill>
                <a:latin typeface="Arial Unicode MS" pitchFamily="34" charset="-122"/>
                <a:ea typeface="Arial Unicode MS" pitchFamily="34" charset="-122"/>
                <a:cs typeface="Arial Unicode MS" pitchFamily="34" charset="-122"/>
              </a:defRPr>
            </a:lvl1pPr>
          </a:lstStyle>
          <a:p>
            <a:pPr lvl="0"/>
            <a:r>
              <a:rPr lang="zh-CN" altLang="en-US"/>
              <a:t>单击此处编辑母版文本样</a:t>
            </a:r>
            <a:r>
              <a:rPr lang="zh-CN" altLang="en-US" smtClean="0"/>
              <a:t>式</a:t>
            </a:r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78642977"/>
      </p:ext>
    </p:extLst>
  </p:cSld>
  <p:clrMapOvr>
    <a:masterClrMapping/>
  </p:clrMapOvr>
  <p:transition spd="med"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3_内页 (文字和图表)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5" name="直接连接符 4"/>
          <p:cNvCxnSpPr/>
          <p:nvPr userDrawn="1"/>
        </p:nvCxnSpPr>
        <p:spPr bwMode="auto">
          <a:xfrm>
            <a:off x="183716" y="483518"/>
            <a:ext cx="8817438" cy="0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</p:spTree>
    <p:extLst>
      <p:ext uri="{BB962C8B-B14F-4D97-AF65-F5344CB8AC3E}">
        <p14:creationId xmlns:p14="http://schemas.microsoft.com/office/powerpoint/2010/main" val="545646820"/>
      </p:ext>
    </p:extLst>
  </p:cSld>
  <p:clrMapOvr>
    <a:masterClrMapping/>
  </p:clrMapOvr>
  <p:transition spd="med"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21_内页 (文字和图表)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5" name="Object 1" hidden="1"/>
          <p:cNvGraphicFramePr>
            <a:graphicFrameLocks noChangeAspect="1"/>
          </p:cNvGraphicFramePr>
          <p:nvPr userDrawn="1">
            <p:custDataLst>
              <p:tags r:id="rId1"/>
            </p:custDataLst>
          </p:nvPr>
        </p:nvGraphicFramePr>
        <p:xfrm>
          <a:off x="1191" y="1192"/>
          <a:ext cx="1191" cy="119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name="think-cell Slide" r:id="rId2" imgW="270" imgH="270" progId="TCLayout.ActiveDocument.1">
                  <p:embed/>
                </p:oleObj>
              </mc:Choice>
              <mc:Fallback>
                <p:oleObj name="think-cell Slide" r:id="rId2" imgW="270" imgH="27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1191" y="1192"/>
                        <a:ext cx="1191" cy="119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439947942"/>
      </p:ext>
    </p:extLst>
  </p:cSld>
  <p:clrMapOvr>
    <a:masterClrMapping/>
  </p:clrMapOvr>
  <p:transition spd="med"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2_结尾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Picture 3" descr="Cover_chi.png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5556" y="-5557"/>
            <a:ext cx="9170242" cy="5157216"/>
          </a:xfrm>
          <a:prstGeom prst="rect">
            <a:avLst/>
          </a:prstGeom>
        </p:spPr>
      </p:pic>
      <p:sp>
        <p:nvSpPr>
          <p:cNvPr id="6" name="Rectangle 19"/>
          <p:cNvSpPr>
            <a:spLocks noGrp="1" noChangeArrowheads="1"/>
          </p:cNvSpPr>
          <p:nvPr>
            <p:ph type="ctrTitle" sz="quarter" hasCustomPrompt="1"/>
          </p:nvPr>
        </p:nvSpPr>
        <p:spPr>
          <a:xfrm>
            <a:off x="529174" y="3251602"/>
            <a:ext cx="2561167" cy="1010840"/>
          </a:xfrm>
          <a:prstGeom prst="rect">
            <a:avLst/>
          </a:prstGeom>
        </p:spPr>
        <p:txBody>
          <a:bodyPr bIns="0"/>
          <a:lstStyle>
            <a:lvl1pPr>
              <a:lnSpc>
                <a:spcPct val="100000"/>
              </a:lnSpc>
              <a:defRPr sz="2400" b="0" i="0" baseline="0">
                <a:solidFill>
                  <a:srgbClr val="FAAF19"/>
                </a:solidFill>
                <a:latin typeface="华文黑体"/>
                <a:ea typeface="华文黑体"/>
                <a:cs typeface="Arial Unicode MS" pitchFamily="34" charset="-122"/>
              </a:defRPr>
            </a:lvl1pPr>
          </a:lstStyle>
          <a:p>
            <a:r>
              <a:rPr lang="zh-CN" altLang="en-US" smtClean="0"/>
              <a:t>单击此处编辑母版标题样式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0249711"/>
      </p:ext>
    </p:extLst>
  </p:cSld>
  <p:clrMapOvr>
    <a:masterClrMapping/>
  </p:clrMapOvr>
  <p:transition spd="med"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2_内页 (文字）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Picture 3" descr="BG.png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" y="0"/>
            <a:ext cx="9156192" cy="5150358"/>
          </a:xfrm>
          <a:prstGeom prst="rect">
            <a:avLst/>
          </a:prstGeom>
        </p:spPr>
      </p:pic>
      <p:sp>
        <p:nvSpPr>
          <p:cNvPr id="6" name="Rectangle 19"/>
          <p:cNvSpPr>
            <a:spLocks noGrp="1" noChangeArrowheads="1"/>
          </p:cNvSpPr>
          <p:nvPr>
            <p:ph type="ctrTitle" sz="quarter" hasCustomPrompt="1"/>
          </p:nvPr>
        </p:nvSpPr>
        <p:spPr>
          <a:xfrm>
            <a:off x="513294" y="295282"/>
            <a:ext cx="8043863" cy="642938"/>
          </a:xfrm>
          <a:prstGeom prst="rect">
            <a:avLst/>
          </a:prstGeom>
        </p:spPr>
        <p:txBody>
          <a:bodyPr bIns="0"/>
          <a:lstStyle>
            <a:lvl1pPr marL="257198" marR="0" indent="-257198" algn="l" defTabSz="685862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 sz="2700" b="0" i="0" baseline="0">
                <a:solidFill>
                  <a:srgbClr val="FAAF19"/>
                </a:solidFill>
                <a:latin typeface="华文黑体"/>
                <a:ea typeface="华文黑体"/>
                <a:cs typeface="Arial Unicode MS" pitchFamily="34" charset="-122"/>
              </a:defRPr>
            </a:lvl1pPr>
          </a:lstStyle>
          <a:p>
            <a:pPr marL="257198" marR="0" lvl="0" indent="-257198" defTabSz="685862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zh-CN" altLang="en-US" smtClean="0"/>
              <a:t>单击此处编辑母版标题样式</a:t>
            </a:r>
            <a:endParaRPr lang="en-US" altLang="zh-CN" smtClean="0"/>
          </a:p>
        </p:txBody>
      </p:sp>
      <p:sp>
        <p:nvSpPr>
          <p:cNvPr id="10" name="Rectangle 22"/>
          <p:cNvSpPr>
            <a:spLocks noGrp="1" noChangeAspect="1" noChangeArrowheads="1"/>
          </p:cNvSpPr>
          <p:nvPr>
            <p:ph idx="1" hasCustomPrompt="1"/>
          </p:nvPr>
        </p:nvSpPr>
        <p:spPr bwMode="auto">
          <a:xfrm>
            <a:off x="530231" y="1171976"/>
            <a:ext cx="3956263" cy="3298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0" tIns="0" rIns="0" bIns="34294" numCol="1" anchor="t" anchorCtr="0" compatLnSpc="1">
            <a:prstTxWarp prst="textNoShape">
              <a:avLst/>
            </a:prstTxWarp>
          </a:bodyPr>
          <a:lstStyle>
            <a:lvl1pPr>
              <a:defRPr sz="2000" b="0" i="0">
                <a:solidFill>
                  <a:srgbClr val="FAAF19"/>
                </a:solidFill>
                <a:latin typeface="Arial Unicode MS" pitchFamily="34" charset="-122"/>
                <a:ea typeface="Arial Unicode MS" pitchFamily="34" charset="-122"/>
                <a:cs typeface="Arial Unicode MS" pitchFamily="34" charset="-122"/>
              </a:defRPr>
            </a:lvl1pPr>
          </a:lstStyle>
          <a:p>
            <a:pPr lvl="0"/>
            <a:r>
              <a:rPr lang="zh-CN" altLang="en-US"/>
              <a:t>单击此处编辑母版文本样</a:t>
            </a:r>
            <a:r>
              <a:rPr lang="zh-CN" altLang="en-US" smtClean="0"/>
              <a:t>式</a:t>
            </a:r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78642977"/>
      </p:ext>
    </p:extLst>
  </p:cSld>
  <p:clrMapOvr>
    <a:masterClrMapping/>
  </p:clrMapOvr>
  <p:transition spd="med"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内页 (文字和图表)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5" name="直接连接符 4"/>
          <p:cNvCxnSpPr/>
          <p:nvPr userDrawn="1"/>
        </p:nvCxnSpPr>
        <p:spPr bwMode="auto">
          <a:xfrm>
            <a:off x="183716" y="483518"/>
            <a:ext cx="8817438" cy="0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</p:spTree>
    <p:extLst>
      <p:ext uri="{BB962C8B-B14F-4D97-AF65-F5344CB8AC3E}">
        <p14:creationId xmlns:p14="http://schemas.microsoft.com/office/powerpoint/2010/main" val="545646820"/>
      </p:ext>
    </p:extLst>
  </p:cSld>
  <p:clrMapOvr>
    <a:masterClrMapping/>
  </p:clrMapOvr>
  <p:transition spd="med"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20_内页 (文字和图表)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5" name="Object 1" hidden="1"/>
          <p:cNvGraphicFramePr>
            <a:graphicFrameLocks noChangeAspect="1"/>
          </p:cNvGraphicFramePr>
          <p:nvPr userDrawn="1">
            <p:custDataLst>
              <p:tags r:id="rId1"/>
            </p:custDataLst>
          </p:nvPr>
        </p:nvGraphicFramePr>
        <p:xfrm>
          <a:off x="1191" y="1192"/>
          <a:ext cx="1191" cy="119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name="think-cell Slide" r:id="rId2" imgW="270" imgH="270" progId="TCLayout.ActiveDocument.1">
                  <p:embed/>
                </p:oleObj>
              </mc:Choice>
              <mc:Fallback>
                <p:oleObj name="think-cell Slide" r:id="rId2" imgW="270" imgH="27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1191" y="1192"/>
                        <a:ext cx="1191" cy="119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979481562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ags" Target="../tags/tag4.xml" /><Relationship Id="rId14" Type="http://schemas.openxmlformats.org/officeDocument/2006/relationships/oleObject" Target="../embeddings/oleObject1.bin" TargetMode="Internal" /><Relationship Id="rId15" Type="http://schemas.openxmlformats.org/officeDocument/2006/relationships/image" Target="../media/image3.emf" /><Relationship Id="rId16" Type="http://schemas.openxmlformats.org/officeDocument/2006/relationships/image" Target="../media/image7.png" /><Relationship Id="rId17" Type="http://schemas.openxmlformats.org/officeDocument/2006/relationships/vmlDrawing" Target="../drawings/vmlDrawing4.v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Object 1" hidden="1"/>
          <p:cNvGraphicFramePr>
            <a:graphicFrameLocks noChangeAspect="1"/>
          </p:cNvGraphicFramePr>
          <p:nvPr userDrawn="1">
            <p:custDataLst>
              <p:tags r:id="rId13"/>
            </p:custDataLst>
            <p:extLst>
              <p:ext uri="{D42A27DB-BD31-4B8C-83A1-F6EECF244321}">
                <p14:modId xmlns:p14="http://schemas.microsoft.com/office/powerpoint/2010/main" val="479462621"/>
              </p:ext>
            </p:extLst>
          </p:nvPr>
        </p:nvGraphicFramePr>
        <p:xfrm>
          <a:off x="1588" y="1588"/>
          <a:ext cx="1587" cy="158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1" name="think-cell Slide" r:id="rId14" imgW="216" imgH="216" progId="TCLayout.ActiveDocument.1">
                  <p:embed/>
                </p:oleObj>
              </mc:Choice>
              <mc:Fallback>
                <p:oleObj name="think-cell Slide" r:id="rId14" imgW="216" imgH="216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5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7" cy="158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8" name="Picture 17" descr="Bar.png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7940" y="4801397"/>
            <a:ext cx="9172369" cy="351130"/>
          </a:xfrm>
          <a:prstGeom prst="rect">
            <a:avLst/>
          </a:prstGeom>
        </p:spPr>
      </p:pic>
      <p:sp>
        <p:nvSpPr>
          <p:cNvPr id="15" name="Slide Number Placeholder 5"/>
          <p:cNvSpPr txBox="1"/>
          <p:nvPr/>
        </p:nvSpPr>
        <p:spPr bwMode="auto">
          <a:xfrm>
            <a:off x="221753" y="4923630"/>
            <a:ext cx="1181895" cy="1088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/>
          <a:lstStyle>
            <a:defPPr>
              <a:defRPr lang="zh-CN"/>
            </a:defPPr>
            <a:lvl1pPr marL="0" algn="l" defTabSz="914400" rtl="0" eaLnBrk="0" latinLnBrk="0" hangingPunct="0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ＭＳ Ｐゴシック"/>
              </a:defRPr>
            </a:lvl1pPr>
            <a:lvl2pPr marL="742950" indent="-285750" algn="l" defTabSz="914400" rtl="0" eaLnBrk="0" latinLnBrk="0" hangingPunct="0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+mn-cs"/>
              </a:defRPr>
            </a:lvl2pPr>
            <a:lvl3pPr marL="1143000" indent="-228600" algn="l" defTabSz="914400" rtl="0" eaLnBrk="0" latinLnBrk="0" hangingPunct="0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+mn-cs"/>
              </a:defRPr>
            </a:lvl3pPr>
            <a:lvl4pPr marL="1600200" indent="-228600" algn="l" defTabSz="914400" rtl="0" eaLnBrk="0" latinLnBrk="0" hangingPunct="0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+mn-cs"/>
              </a:defRPr>
            </a:lvl4pPr>
            <a:lvl5pPr marL="2057400" indent="-228600" algn="l" defTabSz="914400" rtl="0" eaLnBrk="0" latinLnBrk="0" hangingPunct="0"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/>
                <a:cs typeface="+mn-cs"/>
              </a:defRPr>
            </a:lvl9pPr>
          </a:lstStyle>
          <a:p>
            <a:pPr algn="l"/>
            <a:r>
              <a:rPr lang="zh-CN" altLang="en-US" sz="1000" b="0" i="0" baseline="0" smtClean="0">
                <a:solidFill>
                  <a:srgbClr val="FAAF19"/>
                </a:solidFill>
                <a:latin typeface="华文楷体" pitchFamily="2" charset="-122"/>
                <a:ea typeface="华文楷体" pitchFamily="2" charset="-122"/>
                <a:cs typeface="Arial"/>
              </a:rPr>
              <a:t>第</a:t>
            </a:r>
            <a:fld id="{BDAEED39-8CE5-E849-8BB2-D2203B6D9153}" type="slidenum">
              <a:rPr lang="en-US" altLang="zh-CN" sz="1000" b="0" i="0" baseline="0" smtClean="0">
                <a:solidFill>
                  <a:srgbClr val="FAAF19"/>
                </a:solidFill>
                <a:latin typeface="华文楷体" pitchFamily="2" charset="-122"/>
                <a:ea typeface="华文楷体" pitchFamily="2" charset="-122"/>
                <a:cs typeface="Arial"/>
              </a:rPr>
              <a:pPr algn="l"/>
              <a:t>1</a:t>
            </a:fld>
            <a:r>
              <a:rPr lang="zh-CN" altLang="en-US" sz="1000" b="0" i="0" baseline="0" smtClean="0">
                <a:solidFill>
                  <a:srgbClr val="FAAF19"/>
                </a:solidFill>
                <a:latin typeface="华文楷体" pitchFamily="2" charset="-122"/>
                <a:ea typeface="华文楷体" pitchFamily="2" charset="-122"/>
                <a:cs typeface="Arial"/>
              </a:rPr>
              <a:t>页</a:t>
            </a:r>
            <a:endParaRPr lang="en-US" altLang="zh-CN" sz="1000" b="1" i="0" baseline="0">
              <a:solidFill>
                <a:srgbClr val="939598"/>
              </a:solidFill>
              <a:latin typeface="华文楷体" pitchFamily="2" charset="-122"/>
              <a:ea typeface="华文楷体" pitchFamily="2" charset="-122"/>
              <a:cs typeface="Arial"/>
            </a:endParaRPr>
          </a:p>
          <a:p>
            <a:pPr algn="l"/>
            <a:endParaRPr lang="en-US" altLang="zh-CN" sz="1000" b="1" i="0" baseline="0">
              <a:solidFill>
                <a:srgbClr val="939598"/>
              </a:solidFill>
              <a:latin typeface="华文楷体" pitchFamily="2" charset="-122"/>
              <a:ea typeface="华文楷体" pitchFamily="2" charset="-122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6018174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3" r:id="rId2"/>
    <p:sldLayoutId id="2147483664" r:id="rId3"/>
    <p:sldLayoutId id="2147483665" r:id="rId4"/>
    <p:sldLayoutId id="2147483666" r:id="rId5"/>
    <p:sldLayoutId id="2147483721" r:id="rId6"/>
    <p:sldLayoutId id="2147483722" r:id="rId7"/>
    <p:sldLayoutId id="2147483723" r:id="rId8"/>
    <p:sldLayoutId id="2147483754" r:id="rId9"/>
    <p:sldLayoutId id="2147483755" r:id="rId10"/>
    <p:sldLayoutId id="2147483756" r:id="rId11"/>
    <p:sldLayoutId id="2147483757" r:id="rId12"/>
  </p:sldLayoutIdLst>
  <p:transition spd="med"/>
  <p:timing/>
  <p:hf sldNum="0" hdr="0" ftr="0"/>
  <p:txStyles>
    <p:titleStyle>
      <a:lvl1pPr algn="l" rtl="0" fontAlgn="base">
        <a:spcBef>
          <a:spcPct val="0"/>
        </a:spcBef>
        <a:spcAft>
          <a:spcPct val="0"/>
        </a:spcAft>
        <a:defRPr sz="2700" b="0" i="0" baseline="0">
          <a:solidFill>
            <a:schemeClr val="tx1"/>
          </a:solidFill>
          <a:latin typeface="华文黑体"/>
          <a:ea typeface="华文黑体"/>
          <a:cs typeface="Heiti SC Medium"/>
        </a:defRPr>
      </a:lvl1pPr>
      <a:lvl2pPr algn="l" rtl="0" fontAlgn="base">
        <a:spcBef>
          <a:spcPct val="0"/>
        </a:spcBef>
        <a:spcAft>
          <a:spcPct val="0"/>
        </a:spcAft>
        <a:defRPr sz="2700">
          <a:solidFill>
            <a:schemeClr val="tx1"/>
          </a:solidFill>
          <a:latin typeface="黑体" charset="-122"/>
          <a:ea typeface="黑体" charset="0"/>
          <a:cs typeface="ＭＳ Ｐゴシック"/>
        </a:defRPr>
      </a:lvl2pPr>
      <a:lvl3pPr algn="l" rtl="0" fontAlgn="base">
        <a:spcBef>
          <a:spcPct val="0"/>
        </a:spcBef>
        <a:spcAft>
          <a:spcPct val="0"/>
        </a:spcAft>
        <a:defRPr sz="2700">
          <a:solidFill>
            <a:schemeClr val="tx1"/>
          </a:solidFill>
          <a:latin typeface="黑体" charset="-122"/>
          <a:ea typeface="黑体" charset="0"/>
          <a:cs typeface="ＭＳ Ｐゴシック"/>
        </a:defRPr>
      </a:lvl3pPr>
      <a:lvl4pPr algn="l" rtl="0" fontAlgn="base">
        <a:spcBef>
          <a:spcPct val="0"/>
        </a:spcBef>
        <a:spcAft>
          <a:spcPct val="0"/>
        </a:spcAft>
        <a:defRPr sz="2700">
          <a:solidFill>
            <a:schemeClr val="tx1"/>
          </a:solidFill>
          <a:latin typeface="黑体" charset="-122"/>
          <a:ea typeface="黑体" charset="0"/>
          <a:cs typeface="ＭＳ Ｐゴシック"/>
        </a:defRPr>
      </a:lvl4pPr>
      <a:lvl5pPr algn="l" rtl="0" fontAlgn="base">
        <a:spcBef>
          <a:spcPct val="0"/>
        </a:spcBef>
        <a:spcAft>
          <a:spcPct val="0"/>
        </a:spcAft>
        <a:defRPr sz="2700">
          <a:solidFill>
            <a:schemeClr val="tx1"/>
          </a:solidFill>
          <a:latin typeface="黑体" charset="-122"/>
          <a:ea typeface="黑体" charset="0"/>
          <a:cs typeface="ＭＳ Ｐゴシック"/>
        </a:defRPr>
      </a:lvl5pPr>
      <a:lvl6pPr marL="342946" algn="l" rtl="0" eaLnBrk="1" fontAlgn="base" hangingPunct="1">
        <a:spcBef>
          <a:spcPct val="0"/>
        </a:spcBef>
        <a:spcAft>
          <a:spcPct val="0"/>
        </a:spcAft>
        <a:defRPr sz="2700">
          <a:solidFill>
            <a:srgbClr val="5F294F"/>
          </a:solidFill>
          <a:latin typeface="Arial Narrow"/>
          <a:ea typeface="ＭＳ Ｐゴシック"/>
          <a:cs typeface="ＭＳ Ｐゴシック"/>
        </a:defRPr>
      </a:lvl6pPr>
      <a:lvl7pPr marL="685891" algn="l" rtl="0" eaLnBrk="1" fontAlgn="base" hangingPunct="1">
        <a:spcBef>
          <a:spcPct val="0"/>
        </a:spcBef>
        <a:spcAft>
          <a:spcPct val="0"/>
        </a:spcAft>
        <a:defRPr sz="2700">
          <a:solidFill>
            <a:srgbClr val="5F294F"/>
          </a:solidFill>
          <a:latin typeface="Arial Narrow"/>
          <a:ea typeface="ＭＳ Ｐゴシック"/>
          <a:cs typeface="ＭＳ Ｐゴシック"/>
        </a:defRPr>
      </a:lvl7pPr>
      <a:lvl8pPr marL="1028837" algn="l" rtl="0" eaLnBrk="1" fontAlgn="base" hangingPunct="1">
        <a:spcBef>
          <a:spcPct val="0"/>
        </a:spcBef>
        <a:spcAft>
          <a:spcPct val="0"/>
        </a:spcAft>
        <a:defRPr sz="2700">
          <a:solidFill>
            <a:srgbClr val="5F294F"/>
          </a:solidFill>
          <a:latin typeface="Arial Narrow"/>
          <a:ea typeface="ＭＳ Ｐゴシック"/>
          <a:cs typeface="ＭＳ Ｐゴシック"/>
        </a:defRPr>
      </a:lvl8pPr>
      <a:lvl9pPr marL="1371783" algn="l" rtl="0" eaLnBrk="1" fontAlgn="base" hangingPunct="1">
        <a:spcBef>
          <a:spcPct val="0"/>
        </a:spcBef>
        <a:spcAft>
          <a:spcPct val="0"/>
        </a:spcAft>
        <a:defRPr sz="2700">
          <a:solidFill>
            <a:srgbClr val="5F294F"/>
          </a:solidFill>
          <a:latin typeface="Arial Narrow"/>
          <a:ea typeface="ＭＳ Ｐゴシック"/>
          <a:cs typeface="ＭＳ Ｐゴシック"/>
        </a:defRPr>
      </a:lvl9pPr>
    </p:titleStyle>
    <p:bodyStyle>
      <a:lvl1pPr marL="257209" indent="-257209" algn="just" rtl="0" fontAlgn="base">
        <a:spcBef>
          <a:spcPct val="20000"/>
        </a:spcBef>
        <a:spcAft>
          <a:spcPct val="0"/>
        </a:spcAft>
        <a:defRPr sz="1100" baseline="0">
          <a:solidFill>
            <a:srgbClr val="000000"/>
          </a:solidFill>
          <a:latin typeface="Arial Unicode MS" pitchFamily="34" charset="-122"/>
          <a:ea typeface="Arial Unicode MS" pitchFamily="34" charset="-122"/>
          <a:cs typeface="Arial Unicode MS" pitchFamily="34" charset="-122"/>
        </a:defRPr>
      </a:lvl1pPr>
      <a:lvl2pPr marL="211960" indent="-126223" algn="just" rtl="0" fontAlgn="base">
        <a:spcBef>
          <a:spcPct val="0"/>
        </a:spcBef>
        <a:spcAft>
          <a:spcPct val="0"/>
        </a:spcAft>
        <a:buClr>
          <a:srgbClr val="5F294F"/>
        </a:buClr>
        <a:buFont typeface="Times" charset="0"/>
        <a:buChar char="•"/>
        <a:defRPr sz="1100" baseline="0">
          <a:solidFill>
            <a:srgbClr val="000000"/>
          </a:solidFill>
          <a:latin typeface="Arial Unicode MS" pitchFamily="34" charset="-122"/>
          <a:ea typeface="Arial Unicode MS" pitchFamily="34" charset="-122"/>
          <a:cs typeface="Arial Unicode MS" pitchFamily="34" charset="-122"/>
        </a:defRPr>
      </a:lvl2pPr>
      <a:lvl3pPr marL="388196" indent="-90500" algn="just" rtl="0" fontAlgn="base">
        <a:spcBef>
          <a:spcPct val="0"/>
        </a:spcBef>
        <a:spcAft>
          <a:spcPct val="0"/>
        </a:spcAft>
        <a:buClr>
          <a:srgbClr val="5F294F"/>
        </a:buClr>
        <a:buFont typeface="Times" charset="0"/>
        <a:buChar char="•"/>
        <a:defRPr sz="1100" baseline="0">
          <a:solidFill>
            <a:srgbClr val="000000"/>
          </a:solidFill>
          <a:latin typeface="Arial Unicode MS" pitchFamily="34" charset="-122"/>
          <a:ea typeface="Arial Unicode MS" pitchFamily="34" charset="-122"/>
          <a:cs typeface="Arial Unicode MS" pitchFamily="34" charset="-122"/>
        </a:defRPr>
      </a:lvl3pPr>
      <a:lvl4pPr marL="601346" indent="-127414" algn="just" rtl="0" fontAlgn="base">
        <a:spcBef>
          <a:spcPct val="0"/>
        </a:spcBef>
        <a:spcAft>
          <a:spcPct val="0"/>
        </a:spcAft>
        <a:buClr>
          <a:srgbClr val="5F294F"/>
        </a:buClr>
        <a:buFont typeface="Times" charset="0"/>
        <a:buChar char="•"/>
        <a:defRPr sz="1100" baseline="0">
          <a:solidFill>
            <a:srgbClr val="000000"/>
          </a:solidFill>
          <a:latin typeface="Arial Unicode MS" pitchFamily="34" charset="-122"/>
          <a:ea typeface="Arial Unicode MS" pitchFamily="34" charset="-122"/>
          <a:cs typeface="Arial Unicode MS" pitchFamily="34" charset="-122"/>
        </a:defRPr>
      </a:lvl4pPr>
      <a:lvl5pPr marL="813306" indent="-125033" algn="just" rtl="0" fontAlgn="base">
        <a:spcBef>
          <a:spcPct val="0"/>
        </a:spcBef>
        <a:spcAft>
          <a:spcPct val="0"/>
        </a:spcAft>
        <a:buClr>
          <a:srgbClr val="5F294F"/>
        </a:buClr>
        <a:buFont typeface="Times" charset="0"/>
        <a:buChar char="•"/>
        <a:defRPr sz="1100" baseline="0">
          <a:solidFill>
            <a:srgbClr val="000000"/>
          </a:solidFill>
          <a:latin typeface="Arial Unicode MS" pitchFamily="34" charset="-122"/>
          <a:ea typeface="Arial Unicode MS" pitchFamily="34" charset="-122"/>
          <a:cs typeface="Arial Unicode MS" pitchFamily="34" charset="-122"/>
        </a:defRPr>
      </a:lvl5pPr>
      <a:lvl6pPr marL="1156251" indent="-125033" algn="l" rtl="0" eaLnBrk="1" fontAlgn="base" hangingPunct="1">
        <a:spcBef>
          <a:spcPct val="0"/>
        </a:spcBef>
        <a:spcAft>
          <a:spcPct val="0"/>
        </a:spcAft>
        <a:buClr>
          <a:srgbClr val="5F294F"/>
        </a:buClr>
        <a:buFont typeface="Times" charset="0"/>
        <a:buChar char="•"/>
        <a:defRPr sz="1500">
          <a:solidFill>
            <a:srgbClr val="747679"/>
          </a:solidFill>
          <a:latin typeface="+mn-lt"/>
          <a:ea typeface="+mn-ea"/>
        </a:defRPr>
      </a:lvl6pPr>
      <a:lvl7pPr marL="1499197" indent="-125033" algn="l" rtl="0" eaLnBrk="1" fontAlgn="base" hangingPunct="1">
        <a:spcBef>
          <a:spcPct val="0"/>
        </a:spcBef>
        <a:spcAft>
          <a:spcPct val="0"/>
        </a:spcAft>
        <a:buClr>
          <a:srgbClr val="5F294F"/>
        </a:buClr>
        <a:buFont typeface="Times" charset="0"/>
        <a:buChar char="•"/>
        <a:defRPr sz="1500">
          <a:solidFill>
            <a:srgbClr val="747679"/>
          </a:solidFill>
          <a:latin typeface="+mn-lt"/>
          <a:ea typeface="+mn-ea"/>
        </a:defRPr>
      </a:lvl7pPr>
      <a:lvl8pPr marL="1842143" indent="-125033" algn="l" rtl="0" eaLnBrk="1" fontAlgn="base" hangingPunct="1">
        <a:spcBef>
          <a:spcPct val="0"/>
        </a:spcBef>
        <a:spcAft>
          <a:spcPct val="0"/>
        </a:spcAft>
        <a:buClr>
          <a:srgbClr val="5F294F"/>
        </a:buClr>
        <a:buFont typeface="Times" charset="0"/>
        <a:buChar char="•"/>
        <a:defRPr sz="1500">
          <a:solidFill>
            <a:srgbClr val="747679"/>
          </a:solidFill>
          <a:latin typeface="+mn-lt"/>
          <a:ea typeface="+mn-ea"/>
        </a:defRPr>
      </a:lvl8pPr>
      <a:lvl9pPr marL="2185089" indent="-125033" algn="l" rtl="0" eaLnBrk="1" fontAlgn="base" hangingPunct="1">
        <a:spcBef>
          <a:spcPct val="0"/>
        </a:spcBef>
        <a:spcAft>
          <a:spcPct val="0"/>
        </a:spcAft>
        <a:buClr>
          <a:srgbClr val="5F294F"/>
        </a:buClr>
        <a:buFont typeface="Times" charset="0"/>
        <a:buChar char="•"/>
        <a:defRPr sz="1500">
          <a:solidFill>
            <a:srgbClr val="747679"/>
          </a:solidFill>
          <a:latin typeface="+mn-lt"/>
          <a:ea typeface="+mn-ea"/>
        </a:defRPr>
      </a:lvl9pPr>
    </p:bodyStyle>
    <p:otherStyle>
      <a:defPPr>
        <a:defRPr lang="en-US"/>
      </a:defPPr>
      <a:lvl1pPr marL="0" algn="l" defTabSz="342946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342946" algn="l" defTabSz="342946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91" algn="l" defTabSz="342946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28837" algn="l" defTabSz="342946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783" algn="l" defTabSz="342946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714729" algn="l" defTabSz="342946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057674" algn="l" defTabSz="342946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400620" algn="l" defTabSz="342946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743566" algn="l" defTabSz="342946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8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.xml" /><Relationship Id="rId11" Type="http://schemas.openxmlformats.org/officeDocument/2006/relationships/tags" Target="../tags/tag14.xml" /><Relationship Id="rId12" Type="http://schemas.openxmlformats.org/officeDocument/2006/relationships/tags" Target="../tags/tag15.xml" /><Relationship Id="rId13" Type="http://schemas.openxmlformats.org/officeDocument/2006/relationships/tags" Target="../tags/tag16.xml" /><Relationship Id="rId2" Type="http://schemas.openxmlformats.org/officeDocument/2006/relationships/tags" Target="../tags/tag5.xml" /><Relationship Id="rId3" Type="http://schemas.openxmlformats.org/officeDocument/2006/relationships/tags" Target="../tags/tag6.xml" /><Relationship Id="rId4" Type="http://schemas.openxmlformats.org/officeDocument/2006/relationships/tags" Target="../tags/tag7.xml" /><Relationship Id="rId5" Type="http://schemas.openxmlformats.org/officeDocument/2006/relationships/tags" Target="../tags/tag8.xml" /><Relationship Id="rId6" Type="http://schemas.openxmlformats.org/officeDocument/2006/relationships/tags" Target="../tags/tag9.xml" /><Relationship Id="rId7" Type="http://schemas.openxmlformats.org/officeDocument/2006/relationships/tags" Target="../tags/tag10.xml" /><Relationship Id="rId8" Type="http://schemas.openxmlformats.org/officeDocument/2006/relationships/tags" Target="../tags/tag11.xml" /><Relationship Id="rId9" Type="http://schemas.openxmlformats.org/officeDocument/2006/relationships/tags" Target="../tags/tag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jpeg" /><Relationship Id="rId3" Type="http://schemas.openxmlformats.org/officeDocument/2006/relationships/image" Target="../media/image10.png" /><Relationship Id="rId4" Type="http://schemas.microsoft.com/office/2007/relationships/hdphoto" Target="../media/image11.wdp" /><Relationship Id="rId5" Type="http://schemas.openxmlformats.org/officeDocument/2006/relationships/image" Target="../media/image1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.xml" /><Relationship Id="rId3" Type="http://schemas.openxmlformats.org/officeDocument/2006/relationships/oleObject" Target="../embeddings/oleObject5.bin" TargetMode="Internal" /><Relationship Id="rId4" Type="http://schemas.openxmlformats.org/officeDocument/2006/relationships/image" Target="../media/image3.emf" /><Relationship Id="rId5" Type="http://schemas.openxmlformats.org/officeDocument/2006/relationships/tags" Target="../tags/tag18.xml" /><Relationship Id="rId6" Type="http://schemas.openxmlformats.org/officeDocument/2006/relationships/vmlDrawing" Target="../drawings/vmlDrawing5.v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3.png" /><Relationship Id="rId4" Type="http://schemas.openxmlformats.org/officeDocument/2006/relationships/image" Target="../media/image9.jpeg" /><Relationship Id="rId5" Type="http://schemas.openxmlformats.org/officeDocument/2006/relationships/image" Target="../media/image10.png" /><Relationship Id="rId6" Type="http://schemas.microsoft.com/office/2007/relationships/hdphoto" Target="../media/image11.wdp" /><Relationship Id="rId7" Type="http://schemas.openxmlformats.org/officeDocument/2006/relationships/image" Target="../media/image1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0.png" /><Relationship Id="rId4" Type="http://schemas.microsoft.com/office/2007/relationships/hdphoto" Target="../media/image11.wdp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1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1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13.png" /><Relationship Id="rId4" Type="http://schemas.openxmlformats.org/officeDocument/2006/relationships/image" Target="../media/image12.png" /><Relationship Id="rId5" Type="http://schemas.openxmlformats.org/officeDocument/2006/relationships/image" Target="../media/image10.png" /><Relationship Id="rId6" Type="http://schemas.microsoft.com/office/2007/relationships/hdphoto" Target="../media/image11.wdp" /><Relationship Id="rId7" Type="http://schemas.openxmlformats.org/officeDocument/2006/relationships/image" Target="../media/image9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1.xml" /><Relationship Id="rId3" Type="http://schemas.openxmlformats.org/officeDocument/2006/relationships/image" Target="../media/image13.png" /><Relationship Id="rId4" Type="http://schemas.openxmlformats.org/officeDocument/2006/relationships/image" Target="../media/image9.jpeg" /><Relationship Id="rId5" Type="http://schemas.openxmlformats.org/officeDocument/2006/relationships/image" Target="../media/image10.png" /><Relationship Id="rId6" Type="http://schemas.microsoft.com/office/2007/relationships/hdphoto" Target="../media/image11.wdp" /><Relationship Id="rId7" Type="http://schemas.openxmlformats.org/officeDocument/2006/relationships/image" Target="../media/image1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2.xml" /><Relationship Id="rId3" Type="http://schemas.openxmlformats.org/officeDocument/2006/relationships/image" Target="../media/image9.jpeg" /><Relationship Id="rId4" Type="http://schemas.openxmlformats.org/officeDocument/2006/relationships/image" Target="../media/image12.png" /><Relationship Id="rId5" Type="http://schemas.openxmlformats.org/officeDocument/2006/relationships/image" Target="../media/image10.png" /><Relationship Id="rId6" Type="http://schemas.microsoft.com/office/2007/relationships/hdphoto" Target="../media/image11.wdp" /><Relationship Id="rId7" Type="http://schemas.openxmlformats.org/officeDocument/2006/relationships/image" Target="../media/image14.png" /><Relationship Id="rId8" Type="http://schemas.microsoft.com/office/2007/relationships/hdphoto" Target="../media/image15.wdp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jpeg" /><Relationship Id="rId3" Type="http://schemas.openxmlformats.org/officeDocument/2006/relationships/image" Target="../media/image16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3.xml" /><Relationship Id="rId3" Type="http://schemas.openxmlformats.org/officeDocument/2006/relationships/image" Target="../media/image1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4.xml" /><Relationship Id="rId3" Type="http://schemas.openxmlformats.org/officeDocument/2006/relationships/image" Target="../media/image13.png" /><Relationship Id="rId4" Type="http://schemas.openxmlformats.org/officeDocument/2006/relationships/image" Target="../media/image9.jpeg" /><Relationship Id="rId5" Type="http://schemas.openxmlformats.org/officeDocument/2006/relationships/image" Target="../media/image12.png" /><Relationship Id="rId6" Type="http://schemas.openxmlformats.org/officeDocument/2006/relationships/image" Target="../media/image10.png" /><Relationship Id="rId7" Type="http://schemas.microsoft.com/office/2007/relationships/hdphoto" Target="../media/image11.wdp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3.png" /><Relationship Id="rId3" Type="http://schemas.openxmlformats.org/officeDocument/2006/relationships/image" Target="../media/image9.jpeg" /><Relationship Id="rId4" Type="http://schemas.openxmlformats.org/officeDocument/2006/relationships/image" Target="../media/image10.png" /><Relationship Id="rId5" Type="http://schemas.microsoft.com/office/2007/relationships/hdphoto" Target="../media/image11.wdp" /><Relationship Id="rId6" Type="http://schemas.openxmlformats.org/officeDocument/2006/relationships/image" Target="../media/image1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jpe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png" /><Relationship Id="rId3" Type="http://schemas.microsoft.com/office/2007/relationships/hdphoto" Target="../media/image11.wdp" /><Relationship Id="rId4" Type="http://schemas.openxmlformats.org/officeDocument/2006/relationships/image" Target="../media/image17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2.pn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11004713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2" name="组合 41"/>
          <p:cNvGrpSpPr/>
          <p:nvPr/>
        </p:nvGrpSpPr>
        <p:grpSpPr>
          <a:xfrm>
            <a:off x="3008713" y="593535"/>
            <a:ext cx="2283367" cy="1194366"/>
            <a:chOff x="1862053" y="1036188"/>
            <a:chExt cx="1712971" cy="895774"/>
          </a:xfrm>
        </p:grpSpPr>
        <p:cxnSp>
          <p:nvCxnSpPr>
            <p:cNvPr id="43" name="直接连接符 42"/>
            <p:cNvCxnSpPr/>
            <p:nvPr/>
          </p:nvCxnSpPr>
          <p:spPr bwMode="auto">
            <a:xfrm flipH="1">
              <a:off x="2185869" y="1036188"/>
              <a:ext cx="0" cy="783001"/>
            </a:xfrm>
            <a:prstGeom prst="line">
              <a:avLst/>
            </a:prstGeom>
            <a:solidFill>
              <a:schemeClr val="accent1"/>
            </a:solidFill>
            <a:ln w="38100" cap="flat" cmpd="sng" algn="ctr">
              <a:solidFill>
                <a:srgbClr val="FF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sp>
          <p:nvSpPr>
            <p:cNvPr id="44" name="右箭头 43"/>
            <p:cNvSpPr/>
            <p:nvPr/>
          </p:nvSpPr>
          <p:spPr bwMode="auto">
            <a:xfrm>
              <a:off x="1862053" y="1731214"/>
              <a:ext cx="266880" cy="200748"/>
            </a:xfrm>
            <a:prstGeom prst="rightArrow">
              <a:avLst/>
            </a:prstGeom>
            <a:solidFill>
              <a:srgbClr val="C0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62" tIns="34282" rIns="68562" bIns="34282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9pPr>
            </a:lstStyle>
            <a:p>
              <a:pPr algn="ctr" defTabSz="914019"/>
              <a:endParaRPr lang="zh-CN" altLang="en-US" sz="12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46" name="TextBox 45"/>
            <p:cNvSpPr txBox="1"/>
            <p:nvPr/>
          </p:nvSpPr>
          <p:spPr>
            <a:xfrm>
              <a:off x="2175477" y="1722224"/>
              <a:ext cx="1399547" cy="190435"/>
            </a:xfrm>
            <a:prstGeom prst="rect">
              <a:avLst/>
            </a:prstGeom>
            <a:noFill/>
          </p:spPr>
          <p:txBody>
            <a:bodyPr wrap="square" lIns="68577" tIns="34289" rIns="68577" bIns="34289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200" b="1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</a:rPr>
                <a:t>当前节点</a:t>
              </a:r>
            </a:p>
          </p:txBody>
        </p:sp>
      </p:grpSp>
      <p:sp>
        <p:nvSpPr>
          <p:cNvPr id="45" name="Title 1"/>
          <p:cNvSpPr txBox="1"/>
          <p:nvPr/>
        </p:nvSpPr>
        <p:spPr bwMode="auto">
          <a:xfrm>
            <a:off x="256383" y="15526"/>
            <a:ext cx="8631235" cy="540000"/>
          </a:xfrm>
          <a:prstGeom prst="rect">
            <a:avLst/>
          </a:prstGeom>
          <a:noFill/>
          <a:ln>
            <a:noFill/>
          </a:ln>
          <a:extLst/>
        </p:spPr>
        <p:txBody>
          <a:bodyPr lIns="0" tIns="0" rIns="0" bIns="0" anchor="ctr"/>
          <a:lstStyle>
            <a:defPPr>
              <a:defRPr lang="zh-CN"/>
            </a:defPPr>
            <a:lvl1pPr marL="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mtClean="0">
                <a:latin typeface="华文楷体" pitchFamily="2" charset="-122"/>
                <a:ea typeface="华文楷体" pitchFamily="2" charset="-122"/>
              </a:rPr>
              <a:t>绩效优化项目第一里程碑</a:t>
            </a:r>
            <a:endParaRPr lang="en-US" altLang="zh-CN" sz="24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183733" y="1765456"/>
            <a:ext cx="6836539" cy="446254"/>
          </a:xfrm>
          <a:prstGeom prst="rect">
            <a:avLst/>
          </a:prstGeom>
        </p:spPr>
        <p:txBody>
          <a:bodyPr wrap="square" lIns="121899" tIns="60949" rIns="121899" bIns="60949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4754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4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会议目的</a:t>
            </a:r>
            <a:r>
              <a:rPr lang="zh-CN" altLang="en-US" sz="1400" b="1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：</a:t>
            </a:r>
            <a:r>
              <a:rPr lang="zh-CN" altLang="en-US" sz="14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审议项目的背景、范围、交付、计划</a:t>
            </a:r>
            <a:r>
              <a:rPr lang="zh-CN" altLang="en-US" sz="14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、组织</a:t>
            </a:r>
            <a:r>
              <a:rPr lang="zh-CN" altLang="en-US" sz="14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架构及资源需求等</a:t>
            </a:r>
            <a:endParaRPr lang="en-US" altLang="zh-CN" sz="140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183734" y="2091385"/>
            <a:ext cx="6085074" cy="2431413"/>
          </a:xfrm>
          <a:prstGeom prst="rect">
            <a:avLst/>
          </a:prstGeom>
        </p:spPr>
        <p:txBody>
          <a:bodyPr wrap="square" lIns="121899" tIns="60949" rIns="121899" bIns="60949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4754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4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参会人职责</a:t>
            </a:r>
            <a:r>
              <a:rPr lang="zh-CN" altLang="en-US" sz="1400" b="1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：</a:t>
            </a:r>
            <a:endParaRPr lang="en-US" altLang="zh-CN" sz="1400" b="1" smtClean="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  <a:p>
            <a:pPr defTabSz="1214754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R</a:t>
            </a:r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（谁汇报）</a:t>
            </a:r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：</a:t>
            </a:r>
            <a:endParaRPr lang="zh-CN" altLang="en-US" sz="120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  <a:p>
            <a:pPr defTabSz="1214754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S</a:t>
            </a:r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（决策建议）</a:t>
            </a:r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：</a:t>
            </a:r>
            <a:endParaRPr lang="en-US" altLang="zh-CN" sz="1200" smtClean="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  <a:p>
            <a:pPr defTabSz="1214754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A</a:t>
            </a:r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（谁批准）</a:t>
            </a:r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：</a:t>
            </a:r>
            <a:endParaRPr lang="zh-CN" altLang="en-US" sz="120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  <a:p>
            <a:pPr defTabSz="1214754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C</a:t>
            </a:r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（咨询谁</a:t>
            </a:r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）： </a:t>
            </a:r>
            <a:endParaRPr lang="zh-CN" altLang="en-US" sz="120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  <a:p>
            <a:pPr defTabSz="1214754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endParaRPr lang="en-US" altLang="zh-CN" sz="120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  <a:p>
            <a:pPr defTabSz="1214754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I</a:t>
            </a:r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（通知谁）：童志文、张永</a:t>
            </a:r>
            <a:endParaRPr lang="en-US" altLang="zh-CN" sz="1200" b="1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  <a:p>
            <a:pPr defTabSz="1214754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4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会议组织</a:t>
            </a:r>
            <a:r>
              <a:rPr lang="zh-CN" altLang="en-US" sz="1400" b="1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：</a:t>
            </a:r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郭金鑫</a:t>
            </a:r>
            <a:endParaRPr lang="en-US" altLang="zh-CN" sz="120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cxnSp>
        <p:nvCxnSpPr>
          <p:cNvPr id="23" name="直接箭头连接符 22"/>
          <p:cNvCxnSpPr/>
          <p:nvPr/>
        </p:nvCxnSpPr>
        <p:spPr bwMode="auto">
          <a:xfrm>
            <a:off x="395536" y="1066391"/>
            <a:ext cx="8332676" cy="0"/>
          </a:xfrm>
          <a:prstGeom prst="straightConnector1">
            <a:avLst/>
          </a:prstGeom>
          <a:solidFill>
            <a:schemeClr val="accent1"/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</p:spPr>
      </p:cxnSp>
      <p:sp>
        <p:nvSpPr>
          <p:cNvPr id="24" name="TextBox 43"/>
          <p:cNvSpPr>
            <a:spLocks noChangeArrowheads="1"/>
          </p:cNvSpPr>
          <p:nvPr/>
        </p:nvSpPr>
        <p:spPr bwMode="auto">
          <a:xfrm>
            <a:off x="1403648" y="1169067"/>
            <a:ext cx="1009953" cy="258866"/>
          </a:xfrm>
          <a:prstGeom prst="rect">
            <a:avLst/>
          </a:prstGeom>
          <a:noFill/>
          <a:ln w="9525">
            <a:noFill/>
            <a:miter lim="800000"/>
          </a:ln>
          <a:extLst/>
        </p:spPr>
        <p:txBody>
          <a:bodyPr lIns="68576" tIns="34287" rIns="68576" bIns="34287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0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立项汇报</a:t>
            </a:r>
            <a:endParaRPr lang="en-US" altLang="zh-CN" sz="1000" b="1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</p:txBody>
      </p:sp>
      <p:sp>
        <p:nvSpPr>
          <p:cNvPr id="25" name="TextBox 38"/>
          <p:cNvSpPr txBox="1"/>
          <p:nvPr/>
        </p:nvSpPr>
        <p:spPr>
          <a:xfrm>
            <a:off x="1619672" y="782003"/>
            <a:ext cx="603630" cy="204756"/>
          </a:xfrm>
          <a:prstGeom prst="rect">
            <a:avLst/>
          </a:prstGeom>
          <a:noFill/>
        </p:spPr>
        <p:txBody>
          <a:bodyPr wrap="square" lIns="50374" tIns="25188" rIns="50374" bIns="25188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3</a:t>
            </a:r>
            <a:r>
              <a:rPr lang="zh-CN" altLang="en-US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月</a:t>
            </a:r>
            <a:r>
              <a:rPr lang="en-US" altLang="zh-CN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14</a:t>
            </a:r>
            <a:r>
              <a:rPr lang="zh-CN" altLang="en-US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日</a:t>
            </a:r>
          </a:p>
        </p:txBody>
      </p:sp>
      <p:sp>
        <p:nvSpPr>
          <p:cNvPr id="26" name="五角星 68"/>
          <p:cNvSpPr>
            <a:spLocks noChangeArrowheads="1"/>
          </p:cNvSpPr>
          <p:nvPr/>
        </p:nvSpPr>
        <p:spPr bwMode="auto">
          <a:xfrm>
            <a:off x="1763688" y="985495"/>
            <a:ext cx="232165" cy="161791"/>
          </a:xfrm>
          <a:prstGeom prst="star5">
            <a:avLst/>
          </a:prstGeom>
          <a:solidFill>
            <a:srgbClr val="C00000"/>
          </a:solidFill>
          <a:ln>
            <a:solidFill>
              <a:srgbClr val="C00000"/>
            </a:solidFill>
          </a:ln>
          <a:extLst/>
        </p:spPr>
        <p:txBody>
          <a:bodyPr lIns="89548" tIns="44773" rIns="89548" bIns="44773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pitchFamily="34" charset="0"/>
              <a:buChar char="▪"/>
              <a:defRPr/>
            </a:pPr>
            <a:endParaRPr lang="zh-CN" altLang="zh-CN" sz="1000">
              <a:latin typeface="华文楷体" pitchFamily="2" charset="-122"/>
              <a:ea typeface="华文楷体" pitchFamily="2" charset="-122"/>
              <a:sym typeface="华文细黑" pitchFamily="2" charset="-122"/>
            </a:endParaRPr>
          </a:p>
        </p:txBody>
      </p:sp>
      <p:sp>
        <p:nvSpPr>
          <p:cNvPr id="29" name="TextBox 36"/>
          <p:cNvSpPr txBox="1"/>
          <p:nvPr/>
        </p:nvSpPr>
        <p:spPr>
          <a:xfrm>
            <a:off x="595960" y="782003"/>
            <a:ext cx="621547" cy="204756"/>
          </a:xfrm>
          <a:prstGeom prst="rect">
            <a:avLst/>
          </a:prstGeom>
          <a:noFill/>
        </p:spPr>
        <p:txBody>
          <a:bodyPr wrap="square" lIns="50374" tIns="25188" rIns="50374" bIns="25188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12</a:t>
            </a:r>
            <a:r>
              <a:rPr lang="zh-CN" altLang="en-US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月</a:t>
            </a:r>
            <a:r>
              <a:rPr lang="en-US" altLang="zh-CN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26</a:t>
            </a:r>
            <a:r>
              <a:rPr lang="zh-CN" altLang="en-US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日</a:t>
            </a:r>
          </a:p>
        </p:txBody>
      </p:sp>
      <p:sp>
        <p:nvSpPr>
          <p:cNvPr id="30" name="流程图: 联系 29"/>
          <p:cNvSpPr/>
          <p:nvPr/>
        </p:nvSpPr>
        <p:spPr>
          <a:xfrm>
            <a:off x="791126" y="1020707"/>
            <a:ext cx="92866" cy="64716"/>
          </a:xfrm>
          <a:prstGeom prst="flowChartConnector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72" tIns="60936" rIns="121872" bIns="60936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9pPr>
          </a:lstStyle>
          <a:p>
            <a:pPr algn="ctr" defTabSz="1218733"/>
            <a:endParaRPr lang="zh-CN" altLang="en-US" sz="1000">
              <a:ln>
                <a:solidFill>
                  <a:srgbClr val="FF0000"/>
                </a:solidFill>
              </a:ln>
              <a:solidFill>
                <a:schemeClr val="tx1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31" name="文本框 226"/>
          <p:cNvSpPr txBox="1"/>
          <p:nvPr/>
        </p:nvSpPr>
        <p:spPr>
          <a:xfrm>
            <a:off x="486750" y="1084953"/>
            <a:ext cx="685274" cy="430865"/>
          </a:xfrm>
          <a:prstGeom prst="rect">
            <a:avLst/>
          </a:prstGeom>
          <a:noFill/>
        </p:spPr>
        <p:txBody>
          <a:bodyPr wrap="square" lIns="121899" tIns="60949" rIns="121899" bIns="60949" rtlCol="0" anchor="ctr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900" b="1" kern="1200">
                <a:solidFill>
                  <a:schemeClr val="tx1"/>
                </a:solidFill>
                <a:latin typeface="华文细黑" pitchFamily="2" charset="-122"/>
                <a:ea typeface="华文细黑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000">
                <a:latin typeface="华文楷体" pitchFamily="2" charset="-122"/>
                <a:ea typeface="华文楷体" pitchFamily="2" charset="-122"/>
              </a:rPr>
              <a:t>开始筹备</a:t>
            </a:r>
          </a:p>
        </p:txBody>
      </p:sp>
      <p:sp>
        <p:nvSpPr>
          <p:cNvPr id="32" name="TextBox 43"/>
          <p:cNvSpPr>
            <a:spLocks noChangeArrowheads="1"/>
          </p:cNvSpPr>
          <p:nvPr/>
        </p:nvSpPr>
        <p:spPr bwMode="auto">
          <a:xfrm>
            <a:off x="2482590" y="1169067"/>
            <a:ext cx="1995061" cy="430865"/>
          </a:xfrm>
          <a:prstGeom prst="rect">
            <a:avLst/>
          </a:prstGeom>
          <a:noFill/>
          <a:extLst/>
        </p:spPr>
        <p:txBody>
          <a:bodyPr wrap="square" lIns="121899" tIns="60949" rIns="121899" bIns="60949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0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里程碑</a:t>
            </a:r>
            <a:r>
              <a:rPr lang="en-US" altLang="zh-CN" sz="10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1</a:t>
            </a:r>
            <a:r>
              <a:rPr lang="zh-CN" altLang="en-US" sz="10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：</a:t>
            </a:r>
          </a:p>
          <a:p>
            <a:pPr algn="ctr"/>
            <a:r>
              <a:rPr lang="zh-CN" altLang="en-US" sz="10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介绍标杆对比</a:t>
            </a:r>
            <a:r>
              <a:rPr lang="zh-CN" altLang="en-US" sz="1000" b="1" smtClean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结论及</a:t>
            </a:r>
            <a:r>
              <a:rPr lang="zh-CN" altLang="en-US" sz="10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调研课题</a:t>
            </a:r>
          </a:p>
        </p:txBody>
      </p:sp>
      <p:sp>
        <p:nvSpPr>
          <p:cNvPr id="39" name="五角星 68"/>
          <p:cNvSpPr>
            <a:spLocks noChangeArrowheads="1"/>
          </p:cNvSpPr>
          <p:nvPr/>
        </p:nvSpPr>
        <p:spPr bwMode="auto">
          <a:xfrm>
            <a:off x="3332763" y="985495"/>
            <a:ext cx="232165" cy="161791"/>
          </a:xfrm>
          <a:prstGeom prst="star5">
            <a:avLst/>
          </a:prstGeom>
          <a:solidFill>
            <a:srgbClr val="C00000"/>
          </a:solidFill>
          <a:ln>
            <a:solidFill>
              <a:srgbClr val="C00000"/>
            </a:solidFill>
          </a:ln>
          <a:extLst/>
        </p:spPr>
        <p:txBody>
          <a:bodyPr lIns="89548" tIns="44773" rIns="89548" bIns="44773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pitchFamily="34" charset="0"/>
              <a:buChar char="▪"/>
              <a:defRPr/>
            </a:pPr>
            <a:endParaRPr lang="zh-CN" altLang="zh-CN" sz="1000">
              <a:latin typeface="华文楷体" pitchFamily="2" charset="-122"/>
              <a:ea typeface="华文楷体" pitchFamily="2" charset="-122"/>
              <a:sym typeface="华文细黑" pitchFamily="2" charset="-122"/>
            </a:endParaRPr>
          </a:p>
        </p:txBody>
      </p:sp>
      <p:sp>
        <p:nvSpPr>
          <p:cNvPr id="40" name="TextBox 38"/>
          <p:cNvSpPr txBox="1"/>
          <p:nvPr/>
        </p:nvSpPr>
        <p:spPr>
          <a:xfrm>
            <a:off x="3086749" y="782003"/>
            <a:ext cx="728993" cy="204756"/>
          </a:xfrm>
          <a:prstGeom prst="rect">
            <a:avLst/>
          </a:prstGeom>
          <a:noFill/>
        </p:spPr>
        <p:txBody>
          <a:bodyPr wrap="square" lIns="50374" tIns="25188" rIns="50374" bIns="25188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4</a:t>
            </a:r>
            <a:r>
              <a:rPr lang="zh-CN" altLang="en-US" sz="1000" b="1" smtClean="0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月</a:t>
            </a:r>
            <a:r>
              <a:rPr lang="en-US" altLang="zh-CN" sz="1000" b="1" smtClean="0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11</a:t>
            </a:r>
            <a:r>
              <a:rPr lang="zh-CN" altLang="en-US" sz="1000" b="1" smtClean="0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日</a:t>
            </a:r>
            <a:endParaRPr lang="zh-CN" altLang="en-US" sz="1000" b="1">
              <a:latin typeface="华文楷体" pitchFamily="2" charset="-122"/>
              <a:ea typeface="华文楷体" pitchFamily="2" charset="-122"/>
              <a:cs typeface="+mn-ea"/>
              <a:sym typeface="+mn-lt"/>
            </a:endParaRPr>
          </a:p>
        </p:txBody>
      </p:sp>
      <p:sp>
        <p:nvSpPr>
          <p:cNvPr id="47" name="矩形 46"/>
          <p:cNvSpPr/>
          <p:nvPr/>
        </p:nvSpPr>
        <p:spPr>
          <a:xfrm>
            <a:off x="1201966" y="3244536"/>
            <a:ext cx="6085074" cy="650733"/>
          </a:xfrm>
          <a:prstGeom prst="rect">
            <a:avLst/>
          </a:prstGeom>
        </p:spPr>
        <p:txBody>
          <a:bodyPr wrap="square" lIns="121899" tIns="60949" rIns="121899" bIns="60949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4754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德</a:t>
            </a:r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邦</a:t>
            </a:r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：</a:t>
            </a:r>
            <a:endParaRPr lang="en-US" altLang="zh-CN" sz="1200" smtClean="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  <a:p>
            <a:pPr defTabSz="1214754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翰</a:t>
            </a:r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威特：</a:t>
            </a:r>
            <a:r>
              <a:rPr lang="en-US" altLang="zh-CN" sz="1200" err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Piotr Bednarczuk</a:t>
            </a:r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、崔世君、吴圣皓、李文</a:t>
            </a:r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智、田志斌</a:t>
            </a:r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、</a:t>
            </a:r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谢雨</a:t>
            </a:r>
            <a:endParaRPr lang="zh-CN" altLang="en-US" sz="120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pic>
        <p:nvPicPr>
          <p:cNvPr id="48" name="图片 66" descr="200812181849818_2_副本.png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 bwMode="auto">
          <a:xfrm>
            <a:off x="8285489" y="924209"/>
            <a:ext cx="263677" cy="220842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49" name="TextBox 43"/>
          <p:cNvSpPr>
            <a:spLocks noChangeArrowheads="1"/>
          </p:cNvSpPr>
          <p:nvPr/>
        </p:nvSpPr>
        <p:spPr bwMode="auto">
          <a:xfrm>
            <a:off x="8097837" y="1168618"/>
            <a:ext cx="718288" cy="179817"/>
          </a:xfrm>
          <a:prstGeom prst="rect">
            <a:avLst/>
          </a:prstGeom>
          <a:noFill/>
          <a:ln w="9525">
            <a:noFill/>
            <a:miter lim="800000"/>
          </a:ln>
          <a:extLst/>
        </p:spPr>
        <p:txBody>
          <a:bodyPr lIns="68576" tIns="34287" rIns="68576" bIns="34287"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9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结项发文</a:t>
            </a:r>
            <a:endParaRPr lang="en-US" altLang="zh-CN" sz="900" b="1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</p:txBody>
      </p:sp>
      <p:sp>
        <p:nvSpPr>
          <p:cNvPr id="50" name="TextBox 43"/>
          <p:cNvSpPr>
            <a:spLocks noChangeArrowheads="1"/>
          </p:cNvSpPr>
          <p:nvPr/>
        </p:nvSpPr>
        <p:spPr bwMode="auto">
          <a:xfrm>
            <a:off x="4743000" y="1178143"/>
            <a:ext cx="1022499" cy="430865"/>
          </a:xfrm>
          <a:prstGeom prst="rect">
            <a:avLst/>
          </a:prstGeom>
          <a:noFill/>
          <a:extLst/>
        </p:spPr>
        <p:txBody>
          <a:bodyPr wrap="square" lIns="121899" tIns="60949" rIns="121899" bIns="60949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000" b="1" smtClean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里程碑</a:t>
            </a:r>
            <a:r>
              <a:rPr lang="en-US" altLang="zh-CN" sz="1000" b="1" smtClean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2</a:t>
            </a:r>
            <a:r>
              <a:rPr lang="zh-CN" altLang="en-US" sz="1000" b="1" smtClean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：</a:t>
            </a:r>
            <a:endParaRPr lang="en-US" altLang="zh-CN" sz="1000" b="1" smtClean="0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  <a:p>
            <a:pPr algn="ctr"/>
            <a:r>
              <a:rPr lang="zh-CN" altLang="en-US" sz="1000" b="1" smtClean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高管调研研讨</a:t>
            </a:r>
            <a:endParaRPr lang="en-US" altLang="zh-CN" sz="1000" b="1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</p:txBody>
      </p:sp>
      <p:sp>
        <p:nvSpPr>
          <p:cNvPr id="51" name="TextBox 38"/>
          <p:cNvSpPr txBox="1"/>
          <p:nvPr/>
        </p:nvSpPr>
        <p:spPr>
          <a:xfrm>
            <a:off x="4851119" y="781554"/>
            <a:ext cx="728993" cy="204756"/>
          </a:xfrm>
          <a:prstGeom prst="rect">
            <a:avLst/>
          </a:prstGeom>
          <a:noFill/>
        </p:spPr>
        <p:txBody>
          <a:bodyPr wrap="square" lIns="50374" tIns="25188" rIns="50374" bIns="25188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000" b="1" smtClean="0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5</a:t>
            </a:r>
            <a:r>
              <a:rPr lang="zh-CN" altLang="en-US" sz="1000" b="1" smtClean="0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月</a:t>
            </a:r>
            <a:r>
              <a:rPr lang="en-US" altLang="zh-CN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8</a:t>
            </a:r>
            <a:r>
              <a:rPr lang="zh-CN" altLang="en-US" sz="1000" b="1" smtClean="0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日</a:t>
            </a:r>
            <a:endParaRPr lang="zh-CN" altLang="en-US" sz="1000" b="1">
              <a:latin typeface="华文楷体" pitchFamily="2" charset="-122"/>
              <a:ea typeface="华文楷体" pitchFamily="2" charset="-122"/>
              <a:cs typeface="+mn-ea"/>
              <a:sym typeface="+mn-lt"/>
            </a:endParaRPr>
          </a:p>
        </p:txBody>
      </p:sp>
      <p:sp>
        <p:nvSpPr>
          <p:cNvPr id="52" name="TextBox 75"/>
          <p:cNvSpPr txBox="1"/>
          <p:nvPr/>
        </p:nvSpPr>
        <p:spPr>
          <a:xfrm>
            <a:off x="8028384" y="789248"/>
            <a:ext cx="696495" cy="189367"/>
          </a:xfrm>
          <a:prstGeom prst="rect">
            <a:avLst/>
          </a:prstGeom>
          <a:noFill/>
        </p:spPr>
        <p:txBody>
          <a:bodyPr wrap="square" lIns="50374" tIns="25188" rIns="50374" bIns="25188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900" b="1" smtClean="0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6</a:t>
            </a:r>
            <a:r>
              <a:rPr lang="zh-CN" altLang="en-US" sz="900" b="1" smtClean="0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月</a:t>
            </a:r>
            <a:r>
              <a:rPr lang="en-US" altLang="zh-CN" sz="900" b="1" smtClean="0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30</a:t>
            </a:r>
            <a:r>
              <a:rPr lang="zh-CN" altLang="en-US" sz="900" b="1" smtClean="0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日</a:t>
            </a:r>
            <a:endParaRPr lang="zh-CN" altLang="en-US" sz="900" b="1">
              <a:latin typeface="华文楷体" pitchFamily="2" charset="-122"/>
              <a:ea typeface="华文楷体" pitchFamily="2" charset="-122"/>
              <a:cs typeface="+mn-ea"/>
              <a:sym typeface="+mn-lt"/>
            </a:endParaRPr>
          </a:p>
        </p:txBody>
      </p:sp>
      <p:sp>
        <p:nvSpPr>
          <p:cNvPr id="53" name="五角星 68"/>
          <p:cNvSpPr>
            <a:spLocks noChangeArrowheads="1"/>
          </p:cNvSpPr>
          <p:nvPr/>
        </p:nvSpPr>
        <p:spPr bwMode="auto">
          <a:xfrm>
            <a:off x="7270274" y="985046"/>
            <a:ext cx="232165" cy="161791"/>
          </a:xfrm>
          <a:prstGeom prst="star5">
            <a:avLst/>
          </a:prstGeom>
          <a:solidFill>
            <a:srgbClr val="C00000"/>
          </a:solidFill>
          <a:ln>
            <a:solidFill>
              <a:srgbClr val="C00000"/>
            </a:solidFill>
          </a:ln>
          <a:extLst/>
        </p:spPr>
        <p:txBody>
          <a:bodyPr lIns="89548" tIns="44773" rIns="89548" bIns="44773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pitchFamily="34" charset="0"/>
              <a:buChar char="▪"/>
              <a:defRPr/>
            </a:pPr>
            <a:endParaRPr lang="zh-CN" altLang="zh-CN" sz="900">
              <a:solidFill>
                <a:srgbClr val="373C64"/>
              </a:solidFill>
              <a:latin typeface="华文楷体" pitchFamily="2" charset="-122"/>
              <a:ea typeface="华文楷体" pitchFamily="2" charset="-122"/>
              <a:sym typeface="华文细黑" pitchFamily="2" charset="-122"/>
            </a:endParaRPr>
          </a:p>
        </p:txBody>
      </p:sp>
      <p:sp>
        <p:nvSpPr>
          <p:cNvPr id="54" name="TextBox 38"/>
          <p:cNvSpPr txBox="1"/>
          <p:nvPr/>
        </p:nvSpPr>
        <p:spPr>
          <a:xfrm>
            <a:off x="7040736" y="789248"/>
            <a:ext cx="728993" cy="189367"/>
          </a:xfrm>
          <a:prstGeom prst="rect">
            <a:avLst/>
          </a:prstGeom>
          <a:noFill/>
        </p:spPr>
        <p:txBody>
          <a:bodyPr wrap="square" lIns="50374" tIns="25188" rIns="50374" bIns="25188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900" b="1" smtClean="0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6</a:t>
            </a:r>
            <a:r>
              <a:rPr lang="zh-CN" altLang="en-US" sz="900" b="1" smtClean="0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月</a:t>
            </a:r>
            <a:r>
              <a:rPr lang="en-US" altLang="zh-CN" sz="9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8</a:t>
            </a:r>
            <a:r>
              <a:rPr lang="zh-CN" altLang="en-US" sz="900" b="1" smtClean="0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日</a:t>
            </a:r>
            <a:endParaRPr lang="zh-CN" altLang="en-US" sz="900" b="1">
              <a:latin typeface="华文楷体" pitchFamily="2" charset="-122"/>
              <a:ea typeface="华文楷体" pitchFamily="2" charset="-122"/>
              <a:cs typeface="+mn-ea"/>
              <a:sym typeface="+mn-lt"/>
            </a:endParaRPr>
          </a:p>
        </p:txBody>
      </p:sp>
      <p:sp>
        <p:nvSpPr>
          <p:cNvPr id="55" name="五角星 68"/>
          <p:cNvSpPr>
            <a:spLocks noChangeArrowheads="1"/>
          </p:cNvSpPr>
          <p:nvPr/>
        </p:nvSpPr>
        <p:spPr bwMode="auto">
          <a:xfrm>
            <a:off x="5098393" y="983260"/>
            <a:ext cx="232165" cy="161791"/>
          </a:xfrm>
          <a:prstGeom prst="star5">
            <a:avLst/>
          </a:prstGeom>
          <a:solidFill>
            <a:srgbClr val="C00000"/>
          </a:solidFill>
          <a:ln>
            <a:solidFill>
              <a:srgbClr val="C00000"/>
            </a:solidFill>
          </a:ln>
          <a:extLst/>
        </p:spPr>
        <p:txBody>
          <a:bodyPr lIns="89548" tIns="44773" rIns="89548" bIns="44773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pitchFamily="34" charset="0"/>
              <a:buChar char="▪"/>
              <a:defRPr/>
            </a:pPr>
            <a:endParaRPr lang="zh-CN" altLang="zh-CN" sz="800">
              <a:solidFill>
                <a:srgbClr val="373C64"/>
              </a:solidFill>
              <a:latin typeface="微软雅黑" pitchFamily="34" charset="-122"/>
              <a:ea typeface="微软雅黑" pitchFamily="34" charset="-122"/>
              <a:sym typeface="华文细黑" pitchFamily="2" charset="-122"/>
            </a:endParaRPr>
          </a:p>
        </p:txBody>
      </p:sp>
      <p:sp>
        <p:nvSpPr>
          <p:cNvPr id="56" name="TextBox 13"/>
          <p:cNvSpPr>
            <a:spLocks noChangeArrowheads="1"/>
          </p:cNvSpPr>
          <p:nvPr/>
        </p:nvSpPr>
        <p:spPr bwMode="auto">
          <a:xfrm>
            <a:off x="6802186" y="1207809"/>
            <a:ext cx="1224136" cy="258866"/>
          </a:xfrm>
          <a:prstGeom prst="rect">
            <a:avLst/>
          </a:prstGeom>
          <a:noFill/>
          <a:ln w="9525">
            <a:noFill/>
            <a:miter lim="800000"/>
          </a:ln>
          <a:extLst/>
        </p:spPr>
        <p:txBody>
          <a:bodyPr lIns="68576" tIns="34287" rIns="68576" bIns="34287"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0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项目结项</a:t>
            </a:r>
            <a:endParaRPr lang="en-US" altLang="zh-CN" sz="1000" b="1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  <a:p>
            <a:pPr algn="ctr"/>
            <a:r>
              <a:rPr lang="zh-CN" altLang="en-US" sz="1000" b="1" smtClean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绩效优化</a:t>
            </a:r>
            <a:r>
              <a:rPr lang="zh-CN" altLang="en-US" sz="10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方案输出</a:t>
            </a:r>
            <a:endParaRPr lang="en-US" altLang="zh-CN" sz="1000" b="1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92922544"/>
      </p:ext>
    </p:extLst>
  </p:cSld>
  <p:clrMapOvr>
    <a:masterClrMapping/>
  </p:clrMapOvr>
  <p:transition spd="med"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Rectangle 4"/>
          <p:cNvSpPr>
            <a:spLocks noChangeArrowheads="1"/>
          </p:cNvSpPr>
          <p:nvPr/>
        </p:nvSpPr>
        <p:spPr bwMode="auto">
          <a:xfrm>
            <a:off x="1259632" y="2219692"/>
            <a:ext cx="6862645" cy="20082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300" b="1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  <a:cs typeface="Heiti SC Medium"/>
              </a:rPr>
              <a:t>绩效</a:t>
            </a:r>
            <a:r>
              <a:rPr lang="zh-CN" altLang="en-US" sz="3300" b="1" smtClean="0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  <a:cs typeface="Heiti SC Medium"/>
              </a:rPr>
              <a:t>优化项目第一里程碑</a:t>
            </a:r>
            <a:endParaRPr lang="en-US" altLang="zh-CN" sz="3300" b="1" smtClean="0">
              <a:solidFill>
                <a:schemeClr val="bg1"/>
              </a:solidFill>
              <a:latin typeface="华文细黑" pitchFamily="2" charset="-122"/>
              <a:ea typeface="华文细黑" pitchFamily="2" charset="-122"/>
              <a:cs typeface="Heiti SC Medium"/>
            </a:endParaRPr>
          </a:p>
          <a:p>
            <a:pPr>
              <a:lnSpc>
                <a:spcPct val="150000"/>
              </a:lnSpc>
            </a:pPr>
            <a:r>
              <a:rPr lang="zh-CN" altLang="en-US" sz="3300" b="1" smtClean="0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  <a:cs typeface="Heiti SC Medium"/>
              </a:rPr>
              <a:t>绩效管理方法论介绍及研讨</a:t>
            </a:r>
            <a:endParaRPr lang="en-US" altLang="zh-CN" sz="3300" b="1" smtClean="0">
              <a:solidFill>
                <a:schemeClr val="bg1"/>
              </a:solidFill>
              <a:latin typeface="华文细黑" pitchFamily="2" charset="-122"/>
              <a:ea typeface="华文细黑" pitchFamily="2" charset="-122"/>
              <a:cs typeface="Heiti SC Medium"/>
            </a:endParaRPr>
          </a:p>
          <a:p>
            <a:pPr>
              <a:lnSpc>
                <a:spcPct val="150000"/>
              </a:lnSpc>
            </a:pPr>
            <a:r>
              <a:rPr lang="en-US" altLang="zh-CN" sz="2100" b="1" smtClean="0">
                <a:solidFill>
                  <a:srgbClr val="FAAF19"/>
                </a:solidFill>
                <a:latin typeface="华文细黑" pitchFamily="2" charset="-122"/>
                <a:ea typeface="华文细黑" pitchFamily="2" charset="-122"/>
                <a:cs typeface="Heiti SC Medium"/>
              </a:rPr>
              <a:t>2018-04-11</a:t>
            </a:r>
            <a:endParaRPr lang="en-US" altLang="zh-CN" sz="2100" b="1">
              <a:solidFill>
                <a:srgbClr val="FAAF19"/>
              </a:solidFill>
              <a:latin typeface="华文细黑" pitchFamily="2" charset="-122"/>
              <a:ea typeface="华文细黑" pitchFamily="2" charset="-122"/>
              <a:cs typeface="Heiti SC Medium"/>
            </a:endParaRPr>
          </a:p>
        </p:txBody>
      </p:sp>
    </p:spTree>
    <p:extLst>
      <p:ext uri="{BB962C8B-B14F-4D97-AF65-F5344CB8AC3E}">
        <p14:creationId xmlns:p14="http://schemas.microsoft.com/office/powerpoint/2010/main" val="2587108323"/>
      </p:ext>
    </p:extLst>
  </p:cSld>
  <p:clrMapOvr>
    <a:masterClrMapping/>
  </p:clrMapOvr>
  <p:transition spd="med"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22898" y="415536"/>
            <a:ext cx="6181726" cy="4154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700">
                <a:solidFill>
                  <a:srgbClr val="FAAF19"/>
                </a:solidFill>
                <a:latin typeface="华文细黑" pitchFamily="2" charset="-122"/>
                <a:ea typeface="华文细黑" pitchFamily="2" charset="-122"/>
                <a:cs typeface="华文黑体"/>
              </a:rPr>
              <a:t>目录</a:t>
            </a:r>
            <a:endParaRPr lang="en-US" sz="2700" baseline="30000">
              <a:solidFill>
                <a:srgbClr val="FAAF19"/>
              </a:solidFill>
              <a:latin typeface="华文细黑" pitchFamily="2" charset="-122"/>
              <a:ea typeface="华文细黑" pitchFamily="2" charset="-122"/>
              <a:cs typeface="华文黑体"/>
            </a:endParaRPr>
          </a:p>
        </p:txBody>
      </p:sp>
      <p:sp>
        <p:nvSpPr>
          <p:cNvPr id="5" name="Text Box 21">
            <a:hlinkClick action="ppaction://noaction"/>
            <a:extLst>
              <a:ext uri="{FF2B5EF4-FFF2-40B4-BE49-F238E27FC236}">
                <a16:creationId xmlns="" xmlns:a16="http://schemas.microsoft.com/office/drawing/2014/main" id="{1CF73149-3840-449F-9A2E-BE1D6C2B55A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91465" y="1114480"/>
            <a:ext cx="4353051" cy="21467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68574" tIns="34288" rIns="68574" bIns="34288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57209" indent="-257209">
              <a:lnSpc>
                <a:spcPct val="150000"/>
              </a:lnSpc>
              <a:buFont typeface="Wingdings" pitchFamily="2" charset="2"/>
              <a:buChar char="n"/>
            </a:pPr>
            <a:r>
              <a:rPr lang="zh-CN" altLang="en-US" b="1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</a:rPr>
              <a:t>方法论</a:t>
            </a:r>
            <a:r>
              <a:rPr lang="zh-CN" altLang="en-US" b="1" smtClean="0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</a:rPr>
              <a:t>介绍</a:t>
            </a:r>
            <a:r>
              <a:rPr lang="en-US" altLang="zh-CN" b="1" smtClean="0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</a:rPr>
              <a:t>——Piotr</a:t>
            </a:r>
            <a:endParaRPr lang="en-US" altLang="zh-CN" b="1">
              <a:solidFill>
                <a:schemeClr val="bg1"/>
              </a:solidFill>
              <a:latin typeface="华文细黑" pitchFamily="2" charset="-122"/>
              <a:ea typeface="华文细黑" pitchFamily="2" charset="-122"/>
            </a:endParaRPr>
          </a:p>
          <a:p>
            <a:pPr marL="257209" indent="-257209">
              <a:lnSpc>
                <a:spcPct val="150000"/>
              </a:lnSpc>
              <a:buFont typeface="Wingdings" pitchFamily="2" charset="2"/>
              <a:buChar char="n"/>
            </a:pPr>
            <a:r>
              <a:rPr lang="zh-CN" altLang="en-US" b="1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</a:rPr>
              <a:t>华为案例</a:t>
            </a:r>
            <a:r>
              <a:rPr lang="zh-CN" altLang="en-US" b="1" smtClean="0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</a:rPr>
              <a:t>分享</a:t>
            </a:r>
            <a:r>
              <a:rPr lang="en-US" altLang="zh-CN" b="1" smtClean="0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</a:rPr>
              <a:t>——</a:t>
            </a:r>
            <a:r>
              <a:rPr lang="zh-CN" altLang="en-US" b="1" smtClean="0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</a:rPr>
              <a:t>李文智</a:t>
            </a:r>
            <a:endParaRPr lang="en-US" altLang="zh-CN" b="1">
              <a:solidFill>
                <a:schemeClr val="bg1"/>
              </a:solidFill>
              <a:latin typeface="华文细黑" pitchFamily="2" charset="-122"/>
              <a:ea typeface="华文细黑" pitchFamily="2" charset="-122"/>
            </a:endParaRPr>
          </a:p>
          <a:p>
            <a:pPr marL="257209" indent="-257209">
              <a:lnSpc>
                <a:spcPct val="150000"/>
              </a:lnSpc>
              <a:buFont typeface="Wingdings" pitchFamily="2" charset="2"/>
              <a:buChar char="n"/>
            </a:pPr>
            <a:r>
              <a:rPr lang="zh-CN" altLang="en-US" b="1" smtClean="0">
                <a:solidFill>
                  <a:srgbClr val="FFC000"/>
                </a:solidFill>
                <a:latin typeface="华文细黑" pitchFamily="2" charset="-122"/>
                <a:ea typeface="华文细黑" pitchFamily="2" charset="-122"/>
              </a:rPr>
              <a:t>德邦</a:t>
            </a:r>
            <a:r>
              <a:rPr lang="zh-CN" altLang="en-US" b="1">
                <a:solidFill>
                  <a:srgbClr val="FFC000"/>
                </a:solidFill>
                <a:latin typeface="华文细黑" pitchFamily="2" charset="-122"/>
                <a:ea typeface="华文细黑" pitchFamily="2" charset="-122"/>
              </a:rPr>
              <a:t>问题及解决</a:t>
            </a:r>
            <a:r>
              <a:rPr lang="zh-CN" altLang="en-US" b="1" smtClean="0">
                <a:solidFill>
                  <a:srgbClr val="FFC000"/>
                </a:solidFill>
                <a:latin typeface="华文细黑" pitchFamily="2" charset="-122"/>
                <a:ea typeface="华文细黑" pitchFamily="2" charset="-122"/>
              </a:rPr>
              <a:t>建议</a:t>
            </a:r>
            <a:r>
              <a:rPr lang="en-US" altLang="zh-CN" b="1" smtClean="0">
                <a:solidFill>
                  <a:srgbClr val="FFC000"/>
                </a:solidFill>
                <a:latin typeface="华文细黑" pitchFamily="2" charset="-122"/>
                <a:ea typeface="华文细黑" pitchFamily="2" charset="-122"/>
              </a:rPr>
              <a:t>——</a:t>
            </a:r>
            <a:r>
              <a:rPr lang="zh-CN" altLang="en-US" b="1" smtClean="0">
                <a:solidFill>
                  <a:srgbClr val="FFC000"/>
                </a:solidFill>
                <a:latin typeface="华文细黑" pitchFamily="2" charset="-122"/>
                <a:ea typeface="华文细黑" pitchFamily="2" charset="-122"/>
              </a:rPr>
              <a:t>崔世君</a:t>
            </a:r>
            <a:endParaRPr lang="zh-CN" altLang="en-US" b="1">
              <a:solidFill>
                <a:srgbClr val="FFC000"/>
              </a:solidFill>
              <a:latin typeface="华文细黑" pitchFamily="2" charset="-122"/>
              <a:ea typeface="华文细黑" pitchFamily="2" charset="-122"/>
            </a:endParaRPr>
          </a:p>
          <a:p>
            <a:pPr marL="257209" indent="-257209">
              <a:lnSpc>
                <a:spcPct val="150000"/>
              </a:lnSpc>
              <a:buFont typeface="Wingdings" pitchFamily="2" charset="2"/>
              <a:buChar char="n"/>
            </a:pPr>
            <a:r>
              <a:rPr lang="zh-CN" altLang="en-US" b="1" smtClean="0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</a:rPr>
              <a:t>议题研讨</a:t>
            </a:r>
            <a:endParaRPr lang="en-US" altLang="zh-CN" b="1" smtClean="0">
              <a:solidFill>
                <a:schemeClr val="bg1"/>
              </a:solidFill>
              <a:latin typeface="华文细黑" pitchFamily="2" charset="-122"/>
              <a:ea typeface="华文细黑" pitchFamily="2" charset="-122"/>
            </a:endParaRPr>
          </a:p>
          <a:p>
            <a:pPr marL="257209" indent="-257209">
              <a:lnSpc>
                <a:spcPct val="150000"/>
              </a:lnSpc>
              <a:buFont typeface="Wingdings" pitchFamily="2" charset="2"/>
              <a:buChar char="n"/>
            </a:pPr>
            <a:r>
              <a:rPr lang="zh-CN" altLang="en-US" b="1" smtClean="0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</a:rPr>
              <a:t>下一步安排</a:t>
            </a:r>
            <a:endParaRPr lang="zh-CN" altLang="en-US" b="1">
              <a:solidFill>
                <a:schemeClr val="bg1"/>
              </a:solidFill>
              <a:latin typeface="华文细黑" pitchFamily="2" charset="-122"/>
              <a:ea typeface="华文细黑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424064881"/>
      </p:ext>
    </p:extLst>
  </p:cSld>
  <p:clrMapOvr>
    <a:masterClrMapping/>
  </p:clrMapOvr>
  <p:transition spd="med"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1"/>
          <p:cNvSpPr txBox="1"/>
          <p:nvPr/>
        </p:nvSpPr>
        <p:spPr>
          <a:xfrm>
            <a:off x="191591" y="123478"/>
            <a:ext cx="1868066" cy="351882"/>
          </a:xfrm>
          <a:prstGeom prst="rect">
            <a:avLst/>
          </a:prstGeom>
          <a:noFill/>
        </p:spPr>
        <p:txBody>
          <a:bodyPr wrap="non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lnSpc>
                <a:spcPct val="90000"/>
              </a:lnSpc>
              <a:defRPr/>
            </a:pPr>
            <a:r>
              <a:rPr lang="zh-CN" altLang="en-US" sz="2000" b="1" smtClean="0">
                <a:latin typeface="华文楷体" pitchFamily="2" charset="-122"/>
                <a:ea typeface="华文楷体" pitchFamily="2" charset="-122"/>
              </a:rPr>
              <a:t>绩效研讨会背景</a:t>
            </a:r>
            <a:endParaRPr lang="zh-CN" altLang="en-US" sz="20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3" name="Rectangle 18"/>
          <p:cNvSpPr txBox="1">
            <a:spLocks noChangeArrowheads="1"/>
          </p:cNvSpPr>
          <p:nvPr/>
        </p:nvSpPr>
        <p:spPr bwMode="auto">
          <a:xfrm>
            <a:off x="191591" y="497860"/>
            <a:ext cx="8574206" cy="3693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121888" tIns="60944" rIns="121888" bIns="60944" numCol="1" anchor="t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eaLnBrk="0" hangingPunct="0">
              <a:buFont typeface="Wingdings" pitchFamily="2" charset="2"/>
              <a:buChar char="n"/>
              <a:defRPr/>
            </a:pPr>
            <a:r>
              <a:rPr lang="zh-CN" altLang="en-US" sz="1600" b="1" kern="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  <a:cs typeface="Times New Roman" panose="02020603050405020304" pitchFamily="18" charset="0"/>
              </a:rPr>
              <a:t>我们提出以下模型来更全面地诊断和分析德邦现有的绩效问题</a:t>
            </a:r>
            <a:endParaRPr lang="zh-CN" altLang="en-US" sz="1600" b="1" kern="0">
              <a:solidFill>
                <a:prstClr val="black"/>
              </a:solidFill>
              <a:latin typeface="华文楷体" pitchFamily="2" charset="-122"/>
              <a:ea typeface="华文楷体" pitchFamily="2" charset="-122"/>
              <a:cs typeface="Times New Roman" panose="02020603050405020304" pitchFamily="18" charset="0"/>
            </a:endParaRPr>
          </a:p>
        </p:txBody>
      </p:sp>
      <p:cxnSp>
        <p:nvCxnSpPr>
          <p:cNvPr id="18" name="Straight Connector 17"/>
          <p:cNvCxnSpPr/>
          <p:nvPr/>
        </p:nvCxnSpPr>
        <p:spPr>
          <a:xfrm>
            <a:off x="5785130" y="3271878"/>
            <a:ext cx="1932252" cy="0"/>
          </a:xfrm>
          <a:prstGeom prst="line">
            <a:avLst/>
          </a:prstGeom>
          <a:ln w="12700">
            <a:solidFill>
              <a:schemeClr val="tx1"/>
            </a:solidFill>
            <a:tailEnd type="diamon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1373736" y="3271878"/>
            <a:ext cx="1852493" cy="0"/>
          </a:xfrm>
          <a:prstGeom prst="line">
            <a:avLst/>
          </a:prstGeom>
          <a:ln w="12700">
            <a:solidFill>
              <a:schemeClr val="tx1"/>
            </a:solidFill>
            <a:tailEnd type="diamon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 flipH="1">
            <a:off x="1373736" y="1472207"/>
            <a:ext cx="2594301" cy="0"/>
          </a:xfrm>
          <a:prstGeom prst="line">
            <a:avLst/>
          </a:prstGeom>
          <a:ln w="12700">
            <a:solidFill>
              <a:schemeClr val="tx1"/>
            </a:solidFill>
            <a:tailEnd type="diamon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Rechteck 60"/>
          <p:cNvSpPr/>
          <p:nvPr>
            <p:custDataLst>
              <p:tags r:id="rId2"/>
            </p:custDataLst>
          </p:nvPr>
        </p:nvSpPr>
        <p:spPr bwMode="auto">
          <a:xfrm>
            <a:off x="5256990" y="1473022"/>
            <a:ext cx="2460392" cy="726268"/>
          </a:xfrm>
          <a:custGeom>
            <a:rect l="l" t="t" r="r" b="b"/>
            <a:pathLst>
              <a:path w="5258924" h="1608738">
                <a:moveTo>
                  <a:pt x="0" y="0"/>
                </a:moveTo>
                <a:lnTo>
                  <a:pt x="5258924" y="0"/>
                </a:lnTo>
                <a:lnTo>
                  <a:pt x="5258924" y="1608738"/>
                </a:lnTo>
                <a:lnTo>
                  <a:pt x="1320363" y="1608738"/>
                </a:lnTo>
                <a:cubicBezTo>
                  <a:pt x="1253739" y="841381"/>
                  <a:pt x="717333" y="208715"/>
                  <a:pt x="0" y="0"/>
                </a:cubicBezTo>
                <a:close/>
              </a:path>
            </a:pathLst>
          </a:custGeom>
          <a:noFill/>
          <a:ln w="12700">
            <a:noFill/>
            <a:round/>
          </a:ln>
        </p:spPr>
        <p:txBody>
          <a:bodyPr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r">
              <a:lnSpc>
                <a:spcPct val="90000"/>
              </a:lnSpc>
              <a:buFont typeface="Arial" pitchFamily="34" charset="0"/>
              <a:buChar char="•"/>
            </a:pPr>
            <a:r>
              <a:rPr lang="zh-CN" altLang="en-US" sz="1200" smtClean="0">
                <a:solidFill>
                  <a:schemeClr val="tx1">
                    <a:lumMod val="85000"/>
                    <a:lumOff val="15000"/>
                  </a:schemeClr>
                </a:solidFill>
                <a:latin typeface="华文楷体" pitchFamily="2" charset="-122"/>
                <a:ea typeface="华文楷体" pitchFamily="2" charset="-122"/>
              </a:rPr>
              <a:t>职责定位</a:t>
            </a:r>
            <a:endParaRPr lang="en-US" altLang="zh-CN" sz="1200" smtClean="0">
              <a:solidFill>
                <a:schemeClr val="tx1">
                  <a:lumMod val="85000"/>
                  <a:lumOff val="15000"/>
                </a:schemeClr>
              </a:solidFill>
              <a:latin typeface="华文楷体" pitchFamily="2" charset="-122"/>
              <a:ea typeface="华文楷体" pitchFamily="2" charset="-122"/>
            </a:endParaRPr>
          </a:p>
          <a:p>
            <a:pPr marL="171450" indent="-171450" algn="r">
              <a:lnSpc>
                <a:spcPct val="90000"/>
              </a:lnSpc>
              <a:buFont typeface="Arial" pitchFamily="34" charset="0"/>
              <a:buChar char="•"/>
            </a:pPr>
            <a:r>
              <a:rPr lang="zh-CN" altLang="en-US" sz="1200" smtClean="0">
                <a:solidFill>
                  <a:schemeClr val="tx1">
                    <a:lumMod val="85000"/>
                    <a:lumOff val="15000"/>
                  </a:schemeClr>
                </a:solidFill>
                <a:latin typeface="华文楷体" pitchFamily="2" charset="-122"/>
                <a:ea typeface="华文楷体" pitchFamily="2" charset="-122"/>
              </a:rPr>
              <a:t>组织架构</a:t>
            </a:r>
            <a:endParaRPr lang="en-US" altLang="zh-CN" sz="1200" smtClean="0">
              <a:solidFill>
                <a:schemeClr val="tx1">
                  <a:lumMod val="85000"/>
                  <a:lumOff val="15000"/>
                </a:schemeClr>
              </a:solidFill>
              <a:latin typeface="华文楷体" pitchFamily="2" charset="-122"/>
              <a:ea typeface="华文楷体" pitchFamily="2" charset="-122"/>
            </a:endParaRPr>
          </a:p>
          <a:p>
            <a:pPr marL="171450" indent="-171450" algn="r">
              <a:lnSpc>
                <a:spcPct val="90000"/>
              </a:lnSpc>
              <a:buFont typeface="Arial" pitchFamily="34" charset="0"/>
              <a:buChar char="•"/>
            </a:pPr>
            <a:r>
              <a:rPr lang="zh-CN" altLang="en-US" sz="1200" smtClean="0">
                <a:solidFill>
                  <a:schemeClr val="tx1">
                    <a:lumMod val="85000"/>
                    <a:lumOff val="15000"/>
                  </a:schemeClr>
                </a:solidFill>
                <a:latin typeface="华文楷体" pitchFamily="2" charset="-122"/>
                <a:ea typeface="华文楷体" pitchFamily="2" charset="-122"/>
              </a:rPr>
              <a:t>权限分工</a:t>
            </a:r>
            <a:endParaRPr lang="en-US" altLang="zh-CN" sz="1200" smtClean="0">
              <a:solidFill>
                <a:schemeClr val="tx1">
                  <a:lumMod val="85000"/>
                  <a:lumOff val="15000"/>
                </a:schemeClr>
              </a:solidFill>
              <a:latin typeface="华文楷体" pitchFamily="2" charset="-122"/>
              <a:ea typeface="华文楷体" pitchFamily="2" charset="-122"/>
            </a:endParaRPr>
          </a:p>
          <a:p>
            <a:pPr marL="171450" indent="-171450" algn="r">
              <a:lnSpc>
                <a:spcPct val="90000"/>
              </a:lnSpc>
              <a:buFont typeface="Arial" pitchFamily="34" charset="0"/>
              <a:buChar char="•"/>
            </a:pPr>
            <a:endParaRPr lang="en-GB" sz="1200">
              <a:solidFill>
                <a:schemeClr val="tx1">
                  <a:lumMod val="85000"/>
                  <a:lumOff val="15000"/>
                </a:schemeClr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23" name="Rechteck 59"/>
          <p:cNvSpPr/>
          <p:nvPr>
            <p:custDataLst>
              <p:tags r:id="rId3"/>
            </p:custDataLst>
          </p:nvPr>
        </p:nvSpPr>
        <p:spPr bwMode="auto">
          <a:xfrm>
            <a:off x="1373736" y="3264533"/>
            <a:ext cx="2249044" cy="915787"/>
          </a:xfrm>
          <a:custGeom>
            <a:rect l="l" t="t" r="r" b="b"/>
            <a:pathLst>
              <a:path w="5209516" h="1608738">
                <a:moveTo>
                  <a:pt x="0" y="0"/>
                </a:moveTo>
                <a:lnTo>
                  <a:pt x="3921708" y="0"/>
                </a:lnTo>
                <a:cubicBezTo>
                  <a:pt x="3983692" y="759626"/>
                  <a:pt x="4506197" y="1388676"/>
                  <a:pt x="5209516" y="1608738"/>
                </a:cubicBezTo>
                <a:lnTo>
                  <a:pt x="0" y="1608738"/>
                </a:lnTo>
                <a:close/>
              </a:path>
            </a:pathLst>
          </a:custGeom>
          <a:noFill/>
          <a:ln w="12700">
            <a:noFill/>
            <a:round/>
          </a:ln>
        </p:spPr>
        <p:txBody>
          <a:bodyPr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lnSpc>
                <a:spcPct val="90000"/>
              </a:lnSpc>
              <a:buFont typeface="Arial" pitchFamily="34" charset="0"/>
              <a:buChar char="•"/>
            </a:pPr>
            <a:r>
              <a:rPr lang="zh-CN" altLang="en-US" sz="1200" smtClean="0">
                <a:solidFill>
                  <a:schemeClr val="tx1">
                    <a:lumMod val="85000"/>
                    <a:lumOff val="15000"/>
                  </a:schemeClr>
                </a:solidFill>
                <a:latin typeface="华文楷体" pitchFamily="2" charset="-122"/>
                <a:ea typeface="华文楷体" pitchFamily="2" charset="-122"/>
              </a:rPr>
              <a:t>激励导向</a:t>
            </a:r>
            <a:endParaRPr lang="en-US" altLang="zh-CN" sz="1200" smtClean="0">
              <a:solidFill>
                <a:schemeClr val="tx1">
                  <a:lumMod val="85000"/>
                  <a:lumOff val="15000"/>
                </a:schemeClr>
              </a:solidFill>
              <a:latin typeface="华文楷体" pitchFamily="2" charset="-122"/>
              <a:ea typeface="华文楷体" pitchFamily="2" charset="-122"/>
            </a:endParaRPr>
          </a:p>
          <a:p>
            <a:pPr marL="171450" indent="-171450">
              <a:lnSpc>
                <a:spcPct val="90000"/>
              </a:lnSpc>
              <a:buFont typeface="Arial" pitchFamily="34" charset="0"/>
              <a:buChar char="•"/>
            </a:pPr>
            <a:r>
              <a:rPr lang="zh-CN" altLang="en-US" sz="1200" smtClean="0">
                <a:solidFill>
                  <a:schemeClr val="tx1">
                    <a:lumMod val="85000"/>
                    <a:lumOff val="15000"/>
                  </a:schemeClr>
                </a:solidFill>
                <a:latin typeface="华文楷体" pitchFamily="2" charset="-122"/>
                <a:ea typeface="华文楷体" pitchFamily="2" charset="-122"/>
              </a:rPr>
              <a:t>利益分配</a:t>
            </a:r>
            <a:endParaRPr lang="en-US" altLang="zh-CN" sz="1200" smtClean="0">
              <a:solidFill>
                <a:schemeClr val="tx1">
                  <a:lumMod val="85000"/>
                  <a:lumOff val="15000"/>
                </a:schemeClr>
              </a:solidFill>
              <a:latin typeface="华文楷体" pitchFamily="2" charset="-122"/>
              <a:ea typeface="华文楷体" pitchFamily="2" charset="-122"/>
            </a:endParaRPr>
          </a:p>
          <a:p>
            <a:pPr marL="171450" indent="-171450">
              <a:lnSpc>
                <a:spcPct val="90000"/>
              </a:lnSpc>
              <a:buFont typeface="Arial" pitchFamily="34" charset="0"/>
              <a:buChar char="•"/>
            </a:pPr>
            <a:r>
              <a:rPr lang="zh-CN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华文楷体" pitchFamily="2" charset="-122"/>
                <a:ea typeface="华文楷体" pitchFamily="2" charset="-122"/>
              </a:rPr>
              <a:t>激励</a:t>
            </a:r>
            <a:r>
              <a:rPr lang="zh-CN" altLang="en-US" sz="1200" smtClean="0">
                <a:solidFill>
                  <a:schemeClr val="tx1">
                    <a:lumMod val="85000"/>
                    <a:lumOff val="15000"/>
                  </a:schemeClr>
                </a:solidFill>
                <a:latin typeface="华文楷体" pitchFamily="2" charset="-122"/>
                <a:ea typeface="华文楷体" pitchFamily="2" charset="-122"/>
              </a:rPr>
              <a:t>兑现</a:t>
            </a:r>
            <a:endParaRPr lang="en-US" altLang="zh-CN" sz="1200" smtClean="0">
              <a:solidFill>
                <a:schemeClr val="tx1">
                  <a:lumMod val="85000"/>
                  <a:lumOff val="15000"/>
                </a:schemeClr>
              </a:solidFill>
              <a:latin typeface="华文楷体" pitchFamily="2" charset="-122"/>
              <a:ea typeface="华文楷体" pitchFamily="2" charset="-122"/>
            </a:endParaRPr>
          </a:p>
          <a:p>
            <a:pPr marL="171450" indent="-171450">
              <a:lnSpc>
                <a:spcPct val="90000"/>
              </a:lnSpc>
              <a:buFont typeface="Arial" pitchFamily="34" charset="0"/>
              <a:buChar char="•"/>
            </a:pPr>
            <a:endParaRPr lang="en-US" altLang="zh-CN" sz="1200" smtClean="0">
              <a:solidFill>
                <a:schemeClr val="tx1">
                  <a:lumMod val="85000"/>
                  <a:lumOff val="15000"/>
                </a:schemeClr>
              </a:solidFill>
              <a:latin typeface="华文楷体" pitchFamily="2" charset="-122"/>
              <a:ea typeface="华文楷体" pitchFamily="2" charset="-122"/>
            </a:endParaRPr>
          </a:p>
        </p:txBody>
      </p:sp>
      <p:grpSp>
        <p:nvGrpSpPr>
          <p:cNvPr id="25" name="Group 31"/>
          <p:cNvGrpSpPr/>
          <p:nvPr/>
        </p:nvGrpSpPr>
        <p:grpSpPr>
          <a:xfrm>
            <a:off x="3045259" y="1018300"/>
            <a:ext cx="2896388" cy="3168495"/>
            <a:chOff x="3613605" y="1912588"/>
            <a:chExt cx="2661783" cy="2946526"/>
          </a:xfrm>
        </p:grpSpPr>
        <p:sp>
          <p:nvSpPr>
            <p:cNvPr id="27" name="Freeform 14" descr="© INSCALE GmbH, 26.05.2010&#10;http://www.presentationload.com/"/>
            <p:cNvSpPr/>
            <p:nvPr>
              <p:custDataLst>
                <p:tags r:id="rId4"/>
              </p:custDataLst>
            </p:nvPr>
          </p:nvSpPr>
          <p:spPr bwMode="gray">
            <a:xfrm>
              <a:off x="3613605" y="2205763"/>
              <a:ext cx="1405566" cy="1362206"/>
            </a:xfrm>
            <a:custGeom>
              <a:cxnLst>
                <a:cxn ang="0">
                  <a:pos x="94" y="297"/>
                </a:cxn>
                <a:cxn ang="0">
                  <a:pos x="121" y="192"/>
                </a:cxn>
                <a:cxn ang="0">
                  <a:pos x="267" y="95"/>
                </a:cxn>
                <a:cxn ang="0">
                  <a:pos x="309" y="46"/>
                </a:cxn>
                <a:cxn ang="0">
                  <a:pos x="268" y="0"/>
                </a:cxn>
                <a:cxn ang="0">
                  <a:pos x="0" y="291"/>
                </a:cxn>
                <a:cxn ang="0">
                  <a:pos x="0" y="300"/>
                </a:cxn>
                <a:cxn ang="0">
                  <a:pos x="48" y="257"/>
                </a:cxn>
                <a:cxn ang="0">
                  <a:pos x="94" y="297"/>
                </a:cxn>
              </a:cxnLst>
              <a:rect l="0" t="0" r="r" b="b"/>
              <a:pathLst>
                <a:path w="309" h="300">
                  <a:moveTo>
                    <a:pt x="94" y="297"/>
                  </a:moveTo>
                  <a:cubicBezTo>
                    <a:pt x="93" y="262"/>
                    <a:pt x="101" y="225"/>
                    <a:pt x="121" y="192"/>
                  </a:cubicBezTo>
                  <a:cubicBezTo>
                    <a:pt x="153" y="136"/>
                    <a:pt x="208" y="102"/>
                    <a:pt x="267" y="95"/>
                  </a:cubicBezTo>
                  <a:cubicBezTo>
                    <a:pt x="309" y="46"/>
                    <a:pt x="309" y="46"/>
                    <a:pt x="309" y="46"/>
                  </a:cubicBezTo>
                  <a:cubicBezTo>
                    <a:pt x="268" y="0"/>
                    <a:pt x="268" y="0"/>
                    <a:pt x="268" y="0"/>
                  </a:cubicBezTo>
                  <a:cubicBezTo>
                    <a:pt x="118" y="12"/>
                    <a:pt x="0" y="138"/>
                    <a:pt x="0" y="291"/>
                  </a:cubicBezTo>
                  <a:cubicBezTo>
                    <a:pt x="0" y="294"/>
                    <a:pt x="0" y="297"/>
                    <a:pt x="0" y="300"/>
                  </a:cubicBezTo>
                  <a:cubicBezTo>
                    <a:pt x="48" y="257"/>
                    <a:pt x="48" y="257"/>
                    <a:pt x="48" y="257"/>
                  </a:cubicBezTo>
                  <a:lnTo>
                    <a:pt x="94" y="297"/>
                  </a:lnTo>
                  <a:close/>
                </a:path>
              </a:pathLst>
            </a:custGeom>
            <a:solidFill>
              <a:schemeClr val="accent5">
                <a:lumMod val="60000"/>
                <a:lumOff val="40000"/>
              </a:schemeClr>
            </a:solidFill>
            <a:ln w="12700">
              <a:noFill/>
              <a:miter lim="800000"/>
            </a:ln>
            <a:effectLst/>
          </p:spPr>
          <p:txBody>
            <a:bodyPr lIns="288000" tIns="0" rIns="0" bIns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801688" eaLnBrk="0" hangingPunct="0">
                <a:lnSpc>
                  <a:spcPct val="90000"/>
                </a:lnSpc>
                <a:defRPr/>
              </a:pPr>
              <a:endParaRPr lang="en-GB" sz="1200">
                <a:solidFill>
                  <a:schemeClr val="tx1">
                    <a:lumMod val="85000"/>
                    <a:lumOff val="15000"/>
                  </a:schemeClr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28" name="Freeform 16" descr="© INSCALE GmbH, 26.05.2010&#10;http://www.presentationload.com/"/>
            <p:cNvSpPr/>
            <p:nvPr>
              <p:custDataLst>
                <p:tags r:id="rId5"/>
              </p:custDataLst>
            </p:nvPr>
          </p:nvSpPr>
          <p:spPr bwMode="gray">
            <a:xfrm>
              <a:off x="4910773" y="2197332"/>
              <a:ext cx="1358593" cy="1403157"/>
            </a:xfrm>
            <a:custGeom>
              <a:cxnLst>
                <a:cxn ang="0">
                  <a:pos x="1" y="95"/>
                </a:cxn>
                <a:cxn ang="0">
                  <a:pos x="107" y="121"/>
                </a:cxn>
                <a:cxn ang="0">
                  <a:pos x="204" y="266"/>
                </a:cxn>
                <a:cxn ang="0">
                  <a:pos x="253" y="309"/>
                </a:cxn>
                <a:cxn ang="0">
                  <a:pos x="299" y="268"/>
                </a:cxn>
                <a:cxn ang="0">
                  <a:pos x="7" y="0"/>
                </a:cxn>
                <a:cxn ang="0">
                  <a:pos x="0" y="1"/>
                </a:cxn>
                <a:cxn ang="0">
                  <a:pos x="42" y="48"/>
                </a:cxn>
                <a:cxn ang="0">
                  <a:pos x="1" y="95"/>
                </a:cxn>
              </a:cxnLst>
              <a:rect l="0" t="0" r="r" b="b"/>
              <a:pathLst>
                <a:path w="299" h="309">
                  <a:moveTo>
                    <a:pt x="1" y="95"/>
                  </a:moveTo>
                  <a:cubicBezTo>
                    <a:pt x="37" y="94"/>
                    <a:pt x="73" y="102"/>
                    <a:pt x="107" y="121"/>
                  </a:cubicBezTo>
                  <a:cubicBezTo>
                    <a:pt x="162" y="153"/>
                    <a:pt x="196" y="208"/>
                    <a:pt x="204" y="266"/>
                  </a:cubicBezTo>
                  <a:cubicBezTo>
                    <a:pt x="253" y="309"/>
                    <a:pt x="253" y="309"/>
                    <a:pt x="253" y="309"/>
                  </a:cubicBezTo>
                  <a:cubicBezTo>
                    <a:pt x="299" y="268"/>
                    <a:pt x="299" y="268"/>
                    <a:pt x="299" y="268"/>
                  </a:cubicBezTo>
                  <a:cubicBezTo>
                    <a:pt x="287" y="118"/>
                    <a:pt x="161" y="0"/>
                    <a:pt x="7" y="0"/>
                  </a:cubicBezTo>
                  <a:cubicBezTo>
                    <a:pt x="5" y="0"/>
                    <a:pt x="2" y="1"/>
                    <a:pt x="0" y="1"/>
                  </a:cubicBezTo>
                  <a:cubicBezTo>
                    <a:pt x="42" y="48"/>
                    <a:pt x="42" y="48"/>
                    <a:pt x="42" y="48"/>
                  </a:cubicBezTo>
                  <a:lnTo>
                    <a:pt x="1" y="95"/>
                  </a:lnTo>
                  <a:close/>
                </a:path>
              </a:pathLst>
            </a:custGeom>
            <a:solidFill>
              <a:schemeClr val="accent5">
                <a:lumMod val="20000"/>
                <a:lumOff val="80000"/>
              </a:schemeClr>
            </a:solidFill>
            <a:ln w="12700" algn="ctr">
              <a:noFill/>
              <a:miter lim="800000"/>
            </a:ln>
            <a:effectLst/>
          </p:spPr>
          <p:txBody>
            <a:bodyPr lIns="288000" tIns="0" rIns="0" bIns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801688" eaLnBrk="0" hangingPunct="0">
                <a:lnSpc>
                  <a:spcPct val="90000"/>
                </a:lnSpc>
                <a:defRPr/>
              </a:pPr>
              <a:endParaRPr lang="en-GB" sz="1200">
                <a:solidFill>
                  <a:schemeClr val="tx1">
                    <a:lumMod val="85000"/>
                    <a:lumOff val="15000"/>
                  </a:schemeClr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29" name="_color1" descr="© INSCALE GmbH, 26.05.2010&#10;http://www.presentationload.com/"/>
            <p:cNvSpPr/>
            <p:nvPr>
              <p:custDataLst>
                <p:tags r:id="rId6"/>
              </p:custDataLst>
            </p:nvPr>
          </p:nvSpPr>
          <p:spPr bwMode="gray">
            <a:xfrm>
              <a:off x="3619627" y="3455958"/>
              <a:ext cx="1367024" cy="1403156"/>
            </a:xfrm>
            <a:custGeom>
              <a:cxnLst>
                <a:cxn ang="0">
                  <a:pos x="299" y="215"/>
                </a:cxn>
                <a:cxn ang="0">
                  <a:pos x="192" y="188"/>
                </a:cxn>
                <a:cxn ang="0">
                  <a:pos x="95" y="41"/>
                </a:cxn>
                <a:cxn ang="0">
                  <a:pos x="47" y="0"/>
                </a:cxn>
                <a:cxn ang="0">
                  <a:pos x="0" y="42"/>
                </a:cxn>
                <a:cxn ang="0">
                  <a:pos x="291" y="309"/>
                </a:cxn>
                <a:cxn ang="0">
                  <a:pos x="301" y="309"/>
                </a:cxn>
                <a:cxn ang="0">
                  <a:pos x="258" y="261"/>
                </a:cxn>
                <a:cxn ang="0">
                  <a:pos x="299" y="215"/>
                </a:cxn>
              </a:cxnLst>
              <a:rect l="0" t="0" r="r" b="b"/>
              <a:pathLst>
                <a:path w="301" h="309">
                  <a:moveTo>
                    <a:pt x="299" y="215"/>
                  </a:moveTo>
                  <a:cubicBezTo>
                    <a:pt x="263" y="216"/>
                    <a:pt x="226" y="208"/>
                    <a:pt x="192" y="188"/>
                  </a:cubicBezTo>
                  <a:cubicBezTo>
                    <a:pt x="136" y="156"/>
                    <a:pt x="102" y="101"/>
                    <a:pt x="95" y="41"/>
                  </a:cubicBezTo>
                  <a:cubicBezTo>
                    <a:pt x="47" y="0"/>
                    <a:pt x="47" y="0"/>
                    <a:pt x="47" y="0"/>
                  </a:cubicBezTo>
                  <a:cubicBezTo>
                    <a:pt x="0" y="42"/>
                    <a:pt x="0" y="42"/>
                    <a:pt x="0" y="42"/>
                  </a:cubicBezTo>
                  <a:cubicBezTo>
                    <a:pt x="13" y="191"/>
                    <a:pt x="138" y="309"/>
                    <a:pt x="291" y="309"/>
                  </a:cubicBezTo>
                  <a:cubicBezTo>
                    <a:pt x="295" y="309"/>
                    <a:pt x="298" y="309"/>
                    <a:pt x="301" y="309"/>
                  </a:cubicBezTo>
                  <a:cubicBezTo>
                    <a:pt x="258" y="261"/>
                    <a:pt x="258" y="261"/>
                    <a:pt x="258" y="261"/>
                  </a:cubicBezTo>
                  <a:lnTo>
                    <a:pt x="299" y="215"/>
                  </a:lnTo>
                  <a:close/>
                </a:path>
              </a:pathLst>
            </a:custGeom>
            <a:solidFill>
              <a:schemeClr val="tx2">
                <a:lumMod val="40000"/>
                <a:lumOff val="60000"/>
              </a:schemeClr>
            </a:solidFill>
            <a:ln w="12700" algn="ctr">
              <a:noFill/>
              <a:miter lim="800000"/>
            </a:ln>
            <a:effectLst/>
          </p:spPr>
          <p:txBody>
            <a:bodyPr lIns="288000" tIns="0" rIns="0" bIns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801688" eaLnBrk="0" hangingPunct="0">
                <a:lnSpc>
                  <a:spcPct val="90000"/>
                </a:lnSpc>
                <a:defRPr/>
              </a:pPr>
              <a:endParaRPr lang="en-GB" sz="1200">
                <a:solidFill>
                  <a:schemeClr val="tx1">
                    <a:lumMod val="85000"/>
                    <a:lumOff val="15000"/>
                  </a:schemeClr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30" name="_color1" descr="© INSCALE GmbH, 26.05.2010&#10;http://www.presentationload.com/"/>
            <p:cNvSpPr/>
            <p:nvPr>
              <p:custDataLst>
                <p:tags r:id="rId7"/>
              </p:custDataLst>
            </p:nvPr>
          </p:nvSpPr>
          <p:spPr bwMode="gray">
            <a:xfrm>
              <a:off x="4872231" y="3492090"/>
              <a:ext cx="1403157" cy="1361002"/>
            </a:xfrm>
            <a:custGeom>
              <a:cxnLst>
                <a:cxn ang="0">
                  <a:pos x="214" y="0"/>
                </a:cxn>
                <a:cxn ang="0">
                  <a:pos x="187" y="107"/>
                </a:cxn>
                <a:cxn ang="0">
                  <a:pos x="42" y="205"/>
                </a:cxn>
                <a:cxn ang="0">
                  <a:pos x="0" y="253"/>
                </a:cxn>
                <a:cxn ang="0">
                  <a:pos x="42" y="300"/>
                </a:cxn>
                <a:cxn ang="0">
                  <a:pos x="308" y="8"/>
                </a:cxn>
                <a:cxn ang="0">
                  <a:pos x="308" y="0"/>
                </a:cxn>
                <a:cxn ang="0">
                  <a:pos x="261" y="42"/>
                </a:cxn>
                <a:cxn ang="0">
                  <a:pos x="214" y="0"/>
                </a:cxn>
              </a:cxnLst>
              <a:rect l="0" t="0" r="r" b="b"/>
              <a:pathLst>
                <a:path w="308" h="300">
                  <a:moveTo>
                    <a:pt x="214" y="0"/>
                  </a:moveTo>
                  <a:cubicBezTo>
                    <a:pt x="215" y="37"/>
                    <a:pt x="207" y="74"/>
                    <a:pt x="187" y="107"/>
                  </a:cubicBezTo>
                  <a:cubicBezTo>
                    <a:pt x="155" y="163"/>
                    <a:pt x="101" y="197"/>
                    <a:pt x="42" y="205"/>
                  </a:cubicBezTo>
                  <a:cubicBezTo>
                    <a:pt x="0" y="253"/>
                    <a:pt x="0" y="253"/>
                    <a:pt x="0" y="253"/>
                  </a:cubicBezTo>
                  <a:cubicBezTo>
                    <a:pt x="42" y="300"/>
                    <a:pt x="42" y="300"/>
                    <a:pt x="42" y="300"/>
                  </a:cubicBezTo>
                  <a:cubicBezTo>
                    <a:pt x="191" y="287"/>
                    <a:pt x="308" y="161"/>
                    <a:pt x="308" y="8"/>
                  </a:cubicBezTo>
                  <a:cubicBezTo>
                    <a:pt x="308" y="6"/>
                    <a:pt x="308" y="3"/>
                    <a:pt x="308" y="0"/>
                  </a:cubicBezTo>
                  <a:cubicBezTo>
                    <a:pt x="261" y="42"/>
                    <a:pt x="261" y="42"/>
                    <a:pt x="261" y="42"/>
                  </a:cubicBezTo>
                  <a:lnTo>
                    <a:pt x="214" y="0"/>
                  </a:lnTo>
                  <a:close/>
                </a:path>
              </a:pathLst>
            </a:custGeom>
            <a:solidFill>
              <a:schemeClr val="accent5">
                <a:lumMod val="40000"/>
                <a:lumOff val="60000"/>
              </a:schemeClr>
            </a:solidFill>
            <a:ln w="12700" algn="ctr">
              <a:noFill/>
              <a:miter lim="800000"/>
            </a:ln>
            <a:effectLst/>
          </p:spPr>
          <p:txBody>
            <a:bodyPr lIns="288000" tIns="0" rIns="0" bIns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801688" eaLnBrk="0" hangingPunct="0">
                <a:lnSpc>
                  <a:spcPct val="90000"/>
                </a:lnSpc>
                <a:defRPr/>
              </a:pPr>
              <a:endParaRPr lang="en-GB" sz="1200">
                <a:solidFill>
                  <a:schemeClr val="tx1">
                    <a:lumMod val="85000"/>
                    <a:lumOff val="15000"/>
                  </a:schemeClr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31" name="Rechteck 13"/>
            <p:cNvSpPr/>
            <p:nvPr/>
          </p:nvSpPr>
          <p:spPr bwMode="gray">
            <a:xfrm rot="19056193">
              <a:off x="3931420" y="2520794"/>
              <a:ext cx="2022098" cy="2022098"/>
            </a:xfrm>
            <a:prstGeom prst="rect">
              <a:avLst/>
            </a:prstGeom>
            <a:noFill/>
            <a:ln w="12700">
              <a:noFill/>
              <a:round/>
            </a:ln>
            <a:effectLst/>
          </p:spPr>
          <p:txBody>
            <a:bodyPr rtlCol="0" anchor="ctr">
              <a:prstTxWarp prst="textArchUp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90000"/>
                </a:lnSpc>
              </a:pPr>
              <a:r>
                <a:rPr lang="zh-CN" altLang="en-US" sz="1200" smtClean="0">
                  <a:solidFill>
                    <a:schemeClr val="tx1">
                      <a:lumMod val="85000"/>
                      <a:lumOff val="15000"/>
                    </a:schemeClr>
                  </a:solidFill>
                  <a:latin typeface="华文楷体" pitchFamily="2" charset="-122"/>
                  <a:ea typeface="华文楷体" pitchFamily="2" charset="-122"/>
                </a:rPr>
                <a:t>战略目标体系</a:t>
              </a:r>
              <a:endParaRPr lang="en-GB" sz="1200">
                <a:solidFill>
                  <a:schemeClr val="tx1">
                    <a:lumMod val="85000"/>
                    <a:lumOff val="15000"/>
                  </a:schemeClr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32" name="Rechteck 14"/>
            <p:cNvSpPr/>
            <p:nvPr/>
          </p:nvSpPr>
          <p:spPr bwMode="gray">
            <a:xfrm rot="2884470">
              <a:off x="3931420" y="2520794"/>
              <a:ext cx="2022098" cy="2022098"/>
            </a:xfrm>
            <a:prstGeom prst="rect">
              <a:avLst/>
            </a:prstGeom>
            <a:noFill/>
            <a:ln w="12700">
              <a:noFill/>
              <a:round/>
            </a:ln>
            <a:effectLst/>
          </p:spPr>
          <p:txBody>
            <a:bodyPr rtlCol="0" anchor="ctr">
              <a:prstTxWarp prst="textArchUp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90000"/>
                </a:lnSpc>
              </a:pPr>
              <a:r>
                <a:rPr lang="zh-CN" altLang="en-US" sz="1200" smtClean="0">
                  <a:solidFill>
                    <a:schemeClr val="tx1">
                      <a:lumMod val="85000"/>
                      <a:lumOff val="15000"/>
                    </a:schemeClr>
                  </a:solidFill>
                  <a:latin typeface="华文楷体" pitchFamily="2" charset="-122"/>
                  <a:ea typeface="华文楷体" pitchFamily="2" charset="-122"/>
                </a:rPr>
                <a:t>组织</a:t>
              </a:r>
              <a:r>
                <a:rPr lang="zh-CN" altLang="en-US" sz="1200">
                  <a:solidFill>
                    <a:schemeClr val="tx1">
                      <a:lumMod val="85000"/>
                      <a:lumOff val="15000"/>
                    </a:schemeClr>
                  </a:solidFill>
                  <a:latin typeface="华文楷体" pitchFamily="2" charset="-122"/>
                  <a:ea typeface="华文楷体" pitchFamily="2" charset="-122"/>
                </a:rPr>
                <a:t>管</a:t>
              </a:r>
              <a:r>
                <a:rPr lang="zh-CN" altLang="en-US" sz="1200" smtClean="0">
                  <a:solidFill>
                    <a:schemeClr val="tx1">
                      <a:lumMod val="85000"/>
                      <a:lumOff val="15000"/>
                    </a:schemeClr>
                  </a:solidFill>
                  <a:latin typeface="华文楷体" pitchFamily="2" charset="-122"/>
                  <a:ea typeface="华文楷体" pitchFamily="2" charset="-122"/>
                </a:rPr>
                <a:t>控体系</a:t>
              </a:r>
              <a:endParaRPr lang="en-GB" sz="1200">
                <a:solidFill>
                  <a:schemeClr val="tx1">
                    <a:lumMod val="85000"/>
                    <a:lumOff val="15000"/>
                  </a:schemeClr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33" name="Rechteck 15"/>
            <p:cNvSpPr/>
            <p:nvPr/>
          </p:nvSpPr>
          <p:spPr bwMode="gray">
            <a:xfrm rot="18900000">
              <a:off x="3893156" y="2482530"/>
              <a:ext cx="2098626" cy="2098626"/>
            </a:xfrm>
            <a:prstGeom prst="rect">
              <a:avLst/>
            </a:prstGeom>
            <a:noFill/>
            <a:ln w="12700">
              <a:noFill/>
              <a:round/>
            </a:ln>
            <a:effectLst/>
          </p:spPr>
          <p:txBody>
            <a:bodyPr rtlCol="0" anchor="ctr">
              <a:prstTxWarp prst="textArchDown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90000"/>
                </a:lnSpc>
              </a:pPr>
              <a:r>
                <a:rPr lang="zh-CN" altLang="en-US" sz="1200" smtClean="0">
                  <a:solidFill>
                    <a:schemeClr val="tx1">
                      <a:lumMod val="85000"/>
                      <a:lumOff val="15000"/>
                    </a:schemeClr>
                  </a:solidFill>
                  <a:latin typeface="华文楷体" pitchFamily="2" charset="-122"/>
                  <a:ea typeface="华文楷体" pitchFamily="2" charset="-122"/>
                </a:rPr>
                <a:t>人才发展体系</a:t>
              </a:r>
              <a:endParaRPr lang="en-GB" sz="1200" smtClean="0">
                <a:solidFill>
                  <a:schemeClr val="tx1">
                    <a:lumMod val="85000"/>
                    <a:lumOff val="15000"/>
                  </a:schemeClr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34" name="Rechteck 16"/>
            <p:cNvSpPr/>
            <p:nvPr/>
          </p:nvSpPr>
          <p:spPr bwMode="gray">
            <a:xfrm rot="2700000">
              <a:off x="3900458" y="2464901"/>
              <a:ext cx="2133884" cy="2133884"/>
            </a:xfrm>
            <a:prstGeom prst="rect">
              <a:avLst/>
            </a:prstGeom>
            <a:noFill/>
            <a:ln w="12700">
              <a:noFill/>
              <a:round/>
            </a:ln>
            <a:effectLst/>
          </p:spPr>
          <p:txBody>
            <a:bodyPr rtlCol="0" anchor="ctr">
              <a:prstTxWarp prst="textArchDown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90000"/>
                </a:lnSpc>
              </a:pPr>
              <a:r>
                <a:rPr lang="zh-CN" altLang="en-US" sz="1200" smtClean="0">
                  <a:solidFill>
                    <a:schemeClr val="tx1">
                      <a:lumMod val="85000"/>
                      <a:lumOff val="15000"/>
                    </a:schemeClr>
                  </a:solidFill>
                  <a:latin typeface="华文楷体" pitchFamily="2" charset="-122"/>
                  <a:ea typeface="华文楷体" pitchFamily="2" charset="-122"/>
                </a:rPr>
                <a:t>激励机制</a:t>
              </a:r>
              <a:endParaRPr lang="en-GB" sz="1200">
                <a:solidFill>
                  <a:schemeClr val="tx1">
                    <a:lumMod val="85000"/>
                    <a:lumOff val="15000"/>
                  </a:schemeClr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35" name="Freeform 6"/>
            <p:cNvSpPr/>
            <p:nvPr>
              <p:custDataLst>
                <p:tags r:id="rId8"/>
              </p:custDataLst>
            </p:nvPr>
          </p:nvSpPr>
          <p:spPr bwMode="gray">
            <a:xfrm rot="2700000">
              <a:off x="4535981" y="2541980"/>
              <a:ext cx="816617" cy="817202"/>
            </a:xfrm>
            <a:custGeom>
              <a:cxnLst>
                <a:cxn ang="0">
                  <a:pos x="592" y="0"/>
                </a:cxn>
                <a:cxn ang="0">
                  <a:pos x="0" y="592"/>
                </a:cxn>
                <a:cxn ang="0">
                  <a:pos x="0" y="592"/>
                </a:cxn>
                <a:cxn ang="0">
                  <a:pos x="592" y="592"/>
                </a:cxn>
                <a:cxn ang="0">
                  <a:pos x="592" y="0"/>
                </a:cxn>
              </a:cxnLst>
              <a:rect l="0" t="0" r="r" b="b"/>
              <a:pathLst>
                <a:path w="592" h="592">
                  <a:moveTo>
                    <a:pt x="592" y="0"/>
                  </a:moveTo>
                  <a:cubicBezTo>
                    <a:pt x="265" y="0"/>
                    <a:pt x="0" y="265"/>
                    <a:pt x="0" y="592"/>
                  </a:cubicBezTo>
                  <a:cubicBezTo>
                    <a:pt x="0" y="592"/>
                    <a:pt x="0" y="592"/>
                    <a:pt x="0" y="592"/>
                  </a:cubicBezTo>
                  <a:cubicBezTo>
                    <a:pt x="592" y="592"/>
                    <a:pt x="592" y="592"/>
                    <a:pt x="592" y="592"/>
                  </a:cubicBezTo>
                  <a:lnTo>
                    <a:pt x="592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9525">
              <a:solidFill>
                <a:schemeClr val="bg1"/>
              </a:solidFill>
              <a:miter lim="800000"/>
            </a:ln>
            <a:effectLst/>
          </p:spPr>
          <p:txBody>
            <a:bodyPr lIns="0" tIns="0" rIns="0" bIns="0" anchor="ctr" anchorCtr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90000"/>
                </a:lnSpc>
                <a:spcAft>
                  <a:spcPts val="800"/>
                </a:spcAft>
                <a:buClr>
                  <a:srgbClr val="969696"/>
                </a:buClr>
                <a:defRPr/>
              </a:pPr>
              <a:endParaRPr lang="en-GB" sz="1200" smtClean="0">
                <a:solidFill>
                  <a:schemeClr val="tx1">
                    <a:lumMod val="85000"/>
                    <a:lumOff val="15000"/>
                  </a:schemeClr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36" name="Freeform 7"/>
            <p:cNvSpPr/>
            <p:nvPr>
              <p:custDataLst>
                <p:tags r:id="rId9"/>
              </p:custDataLst>
            </p:nvPr>
          </p:nvSpPr>
          <p:spPr bwMode="gray">
            <a:xfrm rot="2700000">
              <a:off x="5113331" y="3119623"/>
              <a:ext cx="817202" cy="817202"/>
            </a:xfrm>
            <a:custGeom>
              <a:cxnLst>
                <a:cxn ang="0">
                  <a:pos x="592" y="592"/>
                </a:cxn>
                <a:cxn ang="0">
                  <a:pos x="592" y="592"/>
                </a:cxn>
                <a:cxn ang="0">
                  <a:pos x="0" y="0"/>
                </a:cxn>
                <a:cxn ang="0">
                  <a:pos x="0" y="592"/>
                </a:cxn>
                <a:cxn ang="0">
                  <a:pos x="592" y="592"/>
                </a:cxn>
              </a:cxnLst>
              <a:rect l="0" t="0" r="r" b="b"/>
              <a:pathLst>
                <a:path w="592" h="592">
                  <a:moveTo>
                    <a:pt x="592" y="592"/>
                  </a:moveTo>
                  <a:cubicBezTo>
                    <a:pt x="592" y="592"/>
                    <a:pt x="592" y="592"/>
                    <a:pt x="592" y="592"/>
                  </a:cubicBezTo>
                  <a:cubicBezTo>
                    <a:pt x="592" y="265"/>
                    <a:pt x="327" y="0"/>
                    <a:pt x="0" y="0"/>
                  </a:cubicBezTo>
                  <a:cubicBezTo>
                    <a:pt x="0" y="592"/>
                    <a:pt x="0" y="592"/>
                    <a:pt x="0" y="592"/>
                  </a:cubicBezTo>
                  <a:lnTo>
                    <a:pt x="592" y="592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9525">
              <a:solidFill>
                <a:schemeClr val="bg1"/>
              </a:solidFill>
              <a:miter lim="800000"/>
            </a:ln>
            <a:effectLst/>
          </p:spPr>
          <p:txBody>
            <a:bodyPr lIns="0" tIns="0" rIns="0" bIns="0" anchor="ctr" anchorCtr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90000"/>
                </a:lnSpc>
                <a:spcAft>
                  <a:spcPts val="800"/>
                </a:spcAft>
                <a:buClr>
                  <a:srgbClr val="969696"/>
                </a:buClr>
                <a:defRPr/>
              </a:pPr>
              <a:endParaRPr lang="en-GB" sz="1200" smtClean="0">
                <a:solidFill>
                  <a:schemeClr val="tx1">
                    <a:lumMod val="85000"/>
                    <a:lumOff val="15000"/>
                  </a:schemeClr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37" name="Freeform 8"/>
            <p:cNvSpPr/>
            <p:nvPr>
              <p:custDataLst>
                <p:tags r:id="rId10"/>
              </p:custDataLst>
            </p:nvPr>
          </p:nvSpPr>
          <p:spPr bwMode="gray">
            <a:xfrm rot="2700000">
              <a:off x="4535689" y="3697557"/>
              <a:ext cx="817202" cy="816617"/>
            </a:xfrm>
            <a:custGeom>
              <a:cxnLst>
                <a:cxn ang="0">
                  <a:pos x="0" y="0"/>
                </a:cxn>
                <a:cxn ang="0">
                  <a:pos x="0" y="592"/>
                </a:cxn>
                <a:cxn ang="0">
                  <a:pos x="592" y="0"/>
                </a:cxn>
                <a:cxn ang="0">
                  <a:pos x="0" y="0"/>
                </a:cxn>
              </a:cxnLst>
              <a:rect l="0" t="0" r="r" b="b"/>
              <a:pathLst>
                <a:path w="592" h="592">
                  <a:moveTo>
                    <a:pt x="0" y="0"/>
                  </a:moveTo>
                  <a:cubicBezTo>
                    <a:pt x="0" y="592"/>
                    <a:pt x="0" y="592"/>
                    <a:pt x="0" y="592"/>
                  </a:cubicBezTo>
                  <a:cubicBezTo>
                    <a:pt x="327" y="592"/>
                    <a:pt x="592" y="327"/>
                    <a:pt x="592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9525">
              <a:solidFill>
                <a:schemeClr val="bg1"/>
              </a:solidFill>
              <a:miter lim="800000"/>
            </a:ln>
            <a:effectLst/>
          </p:spPr>
          <p:txBody>
            <a:bodyPr lIns="0" tIns="0" rIns="0" bIns="0" anchor="ctr" anchorCtr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90000"/>
                </a:lnSpc>
                <a:spcAft>
                  <a:spcPts val="800"/>
                </a:spcAft>
                <a:buClr>
                  <a:srgbClr val="969696"/>
                </a:buClr>
                <a:defRPr/>
              </a:pPr>
              <a:endParaRPr lang="en-GB" sz="1200" smtClean="0">
                <a:solidFill>
                  <a:schemeClr val="tx1">
                    <a:lumMod val="85000"/>
                    <a:lumOff val="15000"/>
                  </a:schemeClr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38" name="Freeform 9"/>
            <p:cNvSpPr/>
            <p:nvPr>
              <p:custDataLst>
                <p:tags r:id="rId11"/>
              </p:custDataLst>
            </p:nvPr>
          </p:nvSpPr>
          <p:spPr bwMode="gray">
            <a:xfrm rot="2700000">
              <a:off x="3958339" y="3119914"/>
              <a:ext cx="816617" cy="816617"/>
            </a:xfrm>
            <a:custGeom>
              <a:cxnLst>
                <a:cxn ang="0">
                  <a:pos x="0" y="0"/>
                </a:cxn>
                <a:cxn ang="0">
                  <a:pos x="592" y="592"/>
                </a:cxn>
                <a:cxn ang="0">
                  <a:pos x="592" y="0"/>
                </a:cxn>
                <a:cxn ang="0">
                  <a:pos x="0" y="0"/>
                </a:cxn>
              </a:cxnLst>
              <a:rect l="0" t="0" r="r" b="b"/>
              <a:pathLst>
                <a:path w="592" h="592">
                  <a:moveTo>
                    <a:pt x="0" y="0"/>
                  </a:moveTo>
                  <a:cubicBezTo>
                    <a:pt x="0" y="327"/>
                    <a:pt x="265" y="592"/>
                    <a:pt x="592" y="592"/>
                  </a:cubicBezTo>
                  <a:cubicBezTo>
                    <a:pt x="592" y="0"/>
                    <a:pt x="592" y="0"/>
                    <a:pt x="592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 w="9525">
              <a:solidFill>
                <a:schemeClr val="bg1"/>
              </a:solidFill>
              <a:miter lim="800000"/>
            </a:ln>
            <a:effectLst/>
          </p:spPr>
          <p:txBody>
            <a:bodyPr lIns="0" tIns="0" rIns="0" bIns="0" anchor="ctr" anchorCtr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90000"/>
                </a:lnSpc>
                <a:spcAft>
                  <a:spcPts val="800"/>
                </a:spcAft>
                <a:buClr>
                  <a:srgbClr val="969696"/>
                </a:buClr>
                <a:defRPr/>
              </a:pPr>
              <a:endParaRPr lang="en-GB" sz="1200" smtClean="0">
                <a:solidFill>
                  <a:schemeClr val="tx1">
                    <a:lumMod val="85000"/>
                    <a:lumOff val="15000"/>
                  </a:schemeClr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39" name="Textfeld 21"/>
            <p:cNvSpPr txBox="1"/>
            <p:nvPr/>
          </p:nvSpPr>
          <p:spPr>
            <a:xfrm>
              <a:off x="4576586" y="2834294"/>
              <a:ext cx="735402" cy="240420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90000"/>
                </a:lnSpc>
              </a:pPr>
              <a:r>
                <a:rPr lang="zh-CN" altLang="en-US" sz="1200" b="1" smtClean="0">
                  <a:solidFill>
                    <a:schemeClr val="tx1">
                      <a:lumMod val="85000"/>
                      <a:lumOff val="15000"/>
                    </a:schemeClr>
                  </a:solidFill>
                  <a:latin typeface="华文楷体" pitchFamily="2" charset="-122"/>
                  <a:ea typeface="华文楷体" pitchFamily="2" charset="-122"/>
                </a:rPr>
                <a:t>绩效目标</a:t>
              </a:r>
              <a:endParaRPr lang="en-GB" sz="1200" b="1">
                <a:solidFill>
                  <a:schemeClr val="tx1">
                    <a:lumMod val="85000"/>
                    <a:lumOff val="15000"/>
                  </a:schemeClr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40" name="Textfeld 22"/>
            <p:cNvSpPr txBox="1"/>
            <p:nvPr/>
          </p:nvSpPr>
          <p:spPr>
            <a:xfrm>
              <a:off x="4576592" y="4021573"/>
              <a:ext cx="735402" cy="240420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90000"/>
                </a:lnSpc>
              </a:pPr>
              <a:r>
                <a:rPr lang="zh-CN" altLang="en-US" sz="1200" b="1" smtClean="0">
                  <a:solidFill>
                    <a:schemeClr val="tx1">
                      <a:lumMod val="85000"/>
                      <a:lumOff val="15000"/>
                    </a:schemeClr>
                  </a:solidFill>
                  <a:latin typeface="华文楷体" pitchFamily="2" charset="-122"/>
                  <a:ea typeface="华文楷体" pitchFamily="2" charset="-122"/>
                </a:rPr>
                <a:t>绩效评价</a:t>
              </a:r>
              <a:endParaRPr lang="en-GB" sz="1200" b="1">
                <a:solidFill>
                  <a:schemeClr val="tx1">
                    <a:lumMod val="85000"/>
                    <a:lumOff val="15000"/>
                  </a:schemeClr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41" name="Textfeld 23"/>
            <p:cNvSpPr txBox="1"/>
            <p:nvPr/>
          </p:nvSpPr>
          <p:spPr>
            <a:xfrm rot="5400000">
              <a:off x="5167236" y="3409429"/>
              <a:ext cx="744160" cy="237591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90000"/>
                </a:lnSpc>
              </a:pPr>
              <a:r>
                <a:rPr lang="zh-CN" altLang="en-US" sz="1200" b="1" smtClean="0">
                  <a:solidFill>
                    <a:schemeClr val="tx1">
                      <a:lumMod val="85000"/>
                      <a:lumOff val="15000"/>
                    </a:schemeClr>
                  </a:solidFill>
                  <a:latin typeface="华文楷体" pitchFamily="2" charset="-122"/>
                  <a:ea typeface="华文楷体" pitchFamily="2" charset="-122"/>
                </a:rPr>
                <a:t>绩效辅导</a:t>
              </a:r>
              <a:endParaRPr lang="en-GB" sz="1200" b="1">
                <a:solidFill>
                  <a:schemeClr val="tx1">
                    <a:lumMod val="85000"/>
                    <a:lumOff val="15000"/>
                  </a:schemeClr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42" name="Textfeld 24"/>
            <p:cNvSpPr txBox="1"/>
            <p:nvPr/>
          </p:nvSpPr>
          <p:spPr>
            <a:xfrm rot="16200000">
              <a:off x="3980123" y="3409429"/>
              <a:ext cx="744160" cy="237591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90000"/>
                </a:lnSpc>
              </a:pPr>
              <a:r>
                <a:rPr lang="zh-CN" altLang="en-US" sz="1200" b="1" smtClean="0">
                  <a:solidFill>
                    <a:schemeClr val="tx1">
                      <a:lumMod val="85000"/>
                      <a:lumOff val="15000"/>
                    </a:schemeClr>
                  </a:solidFill>
                  <a:latin typeface="华文楷体" pitchFamily="2" charset="-122"/>
                  <a:ea typeface="华文楷体" pitchFamily="2" charset="-122"/>
                </a:rPr>
                <a:t>绩效应用</a:t>
              </a:r>
              <a:endParaRPr lang="en-GB" sz="1200" b="1">
                <a:solidFill>
                  <a:schemeClr val="tx1">
                    <a:lumMod val="85000"/>
                    <a:lumOff val="15000"/>
                  </a:schemeClr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43" name="Ellipse 25"/>
            <p:cNvSpPr/>
            <p:nvPr/>
          </p:nvSpPr>
          <p:spPr bwMode="auto">
            <a:xfrm>
              <a:off x="4513199" y="3097339"/>
              <a:ext cx="861769" cy="861769"/>
            </a:xfrm>
            <a:prstGeom prst="ellipse">
              <a:avLst/>
            </a:prstGeom>
            <a:solidFill>
              <a:schemeClr val="tx2"/>
            </a:solidFill>
            <a:ln w="12700">
              <a:noFill/>
              <a:miter lim="800000"/>
            </a:ln>
            <a:effectLst/>
          </p:spPr>
          <p:txBody>
            <a:bodyPr wrap="none" lIns="72000" tIns="0" rIns="72000" bIns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801688" eaLnBrk="0" hangingPunct="0">
                <a:lnSpc>
                  <a:spcPct val="90000"/>
                </a:lnSpc>
                <a:spcAft>
                  <a:spcPts val="800"/>
                </a:spcAft>
                <a:buClr>
                  <a:srgbClr val="969696"/>
                </a:buClr>
                <a:tabLst>
                  <a:tab pos="656650"/>
                  <a:tab pos="1313299"/>
                </a:tabLst>
              </a:pPr>
              <a:r>
                <a:rPr lang="zh-CN" altLang="en-US" sz="1200" b="1" smtClean="0">
                  <a:solidFill>
                    <a:schemeClr val="bg1"/>
                  </a:solidFill>
                  <a:latin typeface="华文楷体" pitchFamily="2" charset="-122"/>
                  <a:ea typeface="华文楷体" pitchFamily="2" charset="-122"/>
                </a:rPr>
                <a:t>绩效理念</a:t>
              </a:r>
              <a:endParaRPr lang="en-GB" sz="1200" b="1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46" name="Textfeld 28"/>
            <p:cNvSpPr txBox="1"/>
            <p:nvPr/>
          </p:nvSpPr>
          <p:spPr>
            <a:xfrm>
              <a:off x="3874488" y="1912588"/>
              <a:ext cx="1984643" cy="266180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wrap="none" rtlCol="0" anchor="ctr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90000"/>
                </a:lnSpc>
              </a:pPr>
              <a:r>
                <a:rPr lang="zh-CN" altLang="en-US" sz="1400" b="1">
                  <a:solidFill>
                    <a:schemeClr val="accent2"/>
                  </a:solidFill>
                  <a:latin typeface="华文楷体" pitchFamily="2" charset="-122"/>
                  <a:ea typeface="华文楷体" pitchFamily="2" charset="-122"/>
                </a:rPr>
                <a:t>怡</a:t>
              </a:r>
              <a:r>
                <a:rPr lang="zh-CN" altLang="en-US" sz="1400" b="1" smtClean="0">
                  <a:solidFill>
                    <a:schemeClr val="accent2"/>
                  </a:solidFill>
                  <a:latin typeface="华文楷体" pitchFamily="2" charset="-122"/>
                  <a:ea typeface="华文楷体" pitchFamily="2" charset="-122"/>
                </a:rPr>
                <a:t>安翰威特绩效诊断模型</a:t>
              </a:r>
              <a:endParaRPr lang="en-GB" sz="1400" b="1">
                <a:solidFill>
                  <a:schemeClr val="accent2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</p:grpSp>
      <p:cxnSp>
        <p:nvCxnSpPr>
          <p:cNvPr id="26" name="Straight Connector 25"/>
          <p:cNvCxnSpPr/>
          <p:nvPr/>
        </p:nvCxnSpPr>
        <p:spPr>
          <a:xfrm>
            <a:off x="5123081" y="1472207"/>
            <a:ext cx="2594301" cy="0"/>
          </a:xfrm>
          <a:prstGeom prst="line">
            <a:avLst/>
          </a:prstGeom>
          <a:ln w="12700">
            <a:solidFill>
              <a:schemeClr val="tx1"/>
            </a:solidFill>
            <a:tailEnd type="diamon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5" name="Rechteck 59"/>
          <p:cNvSpPr/>
          <p:nvPr>
            <p:custDataLst>
              <p:tags r:id="rId12"/>
            </p:custDataLst>
          </p:nvPr>
        </p:nvSpPr>
        <p:spPr bwMode="auto">
          <a:xfrm>
            <a:off x="1331640" y="1490116"/>
            <a:ext cx="2249044" cy="915787"/>
          </a:xfrm>
          <a:custGeom>
            <a:rect l="l" t="t" r="r" b="b"/>
            <a:pathLst>
              <a:path w="5209516" h="1608738">
                <a:moveTo>
                  <a:pt x="0" y="0"/>
                </a:moveTo>
                <a:lnTo>
                  <a:pt x="3921708" y="0"/>
                </a:lnTo>
                <a:cubicBezTo>
                  <a:pt x="3983692" y="759626"/>
                  <a:pt x="4506197" y="1388676"/>
                  <a:pt x="5209516" y="1608738"/>
                </a:cubicBezTo>
                <a:lnTo>
                  <a:pt x="0" y="1608738"/>
                </a:lnTo>
                <a:close/>
              </a:path>
            </a:pathLst>
          </a:custGeom>
          <a:noFill/>
          <a:ln w="12700">
            <a:noFill/>
            <a:round/>
          </a:ln>
        </p:spPr>
        <p:txBody>
          <a:bodyPr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lnSpc>
                <a:spcPct val="90000"/>
              </a:lnSpc>
              <a:buFont typeface="Arial" pitchFamily="34" charset="0"/>
              <a:buChar char="•"/>
            </a:pPr>
            <a:r>
              <a:rPr lang="zh-CN" altLang="en-US" sz="1200" smtClean="0">
                <a:solidFill>
                  <a:schemeClr val="tx1">
                    <a:lumMod val="85000"/>
                    <a:lumOff val="15000"/>
                  </a:schemeClr>
                </a:solidFill>
                <a:latin typeface="华文楷体" pitchFamily="2" charset="-122"/>
                <a:ea typeface="华文楷体" pitchFamily="2" charset="-122"/>
              </a:rPr>
              <a:t>战略规划</a:t>
            </a:r>
            <a:r>
              <a:rPr lang="en-US" altLang="zh-CN" sz="1200" smtClean="0">
                <a:solidFill>
                  <a:schemeClr val="tx1">
                    <a:lumMod val="85000"/>
                    <a:lumOff val="15000"/>
                  </a:schemeClr>
                </a:solidFill>
                <a:latin typeface="华文楷体" pitchFamily="2" charset="-122"/>
                <a:ea typeface="华文楷体" pitchFamily="2" charset="-122"/>
              </a:rPr>
              <a:t>/</a:t>
            </a:r>
            <a:r>
              <a:rPr lang="zh-CN" altLang="en-US" sz="1200" smtClean="0">
                <a:solidFill>
                  <a:schemeClr val="tx1">
                    <a:lumMod val="85000"/>
                    <a:lumOff val="15000"/>
                  </a:schemeClr>
                </a:solidFill>
                <a:latin typeface="华文楷体" pitchFamily="2" charset="-122"/>
                <a:ea typeface="华文楷体" pitchFamily="2" charset="-122"/>
              </a:rPr>
              <a:t>路径</a:t>
            </a:r>
            <a:endParaRPr lang="en-US" altLang="zh-CN" sz="1200" smtClean="0">
              <a:solidFill>
                <a:schemeClr val="tx1">
                  <a:lumMod val="85000"/>
                  <a:lumOff val="15000"/>
                </a:schemeClr>
              </a:solidFill>
              <a:latin typeface="华文楷体" pitchFamily="2" charset="-122"/>
              <a:ea typeface="华文楷体" pitchFamily="2" charset="-122"/>
            </a:endParaRPr>
          </a:p>
          <a:p>
            <a:pPr marL="171450" indent="-171450">
              <a:lnSpc>
                <a:spcPct val="90000"/>
              </a:lnSpc>
              <a:buFont typeface="Arial" pitchFamily="34" charset="0"/>
              <a:buChar char="•"/>
            </a:pPr>
            <a:r>
              <a:rPr lang="zh-CN" altLang="en-US" sz="1200" smtClean="0">
                <a:solidFill>
                  <a:schemeClr val="tx1">
                    <a:lumMod val="85000"/>
                    <a:lumOff val="15000"/>
                  </a:schemeClr>
                </a:solidFill>
                <a:latin typeface="华文楷体" pitchFamily="2" charset="-122"/>
                <a:ea typeface="华文楷体" pitchFamily="2" charset="-122"/>
              </a:rPr>
              <a:t>战略解码</a:t>
            </a:r>
            <a:endParaRPr lang="en-US" altLang="zh-CN" sz="1200" smtClean="0">
              <a:solidFill>
                <a:schemeClr val="tx1">
                  <a:lumMod val="85000"/>
                  <a:lumOff val="15000"/>
                </a:schemeClr>
              </a:solidFill>
              <a:latin typeface="华文楷体" pitchFamily="2" charset="-122"/>
              <a:ea typeface="华文楷体" pitchFamily="2" charset="-122"/>
            </a:endParaRPr>
          </a:p>
          <a:p>
            <a:pPr marL="171450" indent="-171450">
              <a:lnSpc>
                <a:spcPct val="90000"/>
              </a:lnSpc>
              <a:buFont typeface="Arial" pitchFamily="34" charset="0"/>
              <a:buChar char="•"/>
            </a:pPr>
            <a:r>
              <a:rPr lang="zh-CN" altLang="en-US" sz="1200" smtClean="0">
                <a:solidFill>
                  <a:schemeClr val="tx1">
                    <a:lumMod val="85000"/>
                    <a:lumOff val="15000"/>
                  </a:schemeClr>
                </a:solidFill>
                <a:latin typeface="华文楷体" pitchFamily="2" charset="-122"/>
                <a:ea typeface="华文楷体" pitchFamily="2" charset="-122"/>
              </a:rPr>
              <a:t>目标预算</a:t>
            </a:r>
            <a:endParaRPr lang="en-GB" sz="1200">
              <a:solidFill>
                <a:schemeClr val="tx1">
                  <a:lumMod val="85000"/>
                  <a:lumOff val="15000"/>
                </a:schemeClr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48" name="TextBox 47"/>
          <p:cNvSpPr txBox="1"/>
          <p:nvPr/>
        </p:nvSpPr>
        <p:spPr>
          <a:xfrm>
            <a:off x="7068806" y="1215547"/>
            <a:ext cx="648576" cy="257369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 b="1" smtClean="0">
                <a:latin typeface="华文楷体" pitchFamily="2" charset="-122"/>
                <a:ea typeface="华文楷体" pitchFamily="2" charset="-122"/>
              </a:rPr>
              <a:t>怎么做？</a:t>
            </a:r>
          </a:p>
        </p:txBody>
      </p:sp>
      <p:sp>
        <p:nvSpPr>
          <p:cNvPr id="49" name="TextBox 48"/>
          <p:cNvSpPr txBox="1"/>
          <p:nvPr/>
        </p:nvSpPr>
        <p:spPr>
          <a:xfrm>
            <a:off x="7044685" y="3003798"/>
            <a:ext cx="648576" cy="257369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 b="1" smtClean="0">
                <a:latin typeface="华文楷体" pitchFamily="2" charset="-122"/>
                <a:ea typeface="华文楷体" pitchFamily="2" charset="-122"/>
              </a:rPr>
              <a:t>谁来做？</a:t>
            </a:r>
          </a:p>
        </p:txBody>
      </p:sp>
      <p:sp>
        <p:nvSpPr>
          <p:cNvPr id="50" name="Rechteck 60"/>
          <p:cNvSpPr/>
          <p:nvPr>
            <p:custDataLst>
              <p:tags r:id="rId13"/>
            </p:custDataLst>
          </p:nvPr>
        </p:nvSpPr>
        <p:spPr bwMode="auto">
          <a:xfrm>
            <a:off x="5269964" y="3286160"/>
            <a:ext cx="2460392" cy="726268"/>
          </a:xfrm>
          <a:custGeom>
            <a:rect l="l" t="t" r="r" b="b"/>
            <a:pathLst>
              <a:path w="5258924" h="1608738">
                <a:moveTo>
                  <a:pt x="0" y="0"/>
                </a:moveTo>
                <a:lnTo>
                  <a:pt x="5258924" y="0"/>
                </a:lnTo>
                <a:lnTo>
                  <a:pt x="5258924" y="1608738"/>
                </a:lnTo>
                <a:lnTo>
                  <a:pt x="1320363" y="1608738"/>
                </a:lnTo>
                <a:cubicBezTo>
                  <a:pt x="1253739" y="841381"/>
                  <a:pt x="717333" y="208715"/>
                  <a:pt x="0" y="0"/>
                </a:cubicBezTo>
                <a:close/>
              </a:path>
            </a:pathLst>
          </a:custGeom>
          <a:noFill/>
          <a:ln w="12700">
            <a:noFill/>
            <a:round/>
          </a:ln>
        </p:spPr>
        <p:txBody>
          <a:bodyPr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r">
              <a:lnSpc>
                <a:spcPct val="90000"/>
              </a:lnSpc>
              <a:buFont typeface="Arial" pitchFamily="34" charset="0"/>
              <a:buChar char="•"/>
            </a:pPr>
            <a:r>
              <a:rPr lang="zh-CN" altLang="en-US" sz="1200" smtClean="0">
                <a:solidFill>
                  <a:schemeClr val="tx1">
                    <a:lumMod val="85000"/>
                    <a:lumOff val="15000"/>
                  </a:schemeClr>
                </a:solidFill>
                <a:latin typeface="华文楷体" pitchFamily="2" charset="-122"/>
                <a:ea typeface="华文楷体" pitchFamily="2" charset="-122"/>
              </a:rPr>
              <a:t>人员配置</a:t>
            </a:r>
            <a:endParaRPr lang="en-US" altLang="zh-CN" sz="1200" smtClean="0">
              <a:solidFill>
                <a:schemeClr val="tx1">
                  <a:lumMod val="85000"/>
                  <a:lumOff val="15000"/>
                </a:schemeClr>
              </a:solidFill>
              <a:latin typeface="华文楷体" pitchFamily="2" charset="-122"/>
              <a:ea typeface="华文楷体" pitchFamily="2" charset="-122"/>
            </a:endParaRPr>
          </a:p>
          <a:p>
            <a:pPr marL="171450" indent="-171450" algn="r">
              <a:lnSpc>
                <a:spcPct val="90000"/>
              </a:lnSpc>
              <a:buFont typeface="Arial" pitchFamily="34" charset="0"/>
              <a:buChar char="•"/>
            </a:pPr>
            <a:r>
              <a:rPr lang="zh-CN" altLang="en-US" sz="1200" smtClean="0">
                <a:solidFill>
                  <a:schemeClr val="tx1">
                    <a:lumMod val="85000"/>
                    <a:lumOff val="15000"/>
                  </a:schemeClr>
                </a:solidFill>
                <a:latin typeface="华文楷体" pitchFamily="2" charset="-122"/>
                <a:ea typeface="华文楷体" pitchFamily="2" charset="-122"/>
              </a:rPr>
              <a:t>人员能力</a:t>
            </a:r>
            <a:endParaRPr lang="en-US" altLang="zh-CN" sz="1200" smtClean="0">
              <a:solidFill>
                <a:schemeClr val="tx1">
                  <a:lumMod val="85000"/>
                  <a:lumOff val="15000"/>
                </a:schemeClr>
              </a:solidFill>
              <a:latin typeface="华文楷体" pitchFamily="2" charset="-122"/>
              <a:ea typeface="华文楷体" pitchFamily="2" charset="-122"/>
            </a:endParaRPr>
          </a:p>
          <a:p>
            <a:pPr marL="171450" indent="-171450" algn="r">
              <a:lnSpc>
                <a:spcPct val="90000"/>
              </a:lnSpc>
              <a:buFont typeface="Arial" pitchFamily="34" charset="0"/>
              <a:buChar char="•"/>
            </a:pPr>
            <a:r>
              <a:rPr lang="zh-CN" altLang="en-US" sz="1200" smtClean="0">
                <a:solidFill>
                  <a:schemeClr val="tx1">
                    <a:lumMod val="85000"/>
                    <a:lumOff val="15000"/>
                  </a:schemeClr>
                </a:solidFill>
                <a:latin typeface="华文楷体" pitchFamily="2" charset="-122"/>
                <a:ea typeface="华文楷体" pitchFamily="2" charset="-122"/>
              </a:rPr>
              <a:t>人才培养</a:t>
            </a:r>
            <a:endParaRPr lang="en-US" altLang="zh-CN" sz="1200" smtClean="0">
              <a:solidFill>
                <a:schemeClr val="tx1">
                  <a:lumMod val="85000"/>
                  <a:lumOff val="15000"/>
                </a:schemeClr>
              </a:solidFill>
              <a:latin typeface="华文楷体" pitchFamily="2" charset="-122"/>
              <a:ea typeface="华文楷体" pitchFamily="2" charset="-122"/>
            </a:endParaRPr>
          </a:p>
          <a:p>
            <a:pPr marL="171450" indent="-171450" algn="r">
              <a:lnSpc>
                <a:spcPct val="90000"/>
              </a:lnSpc>
              <a:buFont typeface="Arial" pitchFamily="34" charset="0"/>
              <a:buChar char="•"/>
            </a:pPr>
            <a:endParaRPr lang="en-US" altLang="zh-CN" sz="1200">
              <a:solidFill>
                <a:schemeClr val="tx1">
                  <a:lumMod val="85000"/>
                  <a:lumOff val="15000"/>
                </a:schemeClr>
              </a:solidFill>
              <a:latin typeface="华文楷体" pitchFamily="2" charset="-122"/>
              <a:ea typeface="华文楷体" pitchFamily="2" charset="-122"/>
            </a:endParaRPr>
          </a:p>
          <a:p>
            <a:pPr marL="171450" indent="-171450" algn="r">
              <a:lnSpc>
                <a:spcPct val="90000"/>
              </a:lnSpc>
              <a:buFont typeface="Arial" pitchFamily="34" charset="0"/>
              <a:buChar char="•"/>
            </a:pPr>
            <a:endParaRPr lang="en-US" altLang="zh-CN" sz="1200" smtClean="0">
              <a:solidFill>
                <a:schemeClr val="tx1">
                  <a:lumMod val="85000"/>
                  <a:lumOff val="15000"/>
                </a:schemeClr>
              </a:solidFill>
              <a:latin typeface="华文楷体" pitchFamily="2" charset="-122"/>
              <a:ea typeface="华文楷体" pitchFamily="2" charset="-122"/>
            </a:endParaRPr>
          </a:p>
          <a:p>
            <a:pPr marL="171450" indent="-171450" algn="r">
              <a:lnSpc>
                <a:spcPct val="90000"/>
              </a:lnSpc>
              <a:buFont typeface="Arial" pitchFamily="34" charset="0"/>
              <a:buChar char="•"/>
            </a:pPr>
            <a:endParaRPr lang="en-GB" sz="1200">
              <a:solidFill>
                <a:schemeClr val="tx1">
                  <a:lumMod val="85000"/>
                  <a:lumOff val="15000"/>
                </a:schemeClr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51" name="TextBox 50"/>
          <p:cNvSpPr txBox="1"/>
          <p:nvPr/>
        </p:nvSpPr>
        <p:spPr>
          <a:xfrm>
            <a:off x="1374587" y="1196851"/>
            <a:ext cx="648576" cy="257369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 b="1" smtClean="0">
                <a:latin typeface="华文楷体" pitchFamily="2" charset="-122"/>
                <a:ea typeface="华文楷体" pitchFamily="2" charset="-122"/>
              </a:rPr>
              <a:t>做什么？</a:t>
            </a:r>
          </a:p>
        </p:txBody>
      </p:sp>
      <p:sp>
        <p:nvSpPr>
          <p:cNvPr id="52" name="TextBox 51"/>
          <p:cNvSpPr txBox="1"/>
          <p:nvPr/>
        </p:nvSpPr>
        <p:spPr>
          <a:xfrm>
            <a:off x="1385758" y="3003797"/>
            <a:ext cx="914224" cy="257369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 b="1" smtClean="0">
                <a:latin typeface="华文楷体" pitchFamily="2" charset="-122"/>
                <a:ea typeface="华文楷体" pitchFamily="2" charset="-122"/>
              </a:rPr>
              <a:t>为什么做？</a:t>
            </a:r>
          </a:p>
        </p:txBody>
      </p:sp>
    </p:spTree>
    <p:extLst>
      <p:ext uri="{BB962C8B-B14F-4D97-AF65-F5344CB8AC3E}">
        <p14:creationId xmlns:p14="http://schemas.microsoft.com/office/powerpoint/2010/main" val="2280311690"/>
      </p:ext>
    </p:extLst>
  </p:cSld>
  <p:clrMapOvr>
    <a:masterClrMapping/>
  </p:clrMapOvr>
  <p:transition spd="med"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Rectangle 18"/>
          <p:cNvSpPr txBox="1">
            <a:spLocks noChangeArrowheads="1"/>
          </p:cNvSpPr>
          <p:nvPr/>
        </p:nvSpPr>
        <p:spPr bwMode="auto">
          <a:xfrm>
            <a:off x="187750" y="491756"/>
            <a:ext cx="8574206" cy="615521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121888" tIns="60944" rIns="121888" bIns="60944" numCol="1" anchor="t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eaLnBrk="0" hangingPunct="0">
              <a:buFont typeface="Wingdings" pitchFamily="2" charset="2"/>
              <a:buChar char="n"/>
              <a:defRPr/>
            </a:pPr>
            <a:r>
              <a:rPr lang="zh-CN" altLang="en-US" sz="1600" b="1" kern="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  <a:cs typeface="Times New Roman" panose="02020603050405020304" pitchFamily="18" charset="0"/>
              </a:rPr>
              <a:t>在过去两周内，项目组围绕立项的三大问题开展了深度调研；通过问卷调查、高管访谈、对标研究等手段对德邦现状及问题进一步予以分析。</a:t>
            </a:r>
            <a:endParaRPr lang="zh-CN" altLang="en-US" sz="1600" b="1" kern="0">
              <a:solidFill>
                <a:prstClr val="black"/>
              </a:solidFill>
              <a:latin typeface="华文楷体" pitchFamily="2" charset="-122"/>
              <a:ea typeface="华文楷体" pitchFamily="2" charset="-122"/>
              <a:cs typeface="Times New Roman" panose="02020603050405020304" pitchFamily="18" charset="0"/>
            </a:endParaRPr>
          </a:p>
        </p:txBody>
      </p:sp>
      <p:sp>
        <p:nvSpPr>
          <p:cNvPr id="17" name="Rectangle 16"/>
          <p:cNvSpPr/>
          <p:nvPr/>
        </p:nvSpPr>
        <p:spPr>
          <a:xfrm>
            <a:off x="467544" y="1878092"/>
            <a:ext cx="2376264" cy="261610"/>
          </a:xfrm>
          <a:prstGeom prst="rect">
            <a:avLst/>
          </a:prstGeom>
          <a:noFill/>
          <a:ln w="19050">
            <a:solidFill>
              <a:schemeClr val="bg1"/>
            </a:solidFill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 smtClean="0">
                <a:latin typeface="华文楷体" pitchFamily="2" charset="-122"/>
                <a:ea typeface="华文楷体" pitchFamily="2" charset="-122"/>
              </a:rPr>
              <a:t>问卷调研</a:t>
            </a:r>
          </a:p>
        </p:txBody>
      </p:sp>
      <p:sp>
        <p:nvSpPr>
          <p:cNvPr id="18" name="Rectangle 17"/>
          <p:cNvSpPr/>
          <p:nvPr/>
        </p:nvSpPr>
        <p:spPr>
          <a:xfrm>
            <a:off x="3203848" y="1878092"/>
            <a:ext cx="2376264" cy="261610"/>
          </a:xfrm>
          <a:prstGeom prst="rect">
            <a:avLst/>
          </a:prstGeom>
          <a:noFill/>
          <a:ln w="19050">
            <a:solidFill>
              <a:schemeClr val="bg1"/>
            </a:solidFill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 smtClean="0">
                <a:latin typeface="华文楷体" pitchFamily="2" charset="-122"/>
                <a:ea typeface="华文楷体" pitchFamily="2" charset="-122"/>
              </a:rPr>
              <a:t>高管访谈</a:t>
            </a:r>
          </a:p>
        </p:txBody>
      </p:sp>
      <p:sp>
        <p:nvSpPr>
          <p:cNvPr id="19" name="Rectangle 18"/>
          <p:cNvSpPr/>
          <p:nvPr/>
        </p:nvSpPr>
        <p:spPr>
          <a:xfrm>
            <a:off x="6012160" y="1867405"/>
            <a:ext cx="2376264" cy="261610"/>
          </a:xfrm>
          <a:prstGeom prst="rect">
            <a:avLst/>
          </a:prstGeom>
          <a:noFill/>
          <a:ln w="19050">
            <a:solidFill>
              <a:schemeClr val="bg1"/>
            </a:solidFill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 smtClean="0">
                <a:latin typeface="华文楷体" pitchFamily="2" charset="-122"/>
                <a:ea typeface="华文楷体" pitchFamily="2" charset="-122"/>
              </a:rPr>
              <a:t>对标企业专家访谈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91591" y="123478"/>
            <a:ext cx="1868066" cy="351882"/>
          </a:xfrm>
          <a:prstGeom prst="rect">
            <a:avLst/>
          </a:prstGeom>
          <a:noFill/>
        </p:spPr>
        <p:txBody>
          <a:bodyPr wrap="non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lnSpc>
                <a:spcPct val="90000"/>
              </a:lnSpc>
              <a:defRPr/>
            </a:pPr>
            <a:r>
              <a:rPr lang="zh-CN" altLang="en-US" sz="2000" b="1" smtClean="0">
                <a:latin typeface="华文楷体" pitchFamily="2" charset="-122"/>
                <a:ea typeface="华文楷体" pitchFamily="2" charset="-122"/>
              </a:rPr>
              <a:t>绩效研讨会背景</a:t>
            </a:r>
            <a:endParaRPr lang="zh-CN" altLang="en-US" sz="2000" b="1">
              <a:latin typeface="华文楷体" pitchFamily="2" charset="-122"/>
              <a:ea typeface="华文楷体" pitchFamily="2" charset="-122"/>
            </a:endParaRPr>
          </a:p>
        </p:txBody>
      </p:sp>
      <p:grpSp>
        <p:nvGrpSpPr>
          <p:cNvPr id="65" name="组合 64"/>
          <p:cNvGrpSpPr/>
          <p:nvPr/>
        </p:nvGrpSpPr>
        <p:grpSpPr>
          <a:xfrm>
            <a:off x="1429790" y="1397500"/>
            <a:ext cx="464181" cy="464181"/>
            <a:chOff x="4503738" y="3017043"/>
            <a:chExt cx="822325" cy="822325"/>
          </a:xfrm>
        </p:grpSpPr>
        <p:sp>
          <p:nvSpPr>
            <p:cNvPr id="66" name="Oval 31"/>
            <p:cNvSpPr>
              <a:spLocks noChangeArrowheads="1"/>
            </p:cNvSpPr>
            <p:nvPr/>
          </p:nvSpPr>
          <p:spPr bwMode="auto">
            <a:xfrm>
              <a:off x="4503738" y="3017043"/>
              <a:ext cx="822325" cy="822325"/>
            </a:xfrm>
            <a:prstGeom prst="ellipse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67" name="Freeform 240"/>
            <p:cNvSpPr>
              <a:spLocks noEditPoints="1"/>
            </p:cNvSpPr>
            <p:nvPr/>
          </p:nvSpPr>
          <p:spPr bwMode="auto">
            <a:xfrm>
              <a:off x="4635500" y="3217068"/>
              <a:ext cx="512763" cy="452438"/>
            </a:xfrm>
            <a:custGeom>
              <a:gdLst>
                <a:gd name="T0" fmla="*/ 283 w 293"/>
                <a:gd name="T1" fmla="*/ 0 h 259"/>
                <a:gd name="T2" fmla="*/ 10 w 293"/>
                <a:gd name="T3" fmla="*/ 0 h 259"/>
                <a:gd name="T4" fmla="*/ 0 w 293"/>
                <a:gd name="T5" fmla="*/ 9 h 259"/>
                <a:gd name="T6" fmla="*/ 0 w 293"/>
                <a:gd name="T7" fmla="*/ 250 h 259"/>
                <a:gd name="T8" fmla="*/ 10 w 293"/>
                <a:gd name="T9" fmla="*/ 259 h 259"/>
                <a:gd name="T10" fmla="*/ 283 w 293"/>
                <a:gd name="T11" fmla="*/ 259 h 259"/>
                <a:gd name="T12" fmla="*/ 293 w 293"/>
                <a:gd name="T13" fmla="*/ 250 h 259"/>
                <a:gd name="T14" fmla="*/ 293 w 293"/>
                <a:gd name="T15" fmla="*/ 9 h 259"/>
                <a:gd name="T16" fmla="*/ 283 w 293"/>
                <a:gd name="T17" fmla="*/ 0 h 259"/>
                <a:gd name="T18" fmla="*/ 225 w 293"/>
                <a:gd name="T19" fmla="*/ 20 h 259"/>
                <a:gd name="T20" fmla="*/ 238 w 293"/>
                <a:gd name="T21" fmla="*/ 32 h 259"/>
                <a:gd name="T22" fmla="*/ 225 w 293"/>
                <a:gd name="T23" fmla="*/ 44 h 259"/>
                <a:gd name="T24" fmla="*/ 213 w 293"/>
                <a:gd name="T25" fmla="*/ 32 h 259"/>
                <a:gd name="T26" fmla="*/ 225 w 293"/>
                <a:gd name="T27" fmla="*/ 20 h 259"/>
                <a:gd name="T28" fmla="*/ 189 w 293"/>
                <a:gd name="T29" fmla="*/ 20 h 259"/>
                <a:gd name="T30" fmla="*/ 201 w 293"/>
                <a:gd name="T31" fmla="*/ 32 h 259"/>
                <a:gd name="T32" fmla="*/ 189 w 293"/>
                <a:gd name="T33" fmla="*/ 44 h 259"/>
                <a:gd name="T34" fmla="*/ 177 w 293"/>
                <a:gd name="T35" fmla="*/ 32 h 259"/>
                <a:gd name="T36" fmla="*/ 189 w 293"/>
                <a:gd name="T37" fmla="*/ 20 h 259"/>
                <a:gd name="T38" fmla="*/ 274 w 293"/>
                <a:gd name="T39" fmla="*/ 241 h 259"/>
                <a:gd name="T40" fmla="*/ 19 w 293"/>
                <a:gd name="T41" fmla="*/ 241 h 259"/>
                <a:gd name="T42" fmla="*/ 19 w 293"/>
                <a:gd name="T43" fmla="*/ 65 h 259"/>
                <a:gd name="T44" fmla="*/ 274 w 293"/>
                <a:gd name="T45" fmla="*/ 65 h 259"/>
                <a:gd name="T46" fmla="*/ 274 w 293"/>
                <a:gd name="T47" fmla="*/ 241 h 259"/>
                <a:gd name="T48" fmla="*/ 262 w 293"/>
                <a:gd name="T49" fmla="*/ 44 h 259"/>
                <a:gd name="T50" fmla="*/ 249 w 293"/>
                <a:gd name="T51" fmla="*/ 32 h 259"/>
                <a:gd name="T52" fmla="*/ 262 w 293"/>
                <a:gd name="T53" fmla="*/ 20 h 259"/>
                <a:gd name="T54" fmla="*/ 274 w 293"/>
                <a:gd name="T55" fmla="*/ 32 h 259"/>
                <a:gd name="T56" fmla="*/ 262 w 293"/>
                <a:gd name="T57" fmla="*/ 44 h 25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293" h="259">
                  <a:moveTo>
                    <a:pt x="283" y="0"/>
                  </a:moveTo>
                  <a:cubicBezTo>
                    <a:pt x="10" y="0"/>
                    <a:pt x="10" y="0"/>
                    <a:pt x="10" y="0"/>
                  </a:cubicBezTo>
                  <a:cubicBezTo>
                    <a:pt x="4" y="0"/>
                    <a:pt x="0" y="4"/>
                    <a:pt x="0" y="9"/>
                  </a:cubicBezTo>
                  <a:cubicBezTo>
                    <a:pt x="0" y="250"/>
                    <a:pt x="0" y="250"/>
                    <a:pt x="0" y="250"/>
                  </a:cubicBezTo>
                  <a:cubicBezTo>
                    <a:pt x="0" y="255"/>
                    <a:pt x="4" y="259"/>
                    <a:pt x="10" y="259"/>
                  </a:cubicBezTo>
                  <a:cubicBezTo>
                    <a:pt x="283" y="259"/>
                    <a:pt x="283" y="259"/>
                    <a:pt x="283" y="259"/>
                  </a:cubicBezTo>
                  <a:cubicBezTo>
                    <a:pt x="288" y="259"/>
                    <a:pt x="293" y="255"/>
                    <a:pt x="293" y="250"/>
                  </a:cubicBezTo>
                  <a:cubicBezTo>
                    <a:pt x="293" y="9"/>
                    <a:pt x="293" y="9"/>
                    <a:pt x="293" y="9"/>
                  </a:cubicBezTo>
                  <a:cubicBezTo>
                    <a:pt x="293" y="4"/>
                    <a:pt x="288" y="0"/>
                    <a:pt x="283" y="0"/>
                  </a:cubicBezTo>
                  <a:close/>
                  <a:moveTo>
                    <a:pt x="225" y="20"/>
                  </a:moveTo>
                  <a:cubicBezTo>
                    <a:pt x="232" y="20"/>
                    <a:pt x="238" y="25"/>
                    <a:pt x="238" y="32"/>
                  </a:cubicBezTo>
                  <a:cubicBezTo>
                    <a:pt x="238" y="39"/>
                    <a:pt x="232" y="44"/>
                    <a:pt x="225" y="44"/>
                  </a:cubicBezTo>
                  <a:cubicBezTo>
                    <a:pt x="218" y="44"/>
                    <a:pt x="213" y="39"/>
                    <a:pt x="213" y="32"/>
                  </a:cubicBezTo>
                  <a:cubicBezTo>
                    <a:pt x="213" y="25"/>
                    <a:pt x="218" y="20"/>
                    <a:pt x="225" y="20"/>
                  </a:cubicBezTo>
                  <a:close/>
                  <a:moveTo>
                    <a:pt x="189" y="20"/>
                  </a:moveTo>
                  <a:cubicBezTo>
                    <a:pt x="196" y="20"/>
                    <a:pt x="201" y="25"/>
                    <a:pt x="201" y="32"/>
                  </a:cubicBezTo>
                  <a:cubicBezTo>
                    <a:pt x="201" y="39"/>
                    <a:pt x="196" y="44"/>
                    <a:pt x="189" y="44"/>
                  </a:cubicBezTo>
                  <a:cubicBezTo>
                    <a:pt x="182" y="44"/>
                    <a:pt x="177" y="39"/>
                    <a:pt x="177" y="32"/>
                  </a:cubicBezTo>
                  <a:cubicBezTo>
                    <a:pt x="177" y="25"/>
                    <a:pt x="182" y="20"/>
                    <a:pt x="189" y="20"/>
                  </a:cubicBezTo>
                  <a:close/>
                  <a:moveTo>
                    <a:pt x="274" y="241"/>
                  </a:moveTo>
                  <a:cubicBezTo>
                    <a:pt x="19" y="241"/>
                    <a:pt x="19" y="241"/>
                    <a:pt x="19" y="241"/>
                  </a:cubicBezTo>
                  <a:cubicBezTo>
                    <a:pt x="19" y="65"/>
                    <a:pt x="19" y="65"/>
                    <a:pt x="19" y="65"/>
                  </a:cubicBezTo>
                  <a:cubicBezTo>
                    <a:pt x="274" y="65"/>
                    <a:pt x="274" y="65"/>
                    <a:pt x="274" y="65"/>
                  </a:cubicBezTo>
                  <a:lnTo>
                    <a:pt x="274" y="241"/>
                  </a:lnTo>
                  <a:close/>
                  <a:moveTo>
                    <a:pt x="262" y="44"/>
                  </a:moveTo>
                  <a:cubicBezTo>
                    <a:pt x="255" y="44"/>
                    <a:pt x="249" y="39"/>
                    <a:pt x="249" y="32"/>
                  </a:cubicBezTo>
                  <a:cubicBezTo>
                    <a:pt x="249" y="25"/>
                    <a:pt x="255" y="20"/>
                    <a:pt x="262" y="20"/>
                  </a:cubicBezTo>
                  <a:cubicBezTo>
                    <a:pt x="269" y="20"/>
                    <a:pt x="274" y="25"/>
                    <a:pt x="274" y="32"/>
                  </a:cubicBezTo>
                  <a:cubicBezTo>
                    <a:pt x="274" y="39"/>
                    <a:pt x="269" y="44"/>
                    <a:pt x="262" y="44"/>
                  </a:cubicBezTo>
                  <a:close/>
                </a:path>
              </a:pathLst>
            </a:custGeom>
            <a:solidFill>
              <a:srgbClr val="424953"/>
            </a:solidFill>
            <a:ln w="9525">
              <a:solidFill>
                <a:srgbClr val="000000"/>
              </a:solidFill>
              <a:round/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68" name="Freeform 241"/>
            <p:cNvSpPr/>
            <p:nvPr/>
          </p:nvSpPr>
          <p:spPr bwMode="auto">
            <a:xfrm>
              <a:off x="4983163" y="3523456"/>
              <a:ext cx="47625" cy="49213"/>
            </a:xfrm>
            <a:custGeom>
              <a:gdLst>
                <a:gd name="T0" fmla="*/ 9 w 30"/>
                <a:gd name="T1" fmla="*/ 0 h 31"/>
                <a:gd name="T2" fmla="*/ 8 w 30"/>
                <a:gd name="T3" fmla="*/ 2 h 31"/>
                <a:gd name="T4" fmla="*/ 0 w 30"/>
                <a:gd name="T5" fmla="*/ 31 h 31"/>
                <a:gd name="T6" fmla="*/ 28 w 30"/>
                <a:gd name="T7" fmla="*/ 22 h 31"/>
                <a:gd name="T8" fmla="*/ 30 w 30"/>
                <a:gd name="T9" fmla="*/ 22 h 31"/>
                <a:gd name="T10" fmla="*/ 9 w 30"/>
                <a:gd name="T11" fmla="*/ 0 h 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0" h="31">
                  <a:moveTo>
                    <a:pt x="9" y="0"/>
                  </a:moveTo>
                  <a:lnTo>
                    <a:pt x="8" y="2"/>
                  </a:lnTo>
                  <a:lnTo>
                    <a:pt x="0" y="31"/>
                  </a:lnTo>
                  <a:lnTo>
                    <a:pt x="28" y="22"/>
                  </a:lnTo>
                  <a:lnTo>
                    <a:pt x="30" y="22"/>
                  </a:lnTo>
                  <a:lnTo>
                    <a:pt x="9" y="0"/>
                  </a:lnTo>
                  <a:close/>
                </a:path>
              </a:pathLst>
            </a:custGeom>
            <a:solidFill>
              <a:srgbClr val="DA4B2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69" name="Freeform 242"/>
            <p:cNvSpPr/>
            <p:nvPr/>
          </p:nvSpPr>
          <p:spPr bwMode="auto">
            <a:xfrm>
              <a:off x="5173663" y="3290093"/>
              <a:ext cx="92075" cy="90488"/>
            </a:xfrm>
            <a:custGeom>
              <a:gdLst>
                <a:gd name="T0" fmla="*/ 39 w 52"/>
                <a:gd name="T1" fmla="*/ 51 h 51"/>
                <a:gd name="T2" fmla="*/ 49 w 52"/>
                <a:gd name="T3" fmla="*/ 42 h 51"/>
                <a:gd name="T4" fmla="*/ 49 w 52"/>
                <a:gd name="T5" fmla="*/ 29 h 51"/>
                <a:gd name="T6" fmla="*/ 23 w 52"/>
                <a:gd name="T7" fmla="*/ 3 h 51"/>
                <a:gd name="T8" fmla="*/ 10 w 52"/>
                <a:gd name="T9" fmla="*/ 3 h 51"/>
                <a:gd name="T10" fmla="*/ 0 w 52"/>
                <a:gd name="T11" fmla="*/ 13 h 51"/>
                <a:gd name="T12" fmla="*/ 39 w 52"/>
                <a:gd name="T13" fmla="*/ 51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2" h="51">
                  <a:moveTo>
                    <a:pt x="39" y="51"/>
                  </a:moveTo>
                  <a:cubicBezTo>
                    <a:pt x="49" y="42"/>
                    <a:pt x="49" y="42"/>
                    <a:pt x="49" y="42"/>
                  </a:cubicBezTo>
                  <a:cubicBezTo>
                    <a:pt x="52" y="38"/>
                    <a:pt x="52" y="33"/>
                    <a:pt x="49" y="29"/>
                  </a:cubicBezTo>
                  <a:cubicBezTo>
                    <a:pt x="23" y="3"/>
                    <a:pt x="23" y="3"/>
                    <a:pt x="23" y="3"/>
                  </a:cubicBezTo>
                  <a:cubicBezTo>
                    <a:pt x="19" y="0"/>
                    <a:pt x="14" y="0"/>
                    <a:pt x="10" y="3"/>
                  </a:cubicBezTo>
                  <a:cubicBezTo>
                    <a:pt x="0" y="13"/>
                    <a:pt x="0" y="13"/>
                    <a:pt x="0" y="13"/>
                  </a:cubicBezTo>
                  <a:lnTo>
                    <a:pt x="39" y="51"/>
                  </a:lnTo>
                  <a:close/>
                </a:path>
              </a:pathLst>
            </a:custGeom>
            <a:solidFill>
              <a:srgbClr val="DA4B2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70" name="Freeform 243"/>
            <p:cNvSpPr/>
            <p:nvPr/>
          </p:nvSpPr>
          <p:spPr bwMode="auto">
            <a:xfrm>
              <a:off x="5019675" y="3320256"/>
              <a:ext cx="214313" cy="215900"/>
            </a:xfrm>
            <a:custGeom>
              <a:gdLst>
                <a:gd name="T0" fmla="*/ 84 w 122"/>
                <a:gd name="T1" fmla="*/ 0 h 123"/>
                <a:gd name="T2" fmla="*/ 83 w 122"/>
                <a:gd name="T3" fmla="*/ 1 h 123"/>
                <a:gd name="T4" fmla="*/ 4 w 122"/>
                <a:gd name="T5" fmla="*/ 81 h 123"/>
                <a:gd name="T6" fmla="*/ 4 w 122"/>
                <a:gd name="T7" fmla="*/ 94 h 123"/>
                <a:gd name="T8" fmla="*/ 5 w 122"/>
                <a:gd name="T9" fmla="*/ 95 h 123"/>
                <a:gd name="T10" fmla="*/ 14 w 122"/>
                <a:gd name="T11" fmla="*/ 97 h 123"/>
                <a:gd name="T12" fmla="*/ 16 w 122"/>
                <a:gd name="T13" fmla="*/ 106 h 123"/>
                <a:gd name="T14" fmla="*/ 17 w 122"/>
                <a:gd name="T15" fmla="*/ 107 h 123"/>
                <a:gd name="T16" fmla="*/ 26 w 122"/>
                <a:gd name="T17" fmla="*/ 109 h 123"/>
                <a:gd name="T18" fmla="*/ 28 w 122"/>
                <a:gd name="T19" fmla="*/ 118 h 123"/>
                <a:gd name="T20" fmla="*/ 29 w 122"/>
                <a:gd name="T21" fmla="*/ 119 h 123"/>
                <a:gd name="T22" fmla="*/ 42 w 122"/>
                <a:gd name="T23" fmla="*/ 119 h 123"/>
                <a:gd name="T24" fmla="*/ 122 w 122"/>
                <a:gd name="T25" fmla="*/ 40 h 123"/>
                <a:gd name="T26" fmla="*/ 122 w 122"/>
                <a:gd name="T27" fmla="*/ 39 h 123"/>
                <a:gd name="T28" fmla="*/ 84 w 122"/>
                <a:gd name="T29" fmla="*/ 0 h 12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22" h="123">
                  <a:moveTo>
                    <a:pt x="84" y="0"/>
                  </a:moveTo>
                  <a:cubicBezTo>
                    <a:pt x="84" y="1"/>
                    <a:pt x="84" y="1"/>
                    <a:pt x="83" y="1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0" y="84"/>
                    <a:pt x="0" y="90"/>
                    <a:pt x="4" y="94"/>
                  </a:cubicBezTo>
                  <a:cubicBezTo>
                    <a:pt x="5" y="95"/>
                    <a:pt x="5" y="95"/>
                    <a:pt x="5" y="95"/>
                  </a:cubicBezTo>
                  <a:cubicBezTo>
                    <a:pt x="7" y="97"/>
                    <a:pt x="11" y="98"/>
                    <a:pt x="14" y="97"/>
                  </a:cubicBezTo>
                  <a:cubicBezTo>
                    <a:pt x="13" y="100"/>
                    <a:pt x="13" y="103"/>
                    <a:pt x="16" y="106"/>
                  </a:cubicBezTo>
                  <a:cubicBezTo>
                    <a:pt x="17" y="107"/>
                    <a:pt x="17" y="107"/>
                    <a:pt x="17" y="107"/>
                  </a:cubicBezTo>
                  <a:cubicBezTo>
                    <a:pt x="19" y="109"/>
                    <a:pt x="23" y="110"/>
                    <a:pt x="26" y="109"/>
                  </a:cubicBezTo>
                  <a:cubicBezTo>
                    <a:pt x="25" y="112"/>
                    <a:pt x="26" y="116"/>
                    <a:pt x="28" y="118"/>
                  </a:cubicBezTo>
                  <a:cubicBezTo>
                    <a:pt x="29" y="119"/>
                    <a:pt x="29" y="119"/>
                    <a:pt x="29" y="119"/>
                  </a:cubicBezTo>
                  <a:cubicBezTo>
                    <a:pt x="33" y="123"/>
                    <a:pt x="39" y="123"/>
                    <a:pt x="42" y="119"/>
                  </a:cubicBezTo>
                  <a:cubicBezTo>
                    <a:pt x="122" y="40"/>
                    <a:pt x="122" y="40"/>
                    <a:pt x="122" y="40"/>
                  </a:cubicBezTo>
                  <a:cubicBezTo>
                    <a:pt x="122" y="39"/>
                    <a:pt x="122" y="39"/>
                    <a:pt x="122" y="39"/>
                  </a:cubicBezTo>
                  <a:lnTo>
                    <a:pt x="84" y="0"/>
                  </a:lnTo>
                  <a:close/>
                </a:path>
              </a:pathLst>
            </a:custGeom>
            <a:solidFill>
              <a:srgbClr val="DA4B2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71" name="Rectangle 244"/>
            <p:cNvSpPr>
              <a:spLocks noChangeArrowheads="1"/>
            </p:cNvSpPr>
            <p:nvPr/>
          </p:nvSpPr>
          <p:spPr bwMode="auto">
            <a:xfrm>
              <a:off x="4703763" y="3391693"/>
              <a:ext cx="166688" cy="17463"/>
            </a:xfrm>
            <a:prstGeom prst="rect">
              <a:avLst/>
            </a:prstGeom>
            <a:solidFill>
              <a:srgbClr val="42495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72" name="Rectangle 245"/>
            <p:cNvSpPr>
              <a:spLocks noChangeArrowheads="1"/>
            </p:cNvSpPr>
            <p:nvPr/>
          </p:nvSpPr>
          <p:spPr bwMode="auto">
            <a:xfrm>
              <a:off x="4703763" y="3445668"/>
              <a:ext cx="261938" cy="15875"/>
            </a:xfrm>
            <a:prstGeom prst="rect">
              <a:avLst/>
            </a:prstGeom>
            <a:solidFill>
              <a:srgbClr val="42495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73" name="Rectangle 246"/>
            <p:cNvSpPr>
              <a:spLocks noChangeArrowheads="1"/>
            </p:cNvSpPr>
            <p:nvPr/>
          </p:nvSpPr>
          <p:spPr bwMode="auto">
            <a:xfrm>
              <a:off x="4703763" y="3501231"/>
              <a:ext cx="261938" cy="14288"/>
            </a:xfrm>
            <a:prstGeom prst="rect">
              <a:avLst/>
            </a:prstGeom>
            <a:solidFill>
              <a:srgbClr val="42495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74" name="Rectangle 247"/>
            <p:cNvSpPr>
              <a:spLocks noChangeArrowheads="1"/>
            </p:cNvSpPr>
            <p:nvPr/>
          </p:nvSpPr>
          <p:spPr bwMode="auto">
            <a:xfrm>
              <a:off x="4703763" y="3555206"/>
              <a:ext cx="261938" cy="15875"/>
            </a:xfrm>
            <a:prstGeom prst="rect">
              <a:avLst/>
            </a:prstGeom>
            <a:solidFill>
              <a:srgbClr val="42495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</p:grpSp>
      <p:grpSp>
        <p:nvGrpSpPr>
          <p:cNvPr id="75" name="组合 74"/>
          <p:cNvGrpSpPr/>
          <p:nvPr/>
        </p:nvGrpSpPr>
        <p:grpSpPr>
          <a:xfrm>
            <a:off x="4154767" y="1453259"/>
            <a:ext cx="474425" cy="440686"/>
            <a:chOff x="7027863" y="1596231"/>
            <a:chExt cx="823913" cy="823913"/>
          </a:xfrm>
        </p:grpSpPr>
        <p:sp>
          <p:nvSpPr>
            <p:cNvPr id="76" name="Oval 26"/>
            <p:cNvSpPr>
              <a:spLocks noChangeArrowheads="1"/>
            </p:cNvSpPr>
            <p:nvPr/>
          </p:nvSpPr>
          <p:spPr bwMode="auto">
            <a:xfrm>
              <a:off x="7027863" y="1596231"/>
              <a:ext cx="823913" cy="823913"/>
            </a:xfrm>
            <a:prstGeom prst="ellipse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77" name="Freeform 262"/>
            <p:cNvSpPr/>
            <p:nvPr/>
          </p:nvSpPr>
          <p:spPr bwMode="auto">
            <a:xfrm>
              <a:off x="7131050" y="1754981"/>
              <a:ext cx="436563" cy="419100"/>
            </a:xfrm>
            <a:custGeom>
              <a:gdLst>
                <a:gd name="T0" fmla="*/ 104 w 250"/>
                <a:gd name="T1" fmla="*/ 181 h 240"/>
                <a:gd name="T2" fmla="*/ 91 w 250"/>
                <a:gd name="T3" fmla="*/ 177 h 240"/>
                <a:gd name="T4" fmla="*/ 89 w 250"/>
                <a:gd name="T5" fmla="*/ 177 h 240"/>
                <a:gd name="T6" fmla="*/ 88 w 250"/>
                <a:gd name="T7" fmla="*/ 177 h 240"/>
                <a:gd name="T8" fmla="*/ 56 w 250"/>
                <a:gd name="T9" fmla="*/ 190 h 240"/>
                <a:gd name="T10" fmla="*/ 65 w 250"/>
                <a:gd name="T11" fmla="*/ 166 h 240"/>
                <a:gd name="T12" fmla="*/ 57 w 250"/>
                <a:gd name="T13" fmla="*/ 161 h 240"/>
                <a:gd name="T14" fmla="*/ 22 w 250"/>
                <a:gd name="T15" fmla="*/ 103 h 240"/>
                <a:gd name="T16" fmla="*/ 134 w 250"/>
                <a:gd name="T17" fmla="*/ 23 h 240"/>
                <a:gd name="T18" fmla="*/ 219 w 250"/>
                <a:gd name="T19" fmla="*/ 51 h 240"/>
                <a:gd name="T20" fmla="*/ 234 w 250"/>
                <a:gd name="T21" fmla="*/ 50 h 240"/>
                <a:gd name="T22" fmla="*/ 250 w 250"/>
                <a:gd name="T23" fmla="*/ 51 h 240"/>
                <a:gd name="T24" fmla="*/ 134 w 250"/>
                <a:gd name="T25" fmla="*/ 0 h 240"/>
                <a:gd name="T26" fmla="*/ 0 w 250"/>
                <a:gd name="T27" fmla="*/ 103 h 240"/>
                <a:gd name="T28" fmla="*/ 37 w 250"/>
                <a:gd name="T29" fmla="*/ 175 h 240"/>
                <a:gd name="T30" fmla="*/ 15 w 250"/>
                <a:gd name="T31" fmla="*/ 240 h 240"/>
                <a:gd name="T32" fmla="*/ 41 w 250"/>
                <a:gd name="T33" fmla="*/ 224 h 240"/>
                <a:gd name="T34" fmla="*/ 87 w 250"/>
                <a:gd name="T35" fmla="*/ 200 h 240"/>
                <a:gd name="T36" fmla="*/ 118 w 250"/>
                <a:gd name="T37" fmla="*/ 206 h 240"/>
                <a:gd name="T38" fmla="*/ 104 w 250"/>
                <a:gd name="T39" fmla="*/ 181 h 2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250" h="240">
                  <a:moveTo>
                    <a:pt x="104" y="181"/>
                  </a:moveTo>
                  <a:cubicBezTo>
                    <a:pt x="100" y="180"/>
                    <a:pt x="96" y="179"/>
                    <a:pt x="91" y="177"/>
                  </a:cubicBezTo>
                  <a:cubicBezTo>
                    <a:pt x="89" y="177"/>
                    <a:pt x="89" y="177"/>
                    <a:pt x="89" y="177"/>
                  </a:cubicBezTo>
                  <a:cubicBezTo>
                    <a:pt x="88" y="177"/>
                    <a:pt x="88" y="177"/>
                    <a:pt x="88" y="177"/>
                  </a:cubicBezTo>
                  <a:cubicBezTo>
                    <a:pt x="85" y="177"/>
                    <a:pt x="81" y="177"/>
                    <a:pt x="56" y="190"/>
                  </a:cubicBezTo>
                  <a:cubicBezTo>
                    <a:pt x="65" y="166"/>
                    <a:pt x="65" y="166"/>
                    <a:pt x="65" y="166"/>
                  </a:cubicBezTo>
                  <a:cubicBezTo>
                    <a:pt x="57" y="161"/>
                    <a:pt x="57" y="161"/>
                    <a:pt x="57" y="161"/>
                  </a:cubicBezTo>
                  <a:cubicBezTo>
                    <a:pt x="35" y="146"/>
                    <a:pt x="22" y="125"/>
                    <a:pt x="22" y="103"/>
                  </a:cubicBezTo>
                  <a:cubicBezTo>
                    <a:pt x="22" y="59"/>
                    <a:pt x="73" y="23"/>
                    <a:pt x="134" y="23"/>
                  </a:cubicBezTo>
                  <a:cubicBezTo>
                    <a:pt x="168" y="23"/>
                    <a:pt x="198" y="34"/>
                    <a:pt x="219" y="51"/>
                  </a:cubicBezTo>
                  <a:cubicBezTo>
                    <a:pt x="224" y="50"/>
                    <a:pt x="229" y="50"/>
                    <a:pt x="234" y="50"/>
                  </a:cubicBezTo>
                  <a:cubicBezTo>
                    <a:pt x="240" y="50"/>
                    <a:pt x="245" y="50"/>
                    <a:pt x="250" y="51"/>
                  </a:cubicBezTo>
                  <a:cubicBezTo>
                    <a:pt x="226" y="21"/>
                    <a:pt x="184" y="0"/>
                    <a:pt x="134" y="0"/>
                  </a:cubicBezTo>
                  <a:cubicBezTo>
                    <a:pt x="60" y="0"/>
                    <a:pt x="0" y="47"/>
                    <a:pt x="0" y="103"/>
                  </a:cubicBezTo>
                  <a:cubicBezTo>
                    <a:pt x="0" y="130"/>
                    <a:pt x="13" y="156"/>
                    <a:pt x="37" y="175"/>
                  </a:cubicBezTo>
                  <a:cubicBezTo>
                    <a:pt x="15" y="240"/>
                    <a:pt x="15" y="240"/>
                    <a:pt x="15" y="240"/>
                  </a:cubicBezTo>
                  <a:cubicBezTo>
                    <a:pt x="41" y="224"/>
                    <a:pt x="41" y="224"/>
                    <a:pt x="41" y="224"/>
                  </a:cubicBezTo>
                  <a:cubicBezTo>
                    <a:pt x="59" y="214"/>
                    <a:pt x="80" y="203"/>
                    <a:pt x="87" y="200"/>
                  </a:cubicBezTo>
                  <a:cubicBezTo>
                    <a:pt x="97" y="203"/>
                    <a:pt x="108" y="205"/>
                    <a:pt x="118" y="206"/>
                  </a:cubicBezTo>
                  <a:cubicBezTo>
                    <a:pt x="112" y="198"/>
                    <a:pt x="108" y="190"/>
                    <a:pt x="104" y="181"/>
                  </a:cubicBezTo>
                  <a:close/>
                </a:path>
              </a:pathLst>
            </a:custGeom>
            <a:solidFill>
              <a:srgbClr val="DA4B2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78" name="Freeform 263"/>
            <p:cNvSpPr>
              <a:spLocks noEditPoints="1"/>
            </p:cNvSpPr>
            <p:nvPr/>
          </p:nvSpPr>
          <p:spPr bwMode="auto">
            <a:xfrm>
              <a:off x="7324725" y="1861343"/>
              <a:ext cx="431800" cy="355600"/>
            </a:xfrm>
            <a:custGeom>
              <a:gdLst>
                <a:gd name="T0" fmla="*/ 247 w 247"/>
                <a:gd name="T1" fmla="*/ 92 h 203"/>
                <a:gd name="T2" fmla="*/ 123 w 247"/>
                <a:gd name="T3" fmla="*/ 0 h 203"/>
                <a:gd name="T4" fmla="*/ 0 w 247"/>
                <a:gd name="T5" fmla="*/ 92 h 203"/>
                <a:gd name="T6" fmla="*/ 123 w 247"/>
                <a:gd name="T7" fmla="*/ 184 h 203"/>
                <a:gd name="T8" fmla="*/ 169 w 247"/>
                <a:gd name="T9" fmla="*/ 177 h 203"/>
                <a:gd name="T10" fmla="*/ 222 w 247"/>
                <a:gd name="T11" fmla="*/ 203 h 203"/>
                <a:gd name="T12" fmla="*/ 206 w 247"/>
                <a:gd name="T13" fmla="*/ 159 h 203"/>
                <a:gd name="T14" fmla="*/ 247 w 247"/>
                <a:gd name="T15" fmla="*/ 92 h 203"/>
                <a:gd name="T16" fmla="*/ 76 w 247"/>
                <a:gd name="T17" fmla="*/ 105 h 203"/>
                <a:gd name="T18" fmla="*/ 64 w 247"/>
                <a:gd name="T19" fmla="*/ 99 h 203"/>
                <a:gd name="T20" fmla="*/ 53 w 247"/>
                <a:gd name="T21" fmla="*/ 105 h 203"/>
                <a:gd name="T22" fmla="*/ 55 w 247"/>
                <a:gd name="T23" fmla="*/ 93 h 203"/>
                <a:gd name="T24" fmla="*/ 46 w 247"/>
                <a:gd name="T25" fmla="*/ 84 h 203"/>
                <a:gd name="T26" fmla="*/ 59 w 247"/>
                <a:gd name="T27" fmla="*/ 82 h 203"/>
                <a:gd name="T28" fmla="*/ 64 w 247"/>
                <a:gd name="T29" fmla="*/ 71 h 203"/>
                <a:gd name="T30" fmla="*/ 70 w 247"/>
                <a:gd name="T31" fmla="*/ 82 h 203"/>
                <a:gd name="T32" fmla="*/ 82 w 247"/>
                <a:gd name="T33" fmla="*/ 84 h 203"/>
                <a:gd name="T34" fmla="*/ 73 w 247"/>
                <a:gd name="T35" fmla="*/ 93 h 203"/>
                <a:gd name="T36" fmla="*/ 76 w 247"/>
                <a:gd name="T37" fmla="*/ 105 h 203"/>
                <a:gd name="T38" fmla="*/ 140 w 247"/>
                <a:gd name="T39" fmla="*/ 110 h 203"/>
                <a:gd name="T40" fmla="*/ 123 w 247"/>
                <a:gd name="T41" fmla="*/ 101 h 203"/>
                <a:gd name="T42" fmla="*/ 105 w 247"/>
                <a:gd name="T43" fmla="*/ 110 h 203"/>
                <a:gd name="T44" fmla="*/ 109 w 247"/>
                <a:gd name="T45" fmla="*/ 91 h 203"/>
                <a:gd name="T46" fmla="*/ 95 w 247"/>
                <a:gd name="T47" fmla="*/ 77 h 203"/>
                <a:gd name="T48" fmla="*/ 114 w 247"/>
                <a:gd name="T49" fmla="*/ 74 h 203"/>
                <a:gd name="T50" fmla="*/ 123 w 247"/>
                <a:gd name="T51" fmla="*/ 57 h 203"/>
                <a:gd name="T52" fmla="*/ 131 w 247"/>
                <a:gd name="T53" fmla="*/ 74 h 203"/>
                <a:gd name="T54" fmla="*/ 151 w 247"/>
                <a:gd name="T55" fmla="*/ 77 h 203"/>
                <a:gd name="T56" fmla="*/ 137 w 247"/>
                <a:gd name="T57" fmla="*/ 91 h 203"/>
                <a:gd name="T58" fmla="*/ 140 w 247"/>
                <a:gd name="T59" fmla="*/ 110 h 203"/>
                <a:gd name="T60" fmla="*/ 192 w 247"/>
                <a:gd name="T61" fmla="*/ 105 h 203"/>
                <a:gd name="T62" fmla="*/ 181 w 247"/>
                <a:gd name="T63" fmla="*/ 99 h 203"/>
                <a:gd name="T64" fmla="*/ 170 w 247"/>
                <a:gd name="T65" fmla="*/ 105 h 203"/>
                <a:gd name="T66" fmla="*/ 172 w 247"/>
                <a:gd name="T67" fmla="*/ 93 h 203"/>
                <a:gd name="T68" fmla="*/ 163 w 247"/>
                <a:gd name="T69" fmla="*/ 84 h 203"/>
                <a:gd name="T70" fmla="*/ 175 w 247"/>
                <a:gd name="T71" fmla="*/ 82 h 203"/>
                <a:gd name="T72" fmla="*/ 181 w 247"/>
                <a:gd name="T73" fmla="*/ 71 h 203"/>
                <a:gd name="T74" fmla="*/ 186 w 247"/>
                <a:gd name="T75" fmla="*/ 82 h 203"/>
                <a:gd name="T76" fmla="*/ 199 w 247"/>
                <a:gd name="T77" fmla="*/ 84 h 203"/>
                <a:gd name="T78" fmla="*/ 190 w 247"/>
                <a:gd name="T79" fmla="*/ 93 h 203"/>
                <a:gd name="T80" fmla="*/ 192 w 247"/>
                <a:gd name="T81" fmla="*/ 105 h 20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246" h="203">
                  <a:moveTo>
                    <a:pt x="247" y="92"/>
                  </a:moveTo>
                  <a:cubicBezTo>
                    <a:pt x="247" y="41"/>
                    <a:pt x="191" y="0"/>
                    <a:pt x="123" y="0"/>
                  </a:cubicBezTo>
                  <a:cubicBezTo>
                    <a:pt x="55" y="0"/>
                    <a:pt x="0" y="41"/>
                    <a:pt x="0" y="92"/>
                  </a:cubicBezTo>
                  <a:cubicBezTo>
                    <a:pt x="0" y="143"/>
                    <a:pt x="55" y="184"/>
                    <a:pt x="123" y="184"/>
                  </a:cubicBezTo>
                  <a:cubicBezTo>
                    <a:pt x="140" y="184"/>
                    <a:pt x="155" y="181"/>
                    <a:pt x="169" y="177"/>
                  </a:cubicBezTo>
                  <a:cubicBezTo>
                    <a:pt x="174" y="175"/>
                    <a:pt x="222" y="203"/>
                    <a:pt x="222" y="203"/>
                  </a:cubicBezTo>
                  <a:cubicBezTo>
                    <a:pt x="206" y="159"/>
                    <a:pt x="206" y="159"/>
                    <a:pt x="206" y="159"/>
                  </a:cubicBezTo>
                  <a:cubicBezTo>
                    <a:pt x="231" y="143"/>
                    <a:pt x="247" y="119"/>
                    <a:pt x="247" y="92"/>
                  </a:cubicBezTo>
                  <a:close/>
                  <a:moveTo>
                    <a:pt x="76" y="105"/>
                  </a:moveTo>
                  <a:cubicBezTo>
                    <a:pt x="64" y="99"/>
                    <a:pt x="64" y="99"/>
                    <a:pt x="64" y="99"/>
                  </a:cubicBezTo>
                  <a:cubicBezTo>
                    <a:pt x="53" y="105"/>
                    <a:pt x="53" y="105"/>
                    <a:pt x="53" y="105"/>
                  </a:cubicBezTo>
                  <a:cubicBezTo>
                    <a:pt x="55" y="93"/>
                    <a:pt x="55" y="93"/>
                    <a:pt x="55" y="93"/>
                  </a:cubicBezTo>
                  <a:cubicBezTo>
                    <a:pt x="46" y="84"/>
                    <a:pt x="46" y="84"/>
                    <a:pt x="46" y="84"/>
                  </a:cubicBezTo>
                  <a:cubicBezTo>
                    <a:pt x="59" y="82"/>
                    <a:pt x="59" y="82"/>
                    <a:pt x="59" y="82"/>
                  </a:cubicBezTo>
                  <a:cubicBezTo>
                    <a:pt x="64" y="71"/>
                    <a:pt x="64" y="71"/>
                    <a:pt x="64" y="71"/>
                  </a:cubicBezTo>
                  <a:cubicBezTo>
                    <a:pt x="70" y="82"/>
                    <a:pt x="70" y="82"/>
                    <a:pt x="70" y="82"/>
                  </a:cubicBezTo>
                  <a:cubicBezTo>
                    <a:pt x="82" y="84"/>
                    <a:pt x="82" y="84"/>
                    <a:pt x="82" y="84"/>
                  </a:cubicBezTo>
                  <a:cubicBezTo>
                    <a:pt x="73" y="93"/>
                    <a:pt x="73" y="93"/>
                    <a:pt x="73" y="93"/>
                  </a:cubicBezTo>
                  <a:lnTo>
                    <a:pt x="76" y="105"/>
                  </a:lnTo>
                  <a:close/>
                  <a:moveTo>
                    <a:pt x="140" y="110"/>
                  </a:moveTo>
                  <a:cubicBezTo>
                    <a:pt x="123" y="101"/>
                    <a:pt x="123" y="101"/>
                    <a:pt x="123" y="101"/>
                  </a:cubicBezTo>
                  <a:cubicBezTo>
                    <a:pt x="105" y="110"/>
                    <a:pt x="105" y="110"/>
                    <a:pt x="105" y="110"/>
                  </a:cubicBezTo>
                  <a:cubicBezTo>
                    <a:pt x="109" y="91"/>
                    <a:pt x="109" y="91"/>
                    <a:pt x="109" y="91"/>
                  </a:cubicBezTo>
                  <a:cubicBezTo>
                    <a:pt x="95" y="77"/>
                    <a:pt x="95" y="77"/>
                    <a:pt x="95" y="77"/>
                  </a:cubicBezTo>
                  <a:cubicBezTo>
                    <a:pt x="114" y="74"/>
                    <a:pt x="114" y="74"/>
                    <a:pt x="114" y="74"/>
                  </a:cubicBezTo>
                  <a:cubicBezTo>
                    <a:pt x="123" y="57"/>
                    <a:pt x="123" y="57"/>
                    <a:pt x="123" y="57"/>
                  </a:cubicBezTo>
                  <a:cubicBezTo>
                    <a:pt x="131" y="74"/>
                    <a:pt x="131" y="74"/>
                    <a:pt x="131" y="74"/>
                  </a:cubicBezTo>
                  <a:cubicBezTo>
                    <a:pt x="151" y="77"/>
                    <a:pt x="151" y="77"/>
                    <a:pt x="151" y="77"/>
                  </a:cubicBezTo>
                  <a:cubicBezTo>
                    <a:pt x="137" y="91"/>
                    <a:pt x="137" y="91"/>
                    <a:pt x="137" y="91"/>
                  </a:cubicBezTo>
                  <a:lnTo>
                    <a:pt x="140" y="110"/>
                  </a:lnTo>
                  <a:close/>
                  <a:moveTo>
                    <a:pt x="192" y="105"/>
                  </a:moveTo>
                  <a:cubicBezTo>
                    <a:pt x="181" y="99"/>
                    <a:pt x="181" y="99"/>
                    <a:pt x="181" y="99"/>
                  </a:cubicBezTo>
                  <a:cubicBezTo>
                    <a:pt x="170" y="105"/>
                    <a:pt x="170" y="105"/>
                    <a:pt x="170" y="105"/>
                  </a:cubicBezTo>
                  <a:cubicBezTo>
                    <a:pt x="172" y="93"/>
                    <a:pt x="172" y="93"/>
                    <a:pt x="172" y="93"/>
                  </a:cubicBezTo>
                  <a:cubicBezTo>
                    <a:pt x="163" y="84"/>
                    <a:pt x="163" y="84"/>
                    <a:pt x="163" y="84"/>
                  </a:cubicBezTo>
                  <a:cubicBezTo>
                    <a:pt x="175" y="82"/>
                    <a:pt x="175" y="82"/>
                    <a:pt x="175" y="82"/>
                  </a:cubicBezTo>
                  <a:cubicBezTo>
                    <a:pt x="181" y="71"/>
                    <a:pt x="181" y="71"/>
                    <a:pt x="181" y="71"/>
                  </a:cubicBezTo>
                  <a:cubicBezTo>
                    <a:pt x="186" y="82"/>
                    <a:pt x="186" y="82"/>
                    <a:pt x="186" y="82"/>
                  </a:cubicBezTo>
                  <a:cubicBezTo>
                    <a:pt x="199" y="84"/>
                    <a:pt x="199" y="84"/>
                    <a:pt x="199" y="84"/>
                  </a:cubicBezTo>
                  <a:cubicBezTo>
                    <a:pt x="190" y="93"/>
                    <a:pt x="190" y="93"/>
                    <a:pt x="190" y="93"/>
                  </a:cubicBezTo>
                  <a:lnTo>
                    <a:pt x="192" y="105"/>
                  </a:lnTo>
                  <a:close/>
                </a:path>
              </a:pathLst>
            </a:custGeom>
            <a:solidFill>
              <a:srgbClr val="42495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</p:grpSp>
      <p:grpSp>
        <p:nvGrpSpPr>
          <p:cNvPr id="2" name="组合 1"/>
          <p:cNvGrpSpPr/>
          <p:nvPr/>
        </p:nvGrpSpPr>
        <p:grpSpPr>
          <a:xfrm>
            <a:off x="6968201" y="1451823"/>
            <a:ext cx="464181" cy="465077"/>
            <a:chOff x="4503738" y="1596231"/>
            <a:chExt cx="822325" cy="823913"/>
          </a:xfrm>
        </p:grpSpPr>
        <p:sp>
          <p:nvSpPr>
            <p:cNvPr id="79" name="Oval 24"/>
            <p:cNvSpPr>
              <a:spLocks noChangeArrowheads="1"/>
            </p:cNvSpPr>
            <p:nvPr/>
          </p:nvSpPr>
          <p:spPr bwMode="auto">
            <a:xfrm>
              <a:off x="4503738" y="1596231"/>
              <a:ext cx="822325" cy="823913"/>
            </a:xfrm>
            <a:prstGeom prst="ellipse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grpSp>
          <p:nvGrpSpPr>
            <p:cNvPr id="80" name="组合 79"/>
            <p:cNvGrpSpPr/>
            <p:nvPr/>
          </p:nvGrpSpPr>
          <p:grpSpPr>
            <a:xfrm>
              <a:off x="4595813" y="1727993"/>
              <a:ext cx="644525" cy="554038"/>
              <a:chOff x="3262313" y="1552575"/>
              <a:chExt cx="644525" cy="554038"/>
            </a:xfrm>
          </p:grpSpPr>
          <p:sp>
            <p:nvSpPr>
              <p:cNvPr id="81" name="Oval 231"/>
              <p:cNvSpPr>
                <a:spLocks noChangeArrowheads="1"/>
              </p:cNvSpPr>
              <p:nvPr/>
            </p:nvSpPr>
            <p:spPr bwMode="auto">
              <a:xfrm>
                <a:off x="3521075" y="1711325"/>
                <a:ext cx="127000" cy="155575"/>
              </a:xfrm>
              <a:prstGeom prst="ellipse">
                <a:avLst/>
              </a:prstGeom>
              <a:solidFill>
                <a:srgbClr val="42495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82" name="Freeform 232"/>
              <p:cNvSpPr/>
              <p:nvPr/>
            </p:nvSpPr>
            <p:spPr bwMode="auto">
              <a:xfrm>
                <a:off x="3605213" y="1885950"/>
                <a:ext cx="112713" cy="157163"/>
              </a:xfrm>
              <a:custGeom>
                <a:gdLst>
                  <a:gd name="T0" fmla="*/ 62 w 65"/>
                  <a:gd name="T1" fmla="*/ 21 h 90"/>
                  <a:gd name="T2" fmla="*/ 40 w 65"/>
                  <a:gd name="T3" fmla="*/ 1 h 90"/>
                  <a:gd name="T4" fmla="*/ 21 w 65"/>
                  <a:gd name="T5" fmla="*/ 1 h 90"/>
                  <a:gd name="T6" fmla="*/ 34 w 65"/>
                  <a:gd name="T7" fmla="*/ 12 h 90"/>
                  <a:gd name="T8" fmla="*/ 16 w 65"/>
                  <a:gd name="T9" fmla="*/ 22 h 90"/>
                  <a:gd name="T10" fmla="*/ 24 w 65"/>
                  <a:gd name="T11" fmla="*/ 36 h 90"/>
                  <a:gd name="T12" fmla="*/ 0 w 65"/>
                  <a:gd name="T13" fmla="*/ 89 h 90"/>
                  <a:gd name="T14" fmla="*/ 0 w 65"/>
                  <a:gd name="T15" fmla="*/ 90 h 90"/>
                  <a:gd name="T16" fmla="*/ 65 w 65"/>
                  <a:gd name="T17" fmla="*/ 63 h 90"/>
                  <a:gd name="T18" fmla="*/ 62 w 65"/>
                  <a:gd name="T19" fmla="*/ 21 h 9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65" h="90">
                    <a:moveTo>
                      <a:pt x="62" y="21"/>
                    </a:moveTo>
                    <a:cubicBezTo>
                      <a:pt x="61" y="9"/>
                      <a:pt x="51" y="0"/>
                      <a:pt x="40" y="1"/>
                    </a:cubicBezTo>
                    <a:cubicBezTo>
                      <a:pt x="40" y="1"/>
                      <a:pt x="32" y="1"/>
                      <a:pt x="21" y="1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16" y="22"/>
                      <a:pt x="16" y="22"/>
                      <a:pt x="16" y="22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0" y="89"/>
                      <a:pt x="0" y="89"/>
                      <a:pt x="0" y="89"/>
                    </a:cubicBezTo>
                    <a:cubicBezTo>
                      <a:pt x="0" y="90"/>
                      <a:pt x="0" y="90"/>
                      <a:pt x="0" y="90"/>
                    </a:cubicBezTo>
                    <a:cubicBezTo>
                      <a:pt x="25" y="87"/>
                      <a:pt x="47" y="78"/>
                      <a:pt x="65" y="63"/>
                    </a:cubicBezTo>
                    <a:lnTo>
                      <a:pt x="62" y="21"/>
                    </a:lnTo>
                    <a:close/>
                  </a:path>
                </a:pathLst>
              </a:custGeom>
              <a:solidFill>
                <a:srgbClr val="42495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83" name="Freeform 233"/>
              <p:cNvSpPr/>
              <p:nvPr/>
            </p:nvSpPr>
            <p:spPr bwMode="auto">
              <a:xfrm>
                <a:off x="3452813" y="1885950"/>
                <a:ext cx="109538" cy="157163"/>
              </a:xfrm>
              <a:custGeom>
                <a:gdLst>
                  <a:gd name="T0" fmla="*/ 39 w 63"/>
                  <a:gd name="T1" fmla="*/ 36 h 90"/>
                  <a:gd name="T2" fmla="*/ 48 w 63"/>
                  <a:gd name="T3" fmla="*/ 22 h 90"/>
                  <a:gd name="T4" fmla="*/ 29 w 63"/>
                  <a:gd name="T5" fmla="*/ 12 h 90"/>
                  <a:gd name="T6" fmla="*/ 43 w 63"/>
                  <a:gd name="T7" fmla="*/ 1 h 90"/>
                  <a:gd name="T8" fmla="*/ 25 w 63"/>
                  <a:gd name="T9" fmla="*/ 1 h 90"/>
                  <a:gd name="T10" fmla="*/ 25 w 63"/>
                  <a:gd name="T11" fmla="*/ 1 h 90"/>
                  <a:gd name="T12" fmla="*/ 3 w 63"/>
                  <a:gd name="T13" fmla="*/ 21 h 90"/>
                  <a:gd name="T14" fmla="*/ 0 w 63"/>
                  <a:gd name="T15" fmla="*/ 64 h 90"/>
                  <a:gd name="T16" fmla="*/ 63 w 63"/>
                  <a:gd name="T17" fmla="*/ 90 h 90"/>
                  <a:gd name="T18" fmla="*/ 63 w 63"/>
                  <a:gd name="T19" fmla="*/ 89 h 90"/>
                  <a:gd name="T20" fmla="*/ 39 w 63"/>
                  <a:gd name="T21" fmla="*/ 36 h 9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62" h="90">
                    <a:moveTo>
                      <a:pt x="39" y="36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29" y="12"/>
                      <a:pt x="29" y="12"/>
                      <a:pt x="29" y="12"/>
                    </a:cubicBezTo>
                    <a:cubicBezTo>
                      <a:pt x="43" y="1"/>
                      <a:pt x="43" y="1"/>
                      <a:pt x="43" y="1"/>
                    </a:cubicBezTo>
                    <a:cubicBezTo>
                      <a:pt x="32" y="1"/>
                      <a:pt x="25" y="1"/>
                      <a:pt x="25" y="1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14" y="0"/>
                      <a:pt x="4" y="9"/>
                      <a:pt x="3" y="21"/>
                    </a:cubicBezTo>
                    <a:cubicBezTo>
                      <a:pt x="0" y="64"/>
                      <a:pt x="0" y="64"/>
                      <a:pt x="0" y="64"/>
                    </a:cubicBezTo>
                    <a:cubicBezTo>
                      <a:pt x="18" y="78"/>
                      <a:pt x="39" y="87"/>
                      <a:pt x="63" y="90"/>
                    </a:cubicBezTo>
                    <a:cubicBezTo>
                      <a:pt x="63" y="89"/>
                      <a:pt x="63" y="89"/>
                      <a:pt x="63" y="89"/>
                    </a:cubicBezTo>
                    <a:lnTo>
                      <a:pt x="39" y="36"/>
                    </a:lnTo>
                    <a:close/>
                  </a:path>
                </a:pathLst>
              </a:custGeom>
              <a:solidFill>
                <a:srgbClr val="42495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84" name="Freeform 234"/>
              <p:cNvSpPr/>
              <p:nvPr/>
            </p:nvSpPr>
            <p:spPr bwMode="auto">
              <a:xfrm>
                <a:off x="3562350" y="1885950"/>
                <a:ext cx="42863" cy="33338"/>
              </a:xfrm>
              <a:custGeom>
                <a:gdLst>
                  <a:gd name="T0" fmla="*/ 23 w 27"/>
                  <a:gd name="T1" fmla="*/ 21 h 21"/>
                  <a:gd name="T2" fmla="*/ 23 w 27"/>
                  <a:gd name="T3" fmla="*/ 21 h 21"/>
                  <a:gd name="T4" fmla="*/ 27 w 27"/>
                  <a:gd name="T5" fmla="*/ 19 h 21"/>
                  <a:gd name="T6" fmla="*/ 22 w 27"/>
                  <a:gd name="T7" fmla="*/ 0 h 21"/>
                  <a:gd name="T8" fmla="*/ 6 w 27"/>
                  <a:gd name="T9" fmla="*/ 0 h 21"/>
                  <a:gd name="T10" fmla="*/ 0 w 27"/>
                  <a:gd name="T11" fmla="*/ 19 h 21"/>
                  <a:gd name="T12" fmla="*/ 5 w 27"/>
                  <a:gd name="T13" fmla="*/ 21 h 21"/>
                  <a:gd name="T14" fmla="*/ 5 w 27"/>
                  <a:gd name="T15" fmla="*/ 21 h 21"/>
                  <a:gd name="T16" fmla="*/ 23 w 27"/>
                  <a:gd name="T17" fmla="*/ 21 h 2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27" h="21">
                    <a:moveTo>
                      <a:pt x="23" y="21"/>
                    </a:moveTo>
                    <a:lnTo>
                      <a:pt x="23" y="21"/>
                    </a:lnTo>
                    <a:lnTo>
                      <a:pt x="27" y="19"/>
                    </a:lnTo>
                    <a:lnTo>
                      <a:pt x="22" y="0"/>
                    </a:lnTo>
                    <a:lnTo>
                      <a:pt x="6" y="0"/>
                    </a:lnTo>
                    <a:lnTo>
                      <a:pt x="0" y="19"/>
                    </a:lnTo>
                    <a:lnTo>
                      <a:pt x="5" y="21"/>
                    </a:lnTo>
                    <a:lnTo>
                      <a:pt x="5" y="21"/>
                    </a:lnTo>
                    <a:lnTo>
                      <a:pt x="23" y="21"/>
                    </a:lnTo>
                    <a:close/>
                  </a:path>
                </a:pathLst>
              </a:custGeom>
              <a:solidFill>
                <a:srgbClr val="42495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85" name="Freeform 235"/>
              <p:cNvSpPr/>
              <p:nvPr/>
            </p:nvSpPr>
            <p:spPr bwMode="auto">
              <a:xfrm>
                <a:off x="3562350" y="1919288"/>
                <a:ext cx="42863" cy="123825"/>
              </a:xfrm>
              <a:custGeom>
                <a:gdLst>
                  <a:gd name="T0" fmla="*/ 21 w 24"/>
                  <a:gd name="T1" fmla="*/ 0 h 71"/>
                  <a:gd name="T2" fmla="*/ 21 w 24"/>
                  <a:gd name="T3" fmla="*/ 0 h 71"/>
                  <a:gd name="T4" fmla="*/ 4 w 24"/>
                  <a:gd name="T5" fmla="*/ 0 h 71"/>
                  <a:gd name="T6" fmla="*/ 4 w 24"/>
                  <a:gd name="T7" fmla="*/ 0 h 71"/>
                  <a:gd name="T8" fmla="*/ 0 w 24"/>
                  <a:gd name="T9" fmla="*/ 70 h 71"/>
                  <a:gd name="T10" fmla="*/ 0 w 24"/>
                  <a:gd name="T11" fmla="*/ 71 h 71"/>
                  <a:gd name="T12" fmla="*/ 12 w 24"/>
                  <a:gd name="T13" fmla="*/ 71 h 71"/>
                  <a:gd name="T14" fmla="*/ 24 w 24"/>
                  <a:gd name="T15" fmla="*/ 71 h 71"/>
                  <a:gd name="T16" fmla="*/ 24 w 24"/>
                  <a:gd name="T17" fmla="*/ 70 h 71"/>
                  <a:gd name="T18" fmla="*/ 21 w 24"/>
                  <a:gd name="T19" fmla="*/ 0 h 7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4" h="71">
                    <a:moveTo>
                      <a:pt x="21" y="0"/>
                    </a:moveTo>
                    <a:cubicBezTo>
                      <a:pt x="21" y="0"/>
                      <a:pt x="21" y="0"/>
                      <a:pt x="21" y="0"/>
                    </a:cubicBezTo>
                    <a:cubicBezTo>
                      <a:pt x="4" y="0"/>
                      <a:pt x="4" y="0"/>
                      <a:pt x="4" y="0"/>
                    </a:cubicBezTo>
                    <a:cubicBezTo>
                      <a:pt x="4" y="0"/>
                      <a:pt x="4" y="0"/>
                      <a:pt x="4" y="0"/>
                    </a:cubicBezTo>
                    <a:cubicBezTo>
                      <a:pt x="0" y="70"/>
                      <a:pt x="0" y="70"/>
                      <a:pt x="0" y="70"/>
                    </a:cubicBezTo>
                    <a:cubicBezTo>
                      <a:pt x="0" y="71"/>
                      <a:pt x="0" y="71"/>
                      <a:pt x="0" y="71"/>
                    </a:cubicBezTo>
                    <a:cubicBezTo>
                      <a:pt x="4" y="71"/>
                      <a:pt x="8" y="71"/>
                      <a:pt x="12" y="71"/>
                    </a:cubicBezTo>
                    <a:cubicBezTo>
                      <a:pt x="16" y="71"/>
                      <a:pt x="20" y="71"/>
                      <a:pt x="24" y="71"/>
                    </a:cubicBezTo>
                    <a:cubicBezTo>
                      <a:pt x="24" y="70"/>
                      <a:pt x="24" y="70"/>
                      <a:pt x="24" y="70"/>
                    </a:cubicBezTo>
                    <a:lnTo>
                      <a:pt x="21" y="0"/>
                    </a:lnTo>
                    <a:close/>
                  </a:path>
                </a:pathLst>
              </a:custGeom>
              <a:solidFill>
                <a:srgbClr val="42495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86" name="Freeform 236"/>
              <p:cNvSpPr/>
              <p:nvPr/>
            </p:nvSpPr>
            <p:spPr bwMode="auto">
              <a:xfrm>
                <a:off x="3306763" y="1830388"/>
                <a:ext cx="541338" cy="276225"/>
              </a:xfrm>
              <a:custGeom>
                <a:gdLst>
                  <a:gd name="T0" fmla="*/ 158 w 309"/>
                  <a:gd name="T1" fmla="*/ 158 h 158"/>
                  <a:gd name="T2" fmla="*/ 0 w 309"/>
                  <a:gd name="T3" fmla="*/ 0 h 158"/>
                  <a:gd name="T4" fmla="*/ 39 w 309"/>
                  <a:gd name="T5" fmla="*/ 0 h 158"/>
                  <a:gd name="T6" fmla="*/ 158 w 309"/>
                  <a:gd name="T7" fmla="*/ 119 h 158"/>
                  <a:gd name="T8" fmla="*/ 271 w 309"/>
                  <a:gd name="T9" fmla="*/ 38 h 158"/>
                  <a:gd name="T10" fmla="*/ 309 w 309"/>
                  <a:gd name="T11" fmla="*/ 50 h 158"/>
                  <a:gd name="T12" fmla="*/ 158 w 309"/>
                  <a:gd name="T13" fmla="*/ 158 h 1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09" h="158">
                    <a:moveTo>
                      <a:pt x="158" y="158"/>
                    </a:moveTo>
                    <a:cubicBezTo>
                      <a:pt x="71" y="158"/>
                      <a:pt x="0" y="87"/>
                      <a:pt x="0" y="0"/>
                    </a:cubicBezTo>
                    <a:cubicBezTo>
                      <a:pt x="39" y="0"/>
                      <a:pt x="39" y="0"/>
                      <a:pt x="39" y="0"/>
                    </a:cubicBezTo>
                    <a:cubicBezTo>
                      <a:pt x="39" y="66"/>
                      <a:pt x="93" y="119"/>
                      <a:pt x="158" y="119"/>
                    </a:cubicBezTo>
                    <a:cubicBezTo>
                      <a:pt x="210" y="119"/>
                      <a:pt x="255" y="86"/>
                      <a:pt x="271" y="38"/>
                    </a:cubicBezTo>
                    <a:cubicBezTo>
                      <a:pt x="309" y="50"/>
                      <a:pt x="309" y="50"/>
                      <a:pt x="309" y="50"/>
                    </a:cubicBezTo>
                    <a:cubicBezTo>
                      <a:pt x="287" y="115"/>
                      <a:pt x="227" y="158"/>
                      <a:pt x="158" y="158"/>
                    </a:cubicBezTo>
                    <a:close/>
                  </a:path>
                </a:pathLst>
              </a:custGeom>
              <a:solidFill>
                <a:srgbClr val="DA4B2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87" name="Freeform 237"/>
              <p:cNvSpPr/>
              <p:nvPr/>
            </p:nvSpPr>
            <p:spPr bwMode="auto">
              <a:xfrm>
                <a:off x="3262313" y="1765300"/>
                <a:ext cx="158750" cy="77788"/>
              </a:xfrm>
              <a:custGeom>
                <a:gdLst>
                  <a:gd name="T0" fmla="*/ 100 w 100"/>
                  <a:gd name="T1" fmla="*/ 49 h 49"/>
                  <a:gd name="T2" fmla="*/ 50 w 100"/>
                  <a:gd name="T3" fmla="*/ 0 h 49"/>
                  <a:gd name="T4" fmla="*/ 0 w 100"/>
                  <a:gd name="T5" fmla="*/ 49 h 49"/>
                  <a:gd name="T6" fmla="*/ 100 w 100"/>
                  <a:gd name="T7" fmla="*/ 49 h 4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00" h="49">
                    <a:moveTo>
                      <a:pt x="100" y="49"/>
                    </a:moveTo>
                    <a:lnTo>
                      <a:pt x="50" y="0"/>
                    </a:lnTo>
                    <a:lnTo>
                      <a:pt x="0" y="49"/>
                    </a:lnTo>
                    <a:lnTo>
                      <a:pt x="100" y="49"/>
                    </a:lnTo>
                    <a:close/>
                  </a:path>
                </a:pathLst>
              </a:custGeom>
              <a:solidFill>
                <a:srgbClr val="DA4B2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88" name="Freeform 238"/>
              <p:cNvSpPr/>
              <p:nvPr/>
            </p:nvSpPr>
            <p:spPr bwMode="auto">
              <a:xfrm>
                <a:off x="3321050" y="1552575"/>
                <a:ext cx="539750" cy="277813"/>
              </a:xfrm>
              <a:custGeom>
                <a:gdLst>
                  <a:gd name="T0" fmla="*/ 309 w 309"/>
                  <a:gd name="T1" fmla="*/ 158 h 158"/>
                  <a:gd name="T2" fmla="*/ 270 w 309"/>
                  <a:gd name="T3" fmla="*/ 158 h 158"/>
                  <a:gd name="T4" fmla="*/ 151 w 309"/>
                  <a:gd name="T5" fmla="*/ 39 h 158"/>
                  <a:gd name="T6" fmla="*/ 38 w 309"/>
                  <a:gd name="T7" fmla="*/ 120 h 158"/>
                  <a:gd name="T8" fmla="*/ 0 w 309"/>
                  <a:gd name="T9" fmla="*/ 108 h 158"/>
                  <a:gd name="T10" fmla="*/ 151 w 309"/>
                  <a:gd name="T11" fmla="*/ 0 h 158"/>
                  <a:gd name="T12" fmla="*/ 309 w 309"/>
                  <a:gd name="T13" fmla="*/ 158 h 1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09" h="158">
                    <a:moveTo>
                      <a:pt x="309" y="158"/>
                    </a:moveTo>
                    <a:cubicBezTo>
                      <a:pt x="270" y="158"/>
                      <a:pt x="270" y="158"/>
                      <a:pt x="270" y="158"/>
                    </a:cubicBezTo>
                    <a:cubicBezTo>
                      <a:pt x="270" y="92"/>
                      <a:pt x="216" y="39"/>
                      <a:pt x="151" y="39"/>
                    </a:cubicBezTo>
                    <a:cubicBezTo>
                      <a:pt x="99" y="39"/>
                      <a:pt x="54" y="72"/>
                      <a:pt x="38" y="12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22" y="43"/>
                      <a:pt x="82" y="0"/>
                      <a:pt x="151" y="0"/>
                    </a:cubicBezTo>
                    <a:cubicBezTo>
                      <a:pt x="238" y="0"/>
                      <a:pt x="309" y="71"/>
                      <a:pt x="309" y="158"/>
                    </a:cubicBezTo>
                    <a:close/>
                  </a:path>
                </a:pathLst>
              </a:custGeom>
              <a:solidFill>
                <a:srgbClr val="42495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89" name="Freeform 239"/>
              <p:cNvSpPr/>
              <p:nvPr/>
            </p:nvSpPr>
            <p:spPr bwMode="auto">
              <a:xfrm>
                <a:off x="3749675" y="1816100"/>
                <a:ext cx="157163" cy="77788"/>
              </a:xfrm>
              <a:custGeom>
                <a:gdLst>
                  <a:gd name="T0" fmla="*/ 0 w 99"/>
                  <a:gd name="T1" fmla="*/ 0 h 49"/>
                  <a:gd name="T2" fmla="*/ 50 w 99"/>
                  <a:gd name="T3" fmla="*/ 49 h 49"/>
                  <a:gd name="T4" fmla="*/ 99 w 99"/>
                  <a:gd name="T5" fmla="*/ 0 h 49"/>
                  <a:gd name="T6" fmla="*/ 0 w 99"/>
                  <a:gd name="T7" fmla="*/ 0 h 4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99" h="49">
                    <a:moveTo>
                      <a:pt x="0" y="0"/>
                    </a:moveTo>
                    <a:lnTo>
                      <a:pt x="50" y="49"/>
                    </a:lnTo>
                    <a:lnTo>
                      <a:pt x="99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42495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</p:grpSp>
      </p:grpSp>
      <p:sp>
        <p:nvSpPr>
          <p:cNvPr id="4" name="矩形 3"/>
          <p:cNvSpPr/>
          <p:nvPr/>
        </p:nvSpPr>
        <p:spPr>
          <a:xfrm>
            <a:off x="1109506" y="2293455"/>
            <a:ext cx="557202" cy="196551"/>
          </a:xfrm>
          <a:prstGeom prst="rect">
            <a:avLst/>
          </a:prstGeom>
          <a:solidFill>
            <a:srgbClr val="BCC0DA"/>
          </a:solidFill>
          <a:ln w="19050">
            <a:solidFill>
              <a:schemeClr val="bg1"/>
            </a:solidFill>
          </a:ln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100" b="1" smtClean="0">
                <a:latin typeface="华文楷体" pitchFamily="2" charset="-122"/>
                <a:ea typeface="华文楷体" pitchFamily="2" charset="-122"/>
              </a:rPr>
              <a:t>B10</a:t>
            </a:r>
            <a:endParaRPr lang="zh-CN" altLang="en-US" sz="1100" b="1" smtClean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90" name="矩形 89"/>
          <p:cNvSpPr/>
          <p:nvPr/>
        </p:nvSpPr>
        <p:spPr>
          <a:xfrm>
            <a:off x="1109506" y="2707465"/>
            <a:ext cx="557202" cy="196551"/>
          </a:xfrm>
          <a:prstGeom prst="rect">
            <a:avLst/>
          </a:prstGeom>
          <a:solidFill>
            <a:srgbClr val="BCC0DA"/>
          </a:solidFill>
          <a:ln w="19050">
            <a:solidFill>
              <a:schemeClr val="bg1"/>
            </a:solidFill>
          </a:ln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100" b="1" smtClean="0">
                <a:latin typeface="华文楷体" pitchFamily="2" charset="-122"/>
                <a:ea typeface="华文楷体" pitchFamily="2" charset="-122"/>
              </a:rPr>
              <a:t>B9</a:t>
            </a:r>
            <a:endParaRPr lang="zh-CN" altLang="en-US" sz="1100" b="1" smtClean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91" name="矩形 90"/>
          <p:cNvSpPr/>
          <p:nvPr/>
        </p:nvSpPr>
        <p:spPr>
          <a:xfrm>
            <a:off x="1109506" y="3121475"/>
            <a:ext cx="557202" cy="196551"/>
          </a:xfrm>
          <a:prstGeom prst="rect">
            <a:avLst/>
          </a:prstGeom>
          <a:solidFill>
            <a:srgbClr val="BCC0DA"/>
          </a:solidFill>
          <a:ln w="19050">
            <a:solidFill>
              <a:schemeClr val="bg1"/>
            </a:solidFill>
          </a:ln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100" b="1" smtClean="0">
                <a:latin typeface="华文楷体" pitchFamily="2" charset="-122"/>
                <a:ea typeface="华文楷体" pitchFamily="2" charset="-122"/>
              </a:rPr>
              <a:t>B8</a:t>
            </a:r>
            <a:endParaRPr lang="zh-CN" altLang="en-US" sz="1100" b="1" smtClean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92" name="矩形 91"/>
          <p:cNvSpPr/>
          <p:nvPr/>
        </p:nvSpPr>
        <p:spPr>
          <a:xfrm>
            <a:off x="1109506" y="3535485"/>
            <a:ext cx="557202" cy="196551"/>
          </a:xfrm>
          <a:prstGeom prst="rect">
            <a:avLst/>
          </a:prstGeom>
          <a:solidFill>
            <a:srgbClr val="BCC0DA"/>
          </a:solidFill>
          <a:ln w="19050">
            <a:solidFill>
              <a:schemeClr val="bg1"/>
            </a:solidFill>
          </a:ln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100" b="1" smtClean="0">
                <a:latin typeface="华文楷体" pitchFamily="2" charset="-122"/>
                <a:ea typeface="华文楷体" pitchFamily="2" charset="-122"/>
              </a:rPr>
              <a:t>B7</a:t>
            </a:r>
            <a:endParaRPr lang="zh-CN" altLang="en-US" sz="1100" b="1" smtClean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93" name="矩形 92"/>
          <p:cNvSpPr/>
          <p:nvPr/>
        </p:nvSpPr>
        <p:spPr>
          <a:xfrm>
            <a:off x="1109506" y="3949495"/>
            <a:ext cx="557202" cy="196551"/>
          </a:xfrm>
          <a:prstGeom prst="rect">
            <a:avLst/>
          </a:prstGeom>
          <a:solidFill>
            <a:srgbClr val="BCC0DA"/>
          </a:solidFill>
          <a:ln w="19050">
            <a:solidFill>
              <a:schemeClr val="bg1"/>
            </a:solidFill>
          </a:ln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100" b="1" smtClean="0">
                <a:latin typeface="华文楷体" pitchFamily="2" charset="-122"/>
                <a:ea typeface="华文楷体" pitchFamily="2" charset="-122"/>
              </a:rPr>
              <a:t>B6</a:t>
            </a:r>
            <a:endParaRPr lang="zh-CN" altLang="en-US" sz="1100" b="1" smtClean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680605" y="2260925"/>
            <a:ext cx="370862" cy="257369"/>
          </a:xfrm>
          <a:prstGeom prst="rect">
            <a:avLst/>
          </a:prstGeom>
          <a:noFill/>
        </p:spPr>
        <p:txBody>
          <a:bodyPr wrap="non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200" b="1" smtClean="0">
                <a:latin typeface="华文楷体" pitchFamily="2" charset="-122"/>
                <a:ea typeface="华文楷体" pitchFamily="2" charset="-122"/>
              </a:rPr>
              <a:t>10</a:t>
            </a:r>
            <a:r>
              <a:rPr lang="zh-CN" altLang="en-US" sz="1200" b="1" smtClean="0">
                <a:latin typeface="华文楷体" pitchFamily="2" charset="-122"/>
                <a:ea typeface="华文楷体" pitchFamily="2" charset="-122"/>
              </a:rPr>
              <a:t>人</a:t>
            </a:r>
          </a:p>
        </p:txBody>
      </p:sp>
      <p:sp>
        <p:nvSpPr>
          <p:cNvPr id="94" name="TextBox 93"/>
          <p:cNvSpPr txBox="1"/>
          <p:nvPr/>
        </p:nvSpPr>
        <p:spPr>
          <a:xfrm>
            <a:off x="1666329" y="2679176"/>
            <a:ext cx="442997" cy="257369"/>
          </a:xfrm>
          <a:prstGeom prst="rect">
            <a:avLst/>
          </a:prstGeom>
          <a:noFill/>
        </p:spPr>
        <p:txBody>
          <a:bodyPr wrap="non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200" b="1" smtClean="0">
                <a:latin typeface="华文楷体" pitchFamily="2" charset="-122"/>
                <a:ea typeface="华文楷体" pitchFamily="2" charset="-122"/>
              </a:rPr>
              <a:t>184</a:t>
            </a:r>
            <a:r>
              <a:rPr lang="zh-CN" altLang="en-US" sz="1200" b="1" smtClean="0">
                <a:latin typeface="华文楷体" pitchFamily="2" charset="-122"/>
                <a:ea typeface="华文楷体" pitchFamily="2" charset="-122"/>
              </a:rPr>
              <a:t>人</a:t>
            </a:r>
          </a:p>
        </p:txBody>
      </p:sp>
      <p:sp>
        <p:nvSpPr>
          <p:cNvPr id="95" name="TextBox 94"/>
          <p:cNvSpPr txBox="1"/>
          <p:nvPr/>
        </p:nvSpPr>
        <p:spPr>
          <a:xfrm>
            <a:off x="1680605" y="3507196"/>
            <a:ext cx="442997" cy="257369"/>
          </a:xfrm>
          <a:prstGeom prst="rect">
            <a:avLst/>
          </a:prstGeom>
          <a:noFill/>
        </p:spPr>
        <p:txBody>
          <a:bodyPr wrap="non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200" b="1" smtClean="0">
                <a:latin typeface="华文楷体" pitchFamily="2" charset="-122"/>
                <a:ea typeface="华文楷体" pitchFamily="2" charset="-122"/>
              </a:rPr>
              <a:t>888</a:t>
            </a:r>
            <a:r>
              <a:rPr lang="zh-CN" altLang="en-US" sz="1200" b="1" smtClean="0">
                <a:latin typeface="华文楷体" pitchFamily="2" charset="-122"/>
                <a:ea typeface="华文楷体" pitchFamily="2" charset="-122"/>
              </a:rPr>
              <a:t>人</a:t>
            </a:r>
          </a:p>
        </p:txBody>
      </p:sp>
      <p:sp>
        <p:nvSpPr>
          <p:cNvPr id="96" name="TextBox 95"/>
          <p:cNvSpPr txBox="1"/>
          <p:nvPr/>
        </p:nvSpPr>
        <p:spPr>
          <a:xfrm>
            <a:off x="1680605" y="3080702"/>
            <a:ext cx="442997" cy="257369"/>
          </a:xfrm>
          <a:prstGeom prst="rect">
            <a:avLst/>
          </a:prstGeom>
          <a:noFill/>
        </p:spPr>
        <p:txBody>
          <a:bodyPr wrap="non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200" b="1" smtClean="0">
                <a:latin typeface="华文楷体" pitchFamily="2" charset="-122"/>
                <a:ea typeface="华文楷体" pitchFamily="2" charset="-122"/>
              </a:rPr>
              <a:t>384</a:t>
            </a:r>
            <a:r>
              <a:rPr lang="zh-CN" altLang="en-US" sz="1200" b="1" smtClean="0">
                <a:latin typeface="华文楷体" pitchFamily="2" charset="-122"/>
                <a:ea typeface="华文楷体" pitchFamily="2" charset="-122"/>
              </a:rPr>
              <a:t>人</a:t>
            </a:r>
          </a:p>
        </p:txBody>
      </p:sp>
      <p:sp>
        <p:nvSpPr>
          <p:cNvPr id="97" name="TextBox 96"/>
          <p:cNvSpPr txBox="1"/>
          <p:nvPr/>
        </p:nvSpPr>
        <p:spPr>
          <a:xfrm>
            <a:off x="1680604" y="3916965"/>
            <a:ext cx="515132" cy="257369"/>
          </a:xfrm>
          <a:prstGeom prst="rect">
            <a:avLst/>
          </a:prstGeom>
          <a:noFill/>
        </p:spPr>
        <p:txBody>
          <a:bodyPr wrap="non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200" b="1" smtClean="0">
                <a:latin typeface="华文楷体" pitchFamily="2" charset="-122"/>
                <a:ea typeface="华文楷体" pitchFamily="2" charset="-122"/>
              </a:rPr>
              <a:t>1233</a:t>
            </a:r>
            <a:r>
              <a:rPr lang="zh-CN" altLang="en-US" sz="1200" b="1" smtClean="0">
                <a:latin typeface="华文楷体" pitchFamily="2" charset="-122"/>
                <a:ea typeface="华文楷体" pitchFamily="2" charset="-122"/>
              </a:rPr>
              <a:t>人</a:t>
            </a:r>
          </a:p>
        </p:txBody>
      </p:sp>
      <p:sp>
        <p:nvSpPr>
          <p:cNvPr id="98" name="矩形 97"/>
          <p:cNvSpPr/>
          <p:nvPr/>
        </p:nvSpPr>
        <p:spPr>
          <a:xfrm>
            <a:off x="3843065" y="2267645"/>
            <a:ext cx="557202" cy="261610"/>
          </a:xfrm>
          <a:prstGeom prst="rect">
            <a:avLst/>
          </a:prstGeom>
          <a:solidFill>
            <a:srgbClr val="BCC0DA"/>
          </a:solidFill>
          <a:ln w="19050">
            <a:solidFill>
              <a:schemeClr val="bg1"/>
            </a:solidFill>
          </a:ln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100" b="1" smtClean="0">
                <a:latin typeface="华文楷体" pitchFamily="2" charset="-122"/>
                <a:ea typeface="华文楷体" pitchFamily="2" charset="-122"/>
              </a:rPr>
              <a:t>BD</a:t>
            </a:r>
            <a:endParaRPr lang="zh-CN" altLang="en-US" sz="1100" b="1" smtClean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99" name="矩形 98"/>
          <p:cNvSpPr/>
          <p:nvPr/>
        </p:nvSpPr>
        <p:spPr>
          <a:xfrm>
            <a:off x="3843065" y="2681655"/>
            <a:ext cx="557202" cy="261610"/>
          </a:xfrm>
          <a:prstGeom prst="rect">
            <a:avLst/>
          </a:prstGeom>
          <a:solidFill>
            <a:srgbClr val="BCC0DA"/>
          </a:solidFill>
          <a:ln w="19050">
            <a:solidFill>
              <a:schemeClr val="bg1"/>
            </a:solidFill>
          </a:ln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100" b="1" smtClean="0">
                <a:latin typeface="华文楷体" pitchFamily="2" charset="-122"/>
                <a:ea typeface="华文楷体" pitchFamily="2" charset="-122"/>
              </a:rPr>
              <a:t>B10</a:t>
            </a:r>
            <a:endParaRPr lang="zh-CN" altLang="en-US" sz="1100" b="1" smtClean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00" name="矩形 99"/>
          <p:cNvSpPr/>
          <p:nvPr/>
        </p:nvSpPr>
        <p:spPr>
          <a:xfrm>
            <a:off x="3843065" y="3108991"/>
            <a:ext cx="557202" cy="261610"/>
          </a:xfrm>
          <a:prstGeom prst="rect">
            <a:avLst/>
          </a:prstGeom>
          <a:solidFill>
            <a:srgbClr val="BCC0DA"/>
          </a:solidFill>
          <a:ln w="19050">
            <a:solidFill>
              <a:schemeClr val="bg1"/>
            </a:solidFill>
          </a:ln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100" b="1" smtClean="0">
                <a:latin typeface="华文楷体" pitchFamily="2" charset="-122"/>
                <a:ea typeface="华文楷体" pitchFamily="2" charset="-122"/>
              </a:rPr>
              <a:t>B9</a:t>
            </a:r>
            <a:endParaRPr lang="zh-CN" altLang="en-US" sz="1100" b="1" smtClean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01" name="TextBox 100"/>
          <p:cNvSpPr txBox="1"/>
          <p:nvPr/>
        </p:nvSpPr>
        <p:spPr>
          <a:xfrm>
            <a:off x="4584541" y="2271886"/>
            <a:ext cx="298727" cy="257369"/>
          </a:xfrm>
          <a:prstGeom prst="rect">
            <a:avLst/>
          </a:prstGeom>
          <a:noFill/>
        </p:spPr>
        <p:txBody>
          <a:bodyPr wrap="non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200" b="1" smtClean="0">
                <a:latin typeface="华文楷体" pitchFamily="2" charset="-122"/>
                <a:ea typeface="华文楷体" pitchFamily="2" charset="-122"/>
              </a:rPr>
              <a:t>3</a:t>
            </a:r>
            <a:r>
              <a:rPr lang="zh-CN" altLang="en-US" sz="1200" b="1" smtClean="0">
                <a:latin typeface="华文楷体" pitchFamily="2" charset="-122"/>
                <a:ea typeface="华文楷体" pitchFamily="2" charset="-122"/>
              </a:rPr>
              <a:t>人</a:t>
            </a:r>
          </a:p>
        </p:txBody>
      </p:sp>
      <p:sp>
        <p:nvSpPr>
          <p:cNvPr id="102" name="TextBox 101"/>
          <p:cNvSpPr txBox="1"/>
          <p:nvPr/>
        </p:nvSpPr>
        <p:spPr>
          <a:xfrm>
            <a:off x="4579903" y="2677055"/>
            <a:ext cx="298727" cy="257369"/>
          </a:xfrm>
          <a:prstGeom prst="rect">
            <a:avLst/>
          </a:prstGeom>
          <a:noFill/>
        </p:spPr>
        <p:txBody>
          <a:bodyPr wrap="non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200" b="1" smtClean="0">
                <a:latin typeface="华文楷体" pitchFamily="2" charset="-122"/>
                <a:ea typeface="华文楷体" pitchFamily="2" charset="-122"/>
              </a:rPr>
              <a:t>3</a:t>
            </a:r>
            <a:r>
              <a:rPr lang="zh-CN" altLang="en-US" sz="1200" b="1" smtClean="0">
                <a:latin typeface="华文楷体" pitchFamily="2" charset="-122"/>
                <a:ea typeface="华文楷体" pitchFamily="2" charset="-122"/>
              </a:rPr>
              <a:t>人</a:t>
            </a:r>
          </a:p>
        </p:txBody>
      </p:sp>
      <p:sp>
        <p:nvSpPr>
          <p:cNvPr id="103" name="TextBox 102"/>
          <p:cNvSpPr txBox="1"/>
          <p:nvPr/>
        </p:nvSpPr>
        <p:spPr>
          <a:xfrm>
            <a:off x="4586350" y="3091065"/>
            <a:ext cx="298727" cy="257369"/>
          </a:xfrm>
          <a:prstGeom prst="rect">
            <a:avLst/>
          </a:prstGeom>
          <a:noFill/>
        </p:spPr>
        <p:txBody>
          <a:bodyPr wrap="non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200" b="1" smtClean="0">
                <a:latin typeface="华文楷体" pitchFamily="2" charset="-122"/>
                <a:ea typeface="华文楷体" pitchFamily="2" charset="-122"/>
              </a:rPr>
              <a:t>4</a:t>
            </a:r>
            <a:r>
              <a:rPr lang="zh-CN" altLang="en-US" sz="1200" b="1" smtClean="0">
                <a:latin typeface="华文楷体" pitchFamily="2" charset="-122"/>
                <a:ea typeface="华文楷体" pitchFamily="2" charset="-122"/>
              </a:rPr>
              <a:t>人</a:t>
            </a:r>
          </a:p>
        </p:txBody>
      </p:sp>
      <p:pic>
        <p:nvPicPr>
          <p:cNvPr id="105" name="Picture 4" descr="d:\我的文档\Fetion\temp\0b23cdaf20c6242028e4fd01184d62a9.png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CFD"/>
              </a:clrFrom>
              <a:clrTo>
                <a:srgbClr val="FFFCFD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701086" y="2192688"/>
            <a:ext cx="355994" cy="2973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6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4000" b="100000" l="0" r="9615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739291" y="2656119"/>
            <a:ext cx="279584" cy="2688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7" name="图片 10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26272" y="3073685"/>
            <a:ext cx="505621" cy="242699"/>
          </a:xfrm>
          <a:prstGeom prst="rect">
            <a:avLst/>
          </a:prstGeom>
        </p:spPr>
      </p:pic>
      <p:sp>
        <p:nvSpPr>
          <p:cNvPr id="108" name="TextBox 107"/>
          <p:cNvSpPr txBox="1"/>
          <p:nvPr/>
        </p:nvSpPr>
        <p:spPr>
          <a:xfrm>
            <a:off x="7295278" y="2241478"/>
            <a:ext cx="298727" cy="257369"/>
          </a:xfrm>
          <a:prstGeom prst="rect">
            <a:avLst/>
          </a:prstGeom>
          <a:noFill/>
        </p:spPr>
        <p:txBody>
          <a:bodyPr wrap="non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200" b="1" smtClean="0">
                <a:latin typeface="华文楷体" pitchFamily="2" charset="-122"/>
                <a:ea typeface="华文楷体" pitchFamily="2" charset="-122"/>
              </a:rPr>
              <a:t>7</a:t>
            </a:r>
            <a:r>
              <a:rPr lang="zh-CN" altLang="en-US" sz="1200" b="1" smtClean="0">
                <a:latin typeface="华文楷体" pitchFamily="2" charset="-122"/>
                <a:ea typeface="华文楷体" pitchFamily="2" charset="-122"/>
              </a:rPr>
              <a:t>人</a:t>
            </a:r>
          </a:p>
        </p:txBody>
      </p:sp>
      <p:sp>
        <p:nvSpPr>
          <p:cNvPr id="109" name="TextBox 108"/>
          <p:cNvSpPr txBox="1"/>
          <p:nvPr/>
        </p:nvSpPr>
        <p:spPr>
          <a:xfrm>
            <a:off x="7290640" y="2661851"/>
            <a:ext cx="298727" cy="257369"/>
          </a:xfrm>
          <a:prstGeom prst="rect">
            <a:avLst/>
          </a:prstGeom>
          <a:noFill/>
        </p:spPr>
        <p:txBody>
          <a:bodyPr wrap="non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200" b="1" smtClean="0">
                <a:latin typeface="华文楷体" pitchFamily="2" charset="-122"/>
                <a:ea typeface="华文楷体" pitchFamily="2" charset="-122"/>
              </a:rPr>
              <a:t>3</a:t>
            </a:r>
            <a:r>
              <a:rPr lang="zh-CN" altLang="en-US" sz="1200" b="1" smtClean="0">
                <a:latin typeface="华文楷体" pitchFamily="2" charset="-122"/>
                <a:ea typeface="华文楷体" pitchFamily="2" charset="-122"/>
              </a:rPr>
              <a:t>人</a:t>
            </a:r>
          </a:p>
        </p:txBody>
      </p:sp>
      <p:sp>
        <p:nvSpPr>
          <p:cNvPr id="110" name="TextBox 109"/>
          <p:cNvSpPr txBox="1"/>
          <p:nvPr/>
        </p:nvSpPr>
        <p:spPr>
          <a:xfrm>
            <a:off x="7297087" y="3066350"/>
            <a:ext cx="298727" cy="257369"/>
          </a:xfrm>
          <a:prstGeom prst="rect">
            <a:avLst/>
          </a:prstGeom>
          <a:noFill/>
        </p:spPr>
        <p:txBody>
          <a:bodyPr wrap="non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200" b="1" smtClean="0">
                <a:latin typeface="华文楷体" pitchFamily="2" charset="-122"/>
                <a:ea typeface="华文楷体" pitchFamily="2" charset="-122"/>
              </a:rPr>
              <a:t>2</a:t>
            </a:r>
            <a:r>
              <a:rPr lang="zh-CN" altLang="en-US" sz="1200" b="1" smtClean="0">
                <a:latin typeface="华文楷体" pitchFamily="2" charset="-122"/>
                <a:ea typeface="华文楷体" pitchFamily="2" charset="-122"/>
              </a:rPr>
              <a:t>人</a:t>
            </a:r>
          </a:p>
        </p:txBody>
      </p:sp>
    </p:spTree>
    <p:extLst>
      <p:ext uri="{BB962C8B-B14F-4D97-AF65-F5344CB8AC3E}">
        <p14:creationId xmlns:p14="http://schemas.microsoft.com/office/powerpoint/2010/main" val="3237686026"/>
      </p:ext>
    </p:extLst>
  </p:cSld>
  <p:clrMapOvr>
    <a:masterClrMapping/>
  </p:clrMapOvr>
  <p:transition spd="med"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72" name="Object 71" hidden="1"/>
          <p:cNvGraphicFramePr>
            <a:graphicFrameLocks noChangeAspect="1"/>
          </p:cNvGraphicFramePr>
          <p:nvPr>
            <p:custDataLst>
              <p:tags r:id="rId2"/>
            </p:custDataLst>
            <p:extLst>
              <p:ext uri="{D42A27DB-BD31-4B8C-83A1-F6EECF244321}">
                <p14:modId xmlns:p14="http://schemas.microsoft.com/office/powerpoint/2010/main" val="2677797289"/>
              </p:ext>
            </p:extLst>
          </p:nvPr>
        </p:nvGraphicFramePr>
        <p:xfrm>
          <a:off x="1588" y="1588"/>
          <a:ext cx="1587" cy="158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2" name="think-cell Slide" r:id="rId3" imgW="216" imgH="216" progId="TCLayout.ActiveDocument.1">
                  <p:embed/>
                </p:oleObj>
              </mc:Choice>
              <mc:Fallback>
                <p:oleObj name="think-cell Slide" r:id="rId3" imgW="216" imgH="216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7" cy="158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3" name="Rectangle 22" hidden="1"/>
          <p:cNvSpPr/>
          <p:nvPr>
            <p:custDataLst>
              <p:tags r:id="rId5"/>
            </p:custDataLst>
          </p:nvPr>
        </p:nvSpPr>
        <p:spPr bwMode="auto">
          <a:xfrm>
            <a:off x="-12990" y="-51430"/>
            <a:ext cx="184731" cy="261610"/>
          </a:xfrm>
          <a:prstGeom prst="rect">
            <a:avLst/>
          </a:prstGeom>
          <a:solidFill>
            <a:srgbClr val="BCC0DA"/>
          </a:solidFill>
          <a:ln w="19050">
            <a:solidFill>
              <a:schemeClr val="bg1"/>
            </a:solidFill>
          </a:ln>
        </p:spPr>
        <p:txBody>
          <a:bodyPr wrap="none" lIns="0" tIns="0" rIns="0" bIns="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endParaRPr lang="zh-CN" altLang="en-US" sz="1400" smtClean="0">
              <a:latin typeface="Arial Narrow"/>
              <a:ea typeface="ＭＳ Ｐゴシック"/>
              <a:sym typeface="Arial Narrow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337802" y="491682"/>
            <a:ext cx="6106406" cy="318924"/>
          </a:xfrm>
          <a:prstGeom prst="rect">
            <a:avLst/>
          </a:prstGeom>
          <a:noFill/>
        </p:spPr>
        <p:txBody>
          <a:bodyPr wrap="non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Wingdings" pitchFamily="2" charset="2"/>
              <a:buChar char="n"/>
            </a:pPr>
            <a:r>
              <a:rPr lang="zh-CN" altLang="en-US" sz="1600" b="1" smtClean="0">
                <a:latin typeface="华文楷体" pitchFamily="2" charset="-122"/>
                <a:ea typeface="华文楷体" pitchFamily="2" charset="-122"/>
              </a:rPr>
              <a:t>通过问卷调研，我们得出德邦人对当前绩效理念认知的整体分布</a:t>
            </a:r>
          </a:p>
        </p:txBody>
      </p:sp>
      <p:cxnSp>
        <p:nvCxnSpPr>
          <p:cNvPr id="124" name="Straight Connector 123"/>
          <p:cNvCxnSpPr/>
          <p:nvPr/>
        </p:nvCxnSpPr>
        <p:spPr bwMode="auto">
          <a:xfrm flipH="1">
            <a:off x="3250237" y="1416524"/>
            <a:ext cx="0" cy="3089505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grpSp>
        <p:nvGrpSpPr>
          <p:cNvPr id="32" name="组合 31"/>
          <p:cNvGrpSpPr/>
          <p:nvPr/>
        </p:nvGrpSpPr>
        <p:grpSpPr>
          <a:xfrm>
            <a:off x="837969" y="1528574"/>
            <a:ext cx="4752528" cy="276999"/>
            <a:chOff x="621945" y="1331196"/>
            <a:chExt cx="4752528" cy="276999"/>
          </a:xfrm>
        </p:grpSpPr>
        <p:sp>
          <p:nvSpPr>
            <p:cNvPr id="99" name="矩形 4"/>
            <p:cNvSpPr/>
            <p:nvPr/>
          </p:nvSpPr>
          <p:spPr>
            <a:xfrm>
              <a:off x="621945" y="1331196"/>
              <a:ext cx="545975" cy="276999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 b="1" smtClean="0">
                  <a:latin typeface="华文楷体" pitchFamily="2" charset="-122"/>
                  <a:ea typeface="华文楷体" pitchFamily="2" charset="-122"/>
                </a:rPr>
                <a:t>长期</a:t>
              </a:r>
              <a:endParaRPr lang="zh-CN" altLang="en-US" sz="1200" b="1"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100" name="矩形 4"/>
            <p:cNvSpPr/>
            <p:nvPr/>
          </p:nvSpPr>
          <p:spPr>
            <a:xfrm>
              <a:off x="4828498" y="1331196"/>
              <a:ext cx="545975" cy="276999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 b="1" smtClean="0">
                  <a:latin typeface="华文楷体" pitchFamily="2" charset="-122"/>
                  <a:ea typeface="华文楷体" pitchFamily="2" charset="-122"/>
                </a:rPr>
                <a:t>短期</a:t>
              </a:r>
              <a:endParaRPr lang="zh-CN" altLang="en-US" sz="1200" b="1">
                <a:latin typeface="华文楷体" pitchFamily="2" charset="-122"/>
                <a:ea typeface="华文楷体" pitchFamily="2" charset="-122"/>
              </a:endParaRPr>
            </a:p>
          </p:txBody>
        </p:sp>
        <p:cxnSp>
          <p:nvCxnSpPr>
            <p:cNvPr id="111" name="Straight Arrow Connector 12"/>
            <p:cNvCxnSpPr/>
            <p:nvPr/>
          </p:nvCxnSpPr>
          <p:spPr bwMode="auto">
            <a:xfrm>
              <a:off x="1184813" y="1471324"/>
              <a:ext cx="3698800" cy="0"/>
            </a:xfrm>
            <a:prstGeom prst="straightConnector1">
              <a:avLst/>
            </a:prstGeom>
            <a:solidFill>
              <a:schemeClr val="accent1"/>
            </a:solidFill>
            <a:ln w="19050" cap="flat" cmpd="sng" algn="ctr">
              <a:solidFill>
                <a:schemeClr val="bg1">
                  <a:lumMod val="75000"/>
                </a:schemeClr>
              </a:solidFill>
              <a:prstDash val="solid"/>
              <a:round/>
              <a:headEnd type="triangle"/>
              <a:tailEnd type="triangle"/>
            </a:ln>
            <a:effectLst/>
          </p:spPr>
        </p:cxnSp>
        <p:sp>
          <p:nvSpPr>
            <p:cNvPr id="120" name="流程图: 或者 5"/>
            <p:cNvSpPr/>
            <p:nvPr/>
          </p:nvSpPr>
          <p:spPr>
            <a:xfrm>
              <a:off x="3504362" y="1404235"/>
              <a:ext cx="131534" cy="134177"/>
            </a:xfrm>
            <a:prstGeom prst="flowChartOr">
              <a:avLst/>
            </a:prstGeom>
            <a:solidFill>
              <a:srgbClr val="373C64"/>
            </a:solidFill>
            <a:ln>
              <a:solidFill>
                <a:schemeClr val="bg1"/>
              </a:solidFill>
            </a:ln>
          </p:spPr>
          <p:txBody>
            <a:bodyPr wrap="square" rtlCol="0" anchor="ctr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85750" indent="-285750" algn="ctr">
                <a:buFont typeface="Wingdings" pitchFamily="2" charset="2"/>
                <a:buChar char="n"/>
              </a:pPr>
              <a:endParaRPr lang="zh-CN" altLang="en-US" sz="1100" b="1"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33" name="流程图: 或者 5"/>
            <p:cNvSpPr/>
            <p:nvPr/>
          </p:nvSpPr>
          <p:spPr>
            <a:xfrm>
              <a:off x="1879827" y="1382960"/>
              <a:ext cx="131534" cy="134177"/>
            </a:xfrm>
            <a:prstGeom prst="flowChartOr">
              <a:avLst/>
            </a:prstGeom>
            <a:solidFill>
              <a:srgbClr val="FFC000"/>
            </a:solidFill>
            <a:ln>
              <a:solidFill>
                <a:srgbClr val="373C64"/>
              </a:solidFill>
              <a:prstDash val="dash"/>
            </a:ln>
          </p:spPr>
          <p:txBody>
            <a:bodyPr wrap="square" rtlCol="0" anchor="ctr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85750" indent="-285750" algn="ctr">
                <a:buFont typeface="Wingdings" pitchFamily="2" charset="2"/>
                <a:buChar char="n"/>
              </a:pPr>
              <a:endParaRPr lang="zh-CN" altLang="en-US" sz="1100" b="1">
                <a:latin typeface="华文楷体" pitchFamily="2" charset="-122"/>
                <a:ea typeface="华文楷体" pitchFamily="2" charset="-122"/>
              </a:endParaRPr>
            </a:p>
          </p:txBody>
        </p:sp>
      </p:grpSp>
      <p:grpSp>
        <p:nvGrpSpPr>
          <p:cNvPr id="53" name="组合 52"/>
          <p:cNvGrpSpPr/>
          <p:nvPr/>
        </p:nvGrpSpPr>
        <p:grpSpPr>
          <a:xfrm>
            <a:off x="2552082" y="1100927"/>
            <a:ext cx="1396309" cy="235412"/>
            <a:chOff x="288957" y="1016874"/>
            <a:chExt cx="1689534" cy="284849"/>
          </a:xfrm>
        </p:grpSpPr>
        <p:sp>
          <p:nvSpPr>
            <p:cNvPr id="34" name="流程图: 或者 5"/>
            <p:cNvSpPr/>
            <p:nvPr/>
          </p:nvSpPr>
          <p:spPr>
            <a:xfrm>
              <a:off x="288957" y="1026707"/>
              <a:ext cx="233021" cy="237705"/>
            </a:xfrm>
            <a:prstGeom prst="flowChartOr">
              <a:avLst/>
            </a:prstGeom>
            <a:solidFill>
              <a:srgbClr val="373C64"/>
            </a:solidFill>
            <a:ln>
              <a:solidFill>
                <a:schemeClr val="bg1"/>
              </a:solidFill>
            </a:ln>
          </p:spPr>
          <p:txBody>
            <a:bodyPr wrap="square" rtlCol="0" anchor="ctr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85750" indent="-285750" algn="ctr">
                <a:buFont typeface="Wingdings" pitchFamily="2" charset="2"/>
                <a:buChar char="n"/>
              </a:pPr>
              <a:endParaRPr lang="zh-CN" altLang="en-US" sz="1100" b="1"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35" name="流程图: 或者 5"/>
            <p:cNvSpPr/>
            <p:nvPr/>
          </p:nvSpPr>
          <p:spPr>
            <a:xfrm>
              <a:off x="1331640" y="1026706"/>
              <a:ext cx="233021" cy="237705"/>
            </a:xfrm>
            <a:prstGeom prst="flowChartOr">
              <a:avLst/>
            </a:prstGeom>
            <a:solidFill>
              <a:srgbClr val="FFC000"/>
            </a:solidFill>
            <a:ln>
              <a:solidFill>
                <a:srgbClr val="373C64"/>
              </a:solidFill>
              <a:prstDash val="dash"/>
            </a:ln>
          </p:spPr>
          <p:txBody>
            <a:bodyPr wrap="square" rtlCol="0" anchor="ctr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85750" indent="-285750" algn="ctr">
                <a:buFont typeface="Wingdings" pitchFamily="2" charset="2"/>
                <a:buChar char="n"/>
              </a:pPr>
              <a:endParaRPr lang="zh-CN" altLang="en-US" sz="1100" b="1"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3" name="TextBox 2"/>
            <p:cNvSpPr txBox="1"/>
            <p:nvPr/>
          </p:nvSpPr>
          <p:spPr>
            <a:xfrm>
              <a:off x="521978" y="1016874"/>
              <a:ext cx="413830" cy="283487"/>
            </a:xfrm>
            <a:prstGeom prst="rect">
              <a:avLst/>
            </a:prstGeom>
            <a:noFill/>
          </p:spPr>
          <p:txBody>
            <a:bodyPr wrap="none" lIns="36000" tIns="36000" rIns="36000" bIns="3600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050" b="1">
                  <a:latin typeface="华文楷体" pitchFamily="2" charset="-122"/>
                  <a:ea typeface="华文楷体" pitchFamily="2" charset="-122"/>
                </a:rPr>
                <a:t>现状</a:t>
              </a:r>
              <a:endParaRPr lang="zh-CN" altLang="en-US" sz="1050" b="1" smtClean="0"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37" name="TextBox 36"/>
            <p:cNvSpPr txBox="1"/>
            <p:nvPr/>
          </p:nvSpPr>
          <p:spPr>
            <a:xfrm>
              <a:off x="1564661" y="1018236"/>
              <a:ext cx="413830" cy="283487"/>
            </a:xfrm>
            <a:prstGeom prst="rect">
              <a:avLst/>
            </a:prstGeom>
            <a:noFill/>
          </p:spPr>
          <p:txBody>
            <a:bodyPr wrap="none" lIns="36000" tIns="36000" rIns="36000" bIns="3600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050" b="1" smtClean="0">
                  <a:latin typeface="华文楷体" pitchFamily="2" charset="-122"/>
                  <a:ea typeface="华文楷体" pitchFamily="2" charset="-122"/>
                </a:rPr>
                <a:t>期望</a:t>
              </a:r>
            </a:p>
          </p:txBody>
        </p:sp>
      </p:grpSp>
      <p:grpSp>
        <p:nvGrpSpPr>
          <p:cNvPr id="31" name="组合 30"/>
          <p:cNvGrpSpPr/>
          <p:nvPr/>
        </p:nvGrpSpPr>
        <p:grpSpPr>
          <a:xfrm>
            <a:off x="837969" y="2058157"/>
            <a:ext cx="4752528" cy="276999"/>
            <a:chOff x="621945" y="1860779"/>
            <a:chExt cx="4752528" cy="276999"/>
          </a:xfrm>
        </p:grpSpPr>
        <p:sp>
          <p:nvSpPr>
            <p:cNvPr id="101" name="矩形 4"/>
            <p:cNvSpPr/>
            <p:nvPr/>
          </p:nvSpPr>
          <p:spPr>
            <a:xfrm>
              <a:off x="621945" y="1860779"/>
              <a:ext cx="545975" cy="276999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 b="1">
                  <a:latin typeface="华文楷体" pitchFamily="2" charset="-122"/>
                  <a:ea typeface="华文楷体" pitchFamily="2" charset="-122"/>
                </a:rPr>
                <a:t>聚焦</a:t>
              </a:r>
            </a:p>
          </p:txBody>
        </p:sp>
        <p:sp>
          <p:nvSpPr>
            <p:cNvPr id="102" name="矩形 4"/>
            <p:cNvSpPr/>
            <p:nvPr/>
          </p:nvSpPr>
          <p:spPr>
            <a:xfrm>
              <a:off x="4828498" y="1860779"/>
              <a:ext cx="545975" cy="276999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 b="1" smtClean="0">
                  <a:latin typeface="华文楷体" pitchFamily="2" charset="-122"/>
                  <a:ea typeface="华文楷体" pitchFamily="2" charset="-122"/>
                </a:rPr>
                <a:t>全面</a:t>
              </a:r>
              <a:endParaRPr lang="zh-CN" altLang="en-US" sz="1200" b="1">
                <a:latin typeface="华文楷体" pitchFamily="2" charset="-122"/>
                <a:ea typeface="华文楷体" pitchFamily="2" charset="-122"/>
              </a:endParaRPr>
            </a:p>
          </p:txBody>
        </p:sp>
        <p:cxnSp>
          <p:nvCxnSpPr>
            <p:cNvPr id="112" name="Straight Arrow Connector 99"/>
            <p:cNvCxnSpPr/>
            <p:nvPr/>
          </p:nvCxnSpPr>
          <p:spPr bwMode="auto">
            <a:xfrm>
              <a:off x="1184813" y="2000907"/>
              <a:ext cx="3698800" cy="0"/>
            </a:xfrm>
            <a:prstGeom prst="straightConnector1">
              <a:avLst/>
            </a:prstGeom>
            <a:solidFill>
              <a:schemeClr val="accent1"/>
            </a:solidFill>
            <a:ln w="19050" cap="flat" cmpd="sng" algn="ctr">
              <a:solidFill>
                <a:schemeClr val="bg1">
                  <a:lumMod val="75000"/>
                </a:schemeClr>
              </a:solidFill>
              <a:prstDash val="solid"/>
              <a:round/>
              <a:headEnd type="triangle"/>
              <a:tailEnd type="triangle"/>
            </a:ln>
            <a:effectLst/>
          </p:spPr>
        </p:cxnSp>
        <p:sp>
          <p:nvSpPr>
            <p:cNvPr id="126" name="流程图: 或者 5"/>
            <p:cNvSpPr/>
            <p:nvPr/>
          </p:nvSpPr>
          <p:spPr>
            <a:xfrm>
              <a:off x="2699792" y="1933818"/>
              <a:ext cx="131534" cy="134177"/>
            </a:xfrm>
            <a:prstGeom prst="flowChartOr">
              <a:avLst/>
            </a:prstGeom>
            <a:solidFill>
              <a:srgbClr val="373C64"/>
            </a:solidFill>
            <a:ln>
              <a:solidFill>
                <a:schemeClr val="bg1"/>
              </a:solidFill>
            </a:ln>
          </p:spPr>
          <p:txBody>
            <a:bodyPr wrap="square" rtlCol="0" anchor="ctr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85750" indent="-285750" algn="ctr">
                <a:buFont typeface="Wingdings" pitchFamily="2" charset="2"/>
                <a:buChar char="n"/>
              </a:pPr>
              <a:endParaRPr lang="zh-CN" altLang="en-US" sz="1100" b="1"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38" name="流程图: 或者 5"/>
            <p:cNvSpPr/>
            <p:nvPr/>
          </p:nvSpPr>
          <p:spPr>
            <a:xfrm>
              <a:off x="2123728" y="1928940"/>
              <a:ext cx="131534" cy="134177"/>
            </a:xfrm>
            <a:prstGeom prst="flowChartOr">
              <a:avLst/>
            </a:prstGeom>
            <a:solidFill>
              <a:srgbClr val="FFC000"/>
            </a:solidFill>
            <a:ln>
              <a:solidFill>
                <a:srgbClr val="373C64"/>
              </a:solidFill>
              <a:prstDash val="dash"/>
            </a:ln>
          </p:spPr>
          <p:txBody>
            <a:bodyPr wrap="square" rtlCol="0" anchor="ctr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85750" indent="-285750" algn="ctr">
                <a:buFont typeface="Wingdings" pitchFamily="2" charset="2"/>
                <a:buChar char="n"/>
              </a:pPr>
              <a:endParaRPr lang="zh-CN" altLang="en-US" sz="1100" b="1">
                <a:latin typeface="华文楷体" pitchFamily="2" charset="-122"/>
                <a:ea typeface="华文楷体" pitchFamily="2" charset="-122"/>
              </a:endParaRPr>
            </a:p>
          </p:txBody>
        </p:sp>
      </p:grpSp>
      <p:grpSp>
        <p:nvGrpSpPr>
          <p:cNvPr id="30" name="组合 29"/>
          <p:cNvGrpSpPr/>
          <p:nvPr/>
        </p:nvGrpSpPr>
        <p:grpSpPr>
          <a:xfrm>
            <a:off x="837969" y="3646906"/>
            <a:ext cx="4752528" cy="276999"/>
            <a:chOff x="621945" y="2390362"/>
            <a:chExt cx="4752528" cy="276999"/>
          </a:xfrm>
        </p:grpSpPr>
        <p:sp>
          <p:nvSpPr>
            <p:cNvPr id="103" name="矩形 4"/>
            <p:cNvSpPr/>
            <p:nvPr/>
          </p:nvSpPr>
          <p:spPr>
            <a:xfrm>
              <a:off x="621945" y="2390362"/>
              <a:ext cx="545975" cy="276999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 b="1" smtClean="0">
                  <a:latin typeface="华文楷体" pitchFamily="2" charset="-122"/>
                  <a:ea typeface="华文楷体" pitchFamily="2" charset="-122"/>
                </a:rPr>
                <a:t>标准</a:t>
              </a:r>
              <a:endParaRPr lang="zh-CN" altLang="en-US" sz="1200" b="1"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104" name="矩形 4"/>
            <p:cNvSpPr/>
            <p:nvPr/>
          </p:nvSpPr>
          <p:spPr>
            <a:xfrm>
              <a:off x="4828498" y="2390362"/>
              <a:ext cx="545975" cy="276999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 b="1" smtClean="0">
                  <a:latin typeface="华文楷体" pitchFamily="2" charset="-122"/>
                  <a:ea typeface="华文楷体" pitchFamily="2" charset="-122"/>
                </a:rPr>
                <a:t>差异</a:t>
              </a:r>
              <a:endParaRPr lang="zh-CN" altLang="en-US" sz="1200" b="1">
                <a:latin typeface="华文楷体" pitchFamily="2" charset="-122"/>
                <a:ea typeface="华文楷体" pitchFamily="2" charset="-122"/>
              </a:endParaRPr>
            </a:p>
          </p:txBody>
        </p:sp>
        <p:cxnSp>
          <p:nvCxnSpPr>
            <p:cNvPr id="113" name="Straight Arrow Connector 100"/>
            <p:cNvCxnSpPr/>
            <p:nvPr/>
          </p:nvCxnSpPr>
          <p:spPr bwMode="auto">
            <a:xfrm>
              <a:off x="1184813" y="2530490"/>
              <a:ext cx="3698800" cy="0"/>
            </a:xfrm>
            <a:prstGeom prst="straightConnector1">
              <a:avLst/>
            </a:prstGeom>
            <a:solidFill>
              <a:schemeClr val="accent1"/>
            </a:solidFill>
            <a:ln w="19050" cap="flat" cmpd="sng" algn="ctr">
              <a:solidFill>
                <a:schemeClr val="bg1">
                  <a:lumMod val="75000"/>
                </a:schemeClr>
              </a:solidFill>
              <a:prstDash val="solid"/>
              <a:round/>
              <a:headEnd type="triangle"/>
              <a:tailEnd type="triangle"/>
            </a:ln>
            <a:effectLst/>
          </p:spPr>
        </p:cxnSp>
        <p:sp>
          <p:nvSpPr>
            <p:cNvPr id="122" name="流程图: 或者 5"/>
            <p:cNvSpPr/>
            <p:nvPr/>
          </p:nvSpPr>
          <p:spPr>
            <a:xfrm>
              <a:off x="2051720" y="2438937"/>
              <a:ext cx="131534" cy="134177"/>
            </a:xfrm>
            <a:prstGeom prst="flowChartOr">
              <a:avLst/>
            </a:prstGeom>
            <a:solidFill>
              <a:srgbClr val="373C64"/>
            </a:solidFill>
            <a:ln>
              <a:solidFill>
                <a:schemeClr val="bg1"/>
              </a:solidFill>
            </a:ln>
          </p:spPr>
          <p:txBody>
            <a:bodyPr wrap="square" rtlCol="0" anchor="ctr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85750" indent="-285750" algn="ctr">
                <a:buFont typeface="Wingdings" pitchFamily="2" charset="2"/>
                <a:buChar char="n"/>
              </a:pPr>
              <a:endParaRPr lang="zh-CN" altLang="en-US" sz="1100" b="1"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39" name="流程图: 或者 5"/>
            <p:cNvSpPr/>
            <p:nvPr/>
          </p:nvSpPr>
          <p:spPr>
            <a:xfrm>
              <a:off x="2950878" y="2442126"/>
              <a:ext cx="131534" cy="134177"/>
            </a:xfrm>
            <a:prstGeom prst="flowChartOr">
              <a:avLst/>
            </a:prstGeom>
            <a:solidFill>
              <a:srgbClr val="FFC000"/>
            </a:solidFill>
            <a:ln>
              <a:solidFill>
                <a:srgbClr val="373C64"/>
              </a:solidFill>
              <a:prstDash val="dash"/>
            </a:ln>
          </p:spPr>
          <p:txBody>
            <a:bodyPr wrap="square" rtlCol="0" anchor="ctr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85750" indent="-285750" algn="ctr">
                <a:buFont typeface="Wingdings" pitchFamily="2" charset="2"/>
                <a:buChar char="n"/>
              </a:pPr>
              <a:endParaRPr lang="zh-CN" altLang="en-US" sz="1100" b="1">
                <a:latin typeface="华文楷体" pitchFamily="2" charset="-122"/>
                <a:ea typeface="华文楷体" pitchFamily="2" charset="-122"/>
              </a:endParaRPr>
            </a:p>
          </p:txBody>
        </p:sp>
      </p:grpSp>
      <p:grpSp>
        <p:nvGrpSpPr>
          <p:cNvPr id="27" name="组合 26"/>
          <p:cNvGrpSpPr/>
          <p:nvPr/>
        </p:nvGrpSpPr>
        <p:grpSpPr>
          <a:xfrm>
            <a:off x="837969" y="2587740"/>
            <a:ext cx="4752528" cy="276999"/>
            <a:chOff x="621945" y="2919945"/>
            <a:chExt cx="4752528" cy="276999"/>
          </a:xfrm>
        </p:grpSpPr>
        <p:sp>
          <p:nvSpPr>
            <p:cNvPr id="105" name="矩形 4"/>
            <p:cNvSpPr/>
            <p:nvPr/>
          </p:nvSpPr>
          <p:spPr>
            <a:xfrm>
              <a:off x="621945" y="2919945"/>
              <a:ext cx="545975" cy="276999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 b="1">
                  <a:latin typeface="华文楷体" pitchFamily="2" charset="-122"/>
                  <a:ea typeface="华文楷体" pitchFamily="2" charset="-122"/>
                </a:rPr>
                <a:t>管控</a:t>
              </a:r>
            </a:p>
          </p:txBody>
        </p:sp>
        <p:sp>
          <p:nvSpPr>
            <p:cNvPr id="106" name="矩形 4"/>
            <p:cNvSpPr/>
            <p:nvPr/>
          </p:nvSpPr>
          <p:spPr>
            <a:xfrm>
              <a:off x="4828498" y="2919945"/>
              <a:ext cx="545975" cy="276999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 b="1" smtClean="0">
                  <a:latin typeface="华文楷体" pitchFamily="2" charset="-122"/>
                  <a:ea typeface="华文楷体" pitchFamily="2" charset="-122"/>
                </a:rPr>
                <a:t>赋能</a:t>
              </a:r>
              <a:endParaRPr lang="zh-CN" altLang="en-US" sz="1200" b="1">
                <a:latin typeface="华文楷体" pitchFamily="2" charset="-122"/>
                <a:ea typeface="华文楷体" pitchFamily="2" charset="-122"/>
              </a:endParaRPr>
            </a:p>
          </p:txBody>
        </p:sp>
        <p:cxnSp>
          <p:nvCxnSpPr>
            <p:cNvPr id="114" name="Straight Arrow Connector 101"/>
            <p:cNvCxnSpPr/>
            <p:nvPr/>
          </p:nvCxnSpPr>
          <p:spPr bwMode="auto">
            <a:xfrm>
              <a:off x="1184813" y="3060073"/>
              <a:ext cx="3698800" cy="0"/>
            </a:xfrm>
            <a:prstGeom prst="straightConnector1">
              <a:avLst/>
            </a:prstGeom>
            <a:solidFill>
              <a:schemeClr val="accent1"/>
            </a:solidFill>
            <a:ln w="19050" cap="flat" cmpd="sng" algn="ctr">
              <a:solidFill>
                <a:schemeClr val="bg1">
                  <a:lumMod val="75000"/>
                </a:schemeClr>
              </a:solidFill>
              <a:prstDash val="solid"/>
              <a:round/>
              <a:headEnd type="triangle"/>
              <a:tailEnd type="triangle"/>
            </a:ln>
            <a:effectLst/>
          </p:spPr>
        </p:cxnSp>
        <p:sp>
          <p:nvSpPr>
            <p:cNvPr id="119" name="流程图: 或者 5"/>
            <p:cNvSpPr/>
            <p:nvPr/>
          </p:nvSpPr>
          <p:spPr>
            <a:xfrm>
              <a:off x="1331640" y="2992983"/>
              <a:ext cx="131534" cy="134177"/>
            </a:xfrm>
            <a:prstGeom prst="flowChartOr">
              <a:avLst/>
            </a:prstGeom>
            <a:solidFill>
              <a:srgbClr val="373C64"/>
            </a:solidFill>
            <a:ln>
              <a:solidFill>
                <a:schemeClr val="bg1"/>
              </a:solidFill>
            </a:ln>
          </p:spPr>
          <p:txBody>
            <a:bodyPr wrap="square" rtlCol="0" anchor="ctr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85750" indent="-285750" algn="ctr">
                <a:buFont typeface="Wingdings" pitchFamily="2" charset="2"/>
                <a:buChar char="n"/>
              </a:pPr>
              <a:endParaRPr lang="zh-CN" altLang="en-US" sz="1100" b="1"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40" name="流程图: 或者 5"/>
            <p:cNvSpPr/>
            <p:nvPr/>
          </p:nvSpPr>
          <p:spPr>
            <a:xfrm>
              <a:off x="2123728" y="2974035"/>
              <a:ext cx="131534" cy="134177"/>
            </a:xfrm>
            <a:prstGeom prst="flowChartOr">
              <a:avLst/>
            </a:prstGeom>
            <a:solidFill>
              <a:srgbClr val="FFC000"/>
            </a:solidFill>
            <a:ln>
              <a:solidFill>
                <a:srgbClr val="373C64"/>
              </a:solidFill>
              <a:prstDash val="dash"/>
            </a:ln>
          </p:spPr>
          <p:txBody>
            <a:bodyPr wrap="square" rtlCol="0" anchor="ctr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85750" indent="-285750" algn="ctr">
                <a:buFont typeface="Wingdings" pitchFamily="2" charset="2"/>
                <a:buChar char="n"/>
              </a:pPr>
              <a:endParaRPr lang="zh-CN" altLang="en-US" sz="1100" b="1">
                <a:latin typeface="华文楷体" pitchFamily="2" charset="-122"/>
                <a:ea typeface="华文楷体" pitchFamily="2" charset="-122"/>
              </a:endParaRPr>
            </a:p>
          </p:txBody>
        </p:sp>
      </p:grpSp>
      <p:grpSp>
        <p:nvGrpSpPr>
          <p:cNvPr id="29" name="组合 28"/>
          <p:cNvGrpSpPr/>
          <p:nvPr/>
        </p:nvGrpSpPr>
        <p:grpSpPr>
          <a:xfrm>
            <a:off x="837969" y="4176489"/>
            <a:ext cx="4752528" cy="276999"/>
            <a:chOff x="621945" y="3979111"/>
            <a:chExt cx="4752528" cy="276999"/>
          </a:xfrm>
        </p:grpSpPr>
        <p:sp>
          <p:nvSpPr>
            <p:cNvPr id="109" name="矩形 4"/>
            <p:cNvSpPr/>
            <p:nvPr/>
          </p:nvSpPr>
          <p:spPr>
            <a:xfrm>
              <a:off x="621945" y="3979111"/>
              <a:ext cx="545975" cy="276999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 b="1" smtClean="0">
                  <a:latin typeface="华文楷体" pitchFamily="2" charset="-122"/>
                  <a:ea typeface="华文楷体" pitchFamily="2" charset="-122"/>
                </a:rPr>
                <a:t>集体</a:t>
              </a:r>
              <a:endParaRPr lang="zh-CN" altLang="en-US" sz="1200" b="1"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110" name="矩形 4"/>
            <p:cNvSpPr/>
            <p:nvPr/>
          </p:nvSpPr>
          <p:spPr>
            <a:xfrm>
              <a:off x="4828498" y="3979111"/>
              <a:ext cx="545975" cy="276999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 b="1" smtClean="0">
                  <a:latin typeface="华文楷体" pitchFamily="2" charset="-122"/>
                  <a:ea typeface="华文楷体" pitchFamily="2" charset="-122"/>
                </a:rPr>
                <a:t>个体</a:t>
              </a:r>
              <a:endParaRPr lang="zh-CN" altLang="en-US" sz="1200" b="1">
                <a:latin typeface="华文楷体" pitchFamily="2" charset="-122"/>
                <a:ea typeface="华文楷体" pitchFamily="2" charset="-122"/>
              </a:endParaRPr>
            </a:p>
          </p:txBody>
        </p:sp>
        <p:cxnSp>
          <p:nvCxnSpPr>
            <p:cNvPr id="116" name="Straight Arrow Connector 103"/>
            <p:cNvCxnSpPr/>
            <p:nvPr/>
          </p:nvCxnSpPr>
          <p:spPr bwMode="auto">
            <a:xfrm>
              <a:off x="1184813" y="4119239"/>
              <a:ext cx="3698800" cy="0"/>
            </a:xfrm>
            <a:prstGeom prst="straightConnector1">
              <a:avLst/>
            </a:prstGeom>
            <a:solidFill>
              <a:schemeClr val="accent1"/>
            </a:solidFill>
            <a:ln w="19050" cap="flat" cmpd="sng" algn="ctr">
              <a:solidFill>
                <a:schemeClr val="bg1">
                  <a:lumMod val="75000"/>
                </a:schemeClr>
              </a:solidFill>
              <a:prstDash val="solid"/>
              <a:round/>
              <a:headEnd type="triangle"/>
              <a:tailEnd type="triangle"/>
            </a:ln>
            <a:effectLst/>
          </p:spPr>
        </p:cxnSp>
        <p:sp>
          <p:nvSpPr>
            <p:cNvPr id="125" name="流程图: 或者 5"/>
            <p:cNvSpPr/>
            <p:nvPr/>
          </p:nvSpPr>
          <p:spPr>
            <a:xfrm>
              <a:off x="2136210" y="4052150"/>
              <a:ext cx="131534" cy="134177"/>
            </a:xfrm>
            <a:prstGeom prst="flowChartOr">
              <a:avLst/>
            </a:prstGeom>
            <a:solidFill>
              <a:srgbClr val="373C64"/>
            </a:solidFill>
            <a:ln>
              <a:solidFill>
                <a:schemeClr val="bg1"/>
              </a:solidFill>
            </a:ln>
          </p:spPr>
          <p:txBody>
            <a:bodyPr wrap="square" rtlCol="0" anchor="ctr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85750" indent="-285750" algn="ctr">
                <a:buFont typeface="Wingdings" pitchFamily="2" charset="2"/>
                <a:buChar char="n"/>
              </a:pPr>
              <a:endParaRPr lang="zh-CN" altLang="en-US" sz="1100" b="1"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41" name="流程图: 或者 5"/>
            <p:cNvSpPr/>
            <p:nvPr/>
          </p:nvSpPr>
          <p:spPr>
            <a:xfrm>
              <a:off x="1920186" y="4052150"/>
              <a:ext cx="131534" cy="134177"/>
            </a:xfrm>
            <a:prstGeom prst="flowChartOr">
              <a:avLst/>
            </a:prstGeom>
            <a:solidFill>
              <a:srgbClr val="FFC000"/>
            </a:solidFill>
            <a:ln>
              <a:solidFill>
                <a:srgbClr val="373C64"/>
              </a:solidFill>
              <a:prstDash val="dash"/>
            </a:ln>
          </p:spPr>
          <p:txBody>
            <a:bodyPr wrap="square" rtlCol="0" anchor="ctr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85750" indent="-285750" algn="ctr">
                <a:buFont typeface="Wingdings" pitchFamily="2" charset="2"/>
                <a:buChar char="n"/>
              </a:pPr>
              <a:endParaRPr lang="zh-CN" altLang="en-US" sz="1100" b="1">
                <a:latin typeface="华文楷体" pitchFamily="2" charset="-122"/>
                <a:ea typeface="华文楷体" pitchFamily="2" charset="-122"/>
              </a:endParaRPr>
            </a:p>
          </p:txBody>
        </p:sp>
      </p:grpSp>
      <p:grpSp>
        <p:nvGrpSpPr>
          <p:cNvPr id="28" name="组合 27"/>
          <p:cNvGrpSpPr/>
          <p:nvPr/>
        </p:nvGrpSpPr>
        <p:grpSpPr>
          <a:xfrm>
            <a:off x="837969" y="3117323"/>
            <a:ext cx="4752528" cy="276999"/>
            <a:chOff x="621945" y="3449528"/>
            <a:chExt cx="4752528" cy="276999"/>
          </a:xfrm>
        </p:grpSpPr>
        <p:sp>
          <p:nvSpPr>
            <p:cNvPr id="107" name="矩形 4"/>
            <p:cNvSpPr/>
            <p:nvPr/>
          </p:nvSpPr>
          <p:spPr>
            <a:xfrm>
              <a:off x="621945" y="3449528"/>
              <a:ext cx="545975" cy="276999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 b="1" smtClean="0">
                  <a:latin typeface="华文楷体" pitchFamily="2" charset="-122"/>
                  <a:ea typeface="华文楷体" pitchFamily="2" charset="-122"/>
                </a:rPr>
                <a:t>刚性</a:t>
              </a:r>
              <a:endParaRPr lang="zh-CN" altLang="en-US" sz="1200" b="1"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108" name="矩形 4"/>
            <p:cNvSpPr/>
            <p:nvPr/>
          </p:nvSpPr>
          <p:spPr>
            <a:xfrm>
              <a:off x="4828498" y="3449528"/>
              <a:ext cx="545975" cy="276999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 b="1" smtClean="0">
                  <a:latin typeface="华文楷体" pitchFamily="2" charset="-122"/>
                  <a:ea typeface="华文楷体" pitchFamily="2" charset="-122"/>
                </a:rPr>
                <a:t>柔性</a:t>
              </a:r>
              <a:endParaRPr lang="zh-CN" altLang="en-US" sz="1200" b="1">
                <a:latin typeface="华文楷体" pitchFamily="2" charset="-122"/>
                <a:ea typeface="华文楷体" pitchFamily="2" charset="-122"/>
              </a:endParaRPr>
            </a:p>
          </p:txBody>
        </p:sp>
        <p:cxnSp>
          <p:nvCxnSpPr>
            <p:cNvPr id="115" name="Straight Arrow Connector 102"/>
            <p:cNvCxnSpPr/>
            <p:nvPr/>
          </p:nvCxnSpPr>
          <p:spPr bwMode="auto">
            <a:xfrm>
              <a:off x="1184813" y="3589656"/>
              <a:ext cx="3698800" cy="0"/>
            </a:xfrm>
            <a:prstGeom prst="straightConnector1">
              <a:avLst/>
            </a:prstGeom>
            <a:solidFill>
              <a:schemeClr val="accent1"/>
            </a:solidFill>
            <a:ln w="19050" cap="flat" cmpd="sng" algn="ctr">
              <a:solidFill>
                <a:schemeClr val="bg1">
                  <a:lumMod val="75000"/>
                </a:schemeClr>
              </a:solidFill>
              <a:prstDash val="solid"/>
              <a:round/>
              <a:headEnd type="triangle"/>
              <a:tailEnd type="triangle"/>
            </a:ln>
            <a:effectLst/>
          </p:spPr>
        </p:cxnSp>
        <p:sp>
          <p:nvSpPr>
            <p:cNvPr id="121" name="流程图: 或者 5"/>
            <p:cNvSpPr/>
            <p:nvPr/>
          </p:nvSpPr>
          <p:spPr>
            <a:xfrm>
              <a:off x="2339752" y="3496515"/>
              <a:ext cx="131534" cy="134177"/>
            </a:xfrm>
            <a:prstGeom prst="flowChartOr">
              <a:avLst/>
            </a:prstGeom>
            <a:solidFill>
              <a:srgbClr val="373C64"/>
            </a:solidFill>
            <a:ln>
              <a:solidFill>
                <a:schemeClr val="bg1"/>
              </a:solidFill>
            </a:ln>
          </p:spPr>
          <p:txBody>
            <a:bodyPr wrap="square" rtlCol="0" anchor="ctr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85750" indent="-285750" algn="ctr">
                <a:buFont typeface="Wingdings" pitchFamily="2" charset="2"/>
                <a:buChar char="n"/>
              </a:pPr>
              <a:endParaRPr lang="zh-CN" altLang="en-US" sz="1100" b="1"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42" name="流程图: 或者 5"/>
            <p:cNvSpPr/>
            <p:nvPr/>
          </p:nvSpPr>
          <p:spPr>
            <a:xfrm>
              <a:off x="2951969" y="3522567"/>
              <a:ext cx="131534" cy="134177"/>
            </a:xfrm>
            <a:prstGeom prst="flowChartOr">
              <a:avLst/>
            </a:prstGeom>
            <a:solidFill>
              <a:srgbClr val="FFC000"/>
            </a:solidFill>
            <a:ln>
              <a:solidFill>
                <a:srgbClr val="373C64"/>
              </a:solidFill>
              <a:prstDash val="dash"/>
            </a:ln>
          </p:spPr>
          <p:txBody>
            <a:bodyPr wrap="square" rtlCol="0" anchor="ctr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85750" indent="-285750" algn="ctr">
                <a:buFont typeface="Wingdings" pitchFamily="2" charset="2"/>
                <a:buChar char="n"/>
              </a:pPr>
              <a:endParaRPr lang="zh-CN" altLang="en-US" sz="1100" b="1">
                <a:latin typeface="华文楷体" pitchFamily="2" charset="-122"/>
                <a:ea typeface="华文楷体" pitchFamily="2" charset="-122"/>
              </a:endParaRPr>
            </a:p>
          </p:txBody>
        </p:sp>
      </p:grpSp>
      <p:cxnSp>
        <p:nvCxnSpPr>
          <p:cNvPr id="5" name="直接连接符 4"/>
          <p:cNvCxnSpPr>
            <a:stCxn id="33" idx="4"/>
            <a:endCxn id="38" idx="0"/>
          </p:cNvCxnSpPr>
          <p:nvPr/>
        </p:nvCxnSpPr>
        <p:spPr bwMode="auto">
          <a:xfrm>
            <a:off x="2161618" y="1714515"/>
            <a:ext cx="243901" cy="411803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rgbClr val="373C64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cxnSp>
        <p:nvCxnSpPr>
          <p:cNvPr id="45" name="直接连接符 44"/>
          <p:cNvCxnSpPr>
            <a:stCxn id="38" idx="4"/>
            <a:endCxn id="40" idx="0"/>
          </p:cNvCxnSpPr>
          <p:nvPr/>
        </p:nvCxnSpPr>
        <p:spPr bwMode="auto">
          <a:xfrm flipH="1">
            <a:off x="2405519" y="2260495"/>
            <a:ext cx="0" cy="381335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rgbClr val="373C64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cxnSp>
        <p:nvCxnSpPr>
          <p:cNvPr id="48" name="直接连接符 47"/>
          <p:cNvCxnSpPr>
            <a:stCxn id="39" idx="0"/>
            <a:endCxn id="42" idx="4"/>
          </p:cNvCxnSpPr>
          <p:nvPr/>
        </p:nvCxnSpPr>
        <p:spPr bwMode="auto">
          <a:xfrm flipV="1">
            <a:off x="3232669" y="3324539"/>
            <a:ext cx="1091" cy="374131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rgbClr val="373C64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cxnSp>
        <p:nvCxnSpPr>
          <p:cNvPr id="51" name="直接连接符 50"/>
          <p:cNvCxnSpPr>
            <a:stCxn id="40" idx="4"/>
            <a:endCxn id="42" idx="0"/>
          </p:cNvCxnSpPr>
          <p:nvPr/>
        </p:nvCxnSpPr>
        <p:spPr bwMode="auto">
          <a:xfrm>
            <a:off x="2405519" y="2776007"/>
            <a:ext cx="828241" cy="414355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rgbClr val="373C64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cxnSp>
        <p:nvCxnSpPr>
          <p:cNvPr id="54" name="直接连接符 53"/>
          <p:cNvCxnSpPr>
            <a:stCxn id="39" idx="4"/>
            <a:endCxn id="41" idx="0"/>
          </p:cNvCxnSpPr>
          <p:nvPr/>
        </p:nvCxnSpPr>
        <p:spPr bwMode="auto">
          <a:xfrm flipH="1">
            <a:off x="2201977" y="3832847"/>
            <a:ext cx="1030692" cy="416681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rgbClr val="373C64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cxnSp>
        <p:nvCxnSpPr>
          <p:cNvPr id="57" name="直接连接符 56"/>
          <p:cNvCxnSpPr>
            <a:stCxn id="122" idx="4"/>
            <a:endCxn id="125" idx="0"/>
          </p:cNvCxnSpPr>
          <p:nvPr/>
        </p:nvCxnSpPr>
        <p:spPr bwMode="auto">
          <a:xfrm>
            <a:off x="2333511" y="3829658"/>
            <a:ext cx="84490" cy="419870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rgbClr val="373C64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60" name="直接连接符 59"/>
          <p:cNvCxnSpPr>
            <a:stCxn id="121" idx="0"/>
            <a:endCxn id="119" idx="4"/>
          </p:cNvCxnSpPr>
          <p:nvPr/>
        </p:nvCxnSpPr>
        <p:spPr bwMode="auto">
          <a:xfrm flipH="1" flipV="1">
            <a:off x="1613431" y="2794955"/>
            <a:ext cx="1008112" cy="369355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rgbClr val="373C64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63" name="直接连接符 62"/>
          <p:cNvCxnSpPr>
            <a:stCxn id="119" idx="0"/>
            <a:endCxn id="126" idx="4"/>
          </p:cNvCxnSpPr>
          <p:nvPr/>
        </p:nvCxnSpPr>
        <p:spPr bwMode="auto">
          <a:xfrm flipV="1">
            <a:off x="1613431" y="2265373"/>
            <a:ext cx="1368152" cy="395405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rgbClr val="373C64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67" name="直接连接符 66"/>
          <p:cNvCxnSpPr>
            <a:stCxn id="122" idx="0"/>
            <a:endCxn id="121" idx="4"/>
          </p:cNvCxnSpPr>
          <p:nvPr/>
        </p:nvCxnSpPr>
        <p:spPr bwMode="auto">
          <a:xfrm flipV="1">
            <a:off x="2333511" y="3298487"/>
            <a:ext cx="288032" cy="396994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rgbClr val="373C64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70" name="直接连接符 69"/>
          <p:cNvCxnSpPr>
            <a:stCxn id="126" idx="0"/>
            <a:endCxn id="120" idx="4"/>
          </p:cNvCxnSpPr>
          <p:nvPr/>
        </p:nvCxnSpPr>
        <p:spPr bwMode="auto">
          <a:xfrm flipV="1">
            <a:off x="2981583" y="1735790"/>
            <a:ext cx="804570" cy="395406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rgbClr val="373C64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26" name="线形标注 2(带强调线) 25"/>
          <p:cNvSpPr/>
          <p:nvPr/>
        </p:nvSpPr>
        <p:spPr>
          <a:xfrm>
            <a:off x="5868144" y="1184952"/>
            <a:ext cx="2592288" cy="600164"/>
          </a:xfrm>
          <a:prstGeom prst="accentCallout2">
            <a:avLst>
              <a:gd name="adj1" fmla="val 53694"/>
              <a:gd name="adj2" fmla="val -4721"/>
              <a:gd name="adj3" fmla="val 54438"/>
              <a:gd name="adj4" fmla="val -11678"/>
              <a:gd name="adj5" fmla="val 76670"/>
              <a:gd name="adj6" fmla="val -16065"/>
            </a:avLst>
          </a:prstGeom>
          <a:solidFill>
            <a:schemeClr val="tx2">
              <a:lumMod val="20000"/>
              <a:lumOff val="80000"/>
            </a:schemeClr>
          </a:solidFill>
          <a:ln w="6350">
            <a:solidFill>
              <a:schemeClr val="bg1">
                <a:lumMod val="50000"/>
              </a:schemeClr>
            </a:solidFill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buFont typeface="Wingdings" pitchFamily="2" charset="2"/>
              <a:buChar char="n"/>
            </a:pPr>
            <a:r>
              <a:rPr lang="zh-CN" altLang="en-US" sz="1100" b="1" smtClean="0">
                <a:latin typeface="华文楷体" pitchFamily="2" charset="-122"/>
                <a:ea typeface="华文楷体" pitchFamily="2" charset="-122"/>
              </a:rPr>
              <a:t>高管考核未体现中长期举措指引</a:t>
            </a:r>
            <a:endParaRPr lang="en-US" altLang="zh-CN" sz="1100" b="1" smtClean="0">
              <a:latin typeface="华文楷体" pitchFamily="2" charset="-122"/>
              <a:ea typeface="华文楷体" pitchFamily="2" charset="-122"/>
            </a:endParaRPr>
          </a:p>
          <a:p>
            <a:pPr marL="171450" indent="-171450">
              <a:buFont typeface="Wingdings" pitchFamily="2" charset="2"/>
              <a:buChar char="n"/>
            </a:pPr>
            <a:r>
              <a:rPr lang="zh-CN" altLang="en-US" sz="1100" b="1" smtClean="0">
                <a:latin typeface="华文楷体" pitchFamily="2" charset="-122"/>
                <a:ea typeface="华文楷体" pitchFamily="2" charset="-122"/>
              </a:rPr>
              <a:t>高管</a:t>
            </a:r>
            <a:r>
              <a:rPr lang="en-US" altLang="zh-CN" sz="1100" b="1" smtClean="0">
                <a:latin typeface="华文楷体" pitchFamily="2" charset="-122"/>
                <a:ea typeface="华文楷体" pitchFamily="2" charset="-122"/>
              </a:rPr>
              <a:t>KPI</a:t>
            </a:r>
            <a:r>
              <a:rPr lang="zh-CN" altLang="en-US" sz="1100" b="1" smtClean="0">
                <a:latin typeface="华文楷体" pitchFamily="2" charset="-122"/>
                <a:ea typeface="华文楷体" pitchFamily="2" charset="-122"/>
              </a:rPr>
              <a:t>未体现岗位独特价值</a:t>
            </a:r>
            <a:endParaRPr lang="en-US" altLang="zh-CN" sz="1100" b="1" smtClean="0">
              <a:latin typeface="华文楷体" pitchFamily="2" charset="-122"/>
              <a:ea typeface="华文楷体" pitchFamily="2" charset="-122"/>
            </a:endParaRPr>
          </a:p>
          <a:p>
            <a:pPr marL="171450" indent="-171450">
              <a:buFont typeface="Wingdings" pitchFamily="2" charset="2"/>
              <a:buChar char="n"/>
            </a:pPr>
            <a:r>
              <a:rPr lang="zh-CN" altLang="en-US" sz="1100" b="1" smtClean="0">
                <a:latin typeface="华文楷体" pitchFamily="2" charset="-122"/>
                <a:ea typeface="华文楷体" pitchFamily="2" charset="-122"/>
              </a:rPr>
              <a:t>高管获取分享方案导向短期</a:t>
            </a:r>
          </a:p>
        </p:txBody>
      </p:sp>
      <p:sp>
        <p:nvSpPr>
          <p:cNvPr id="75" name="线形标注 2(带强调线) 74"/>
          <p:cNvSpPr/>
          <p:nvPr/>
        </p:nvSpPr>
        <p:spPr>
          <a:xfrm>
            <a:off x="5868144" y="2067694"/>
            <a:ext cx="2592288" cy="276999"/>
          </a:xfrm>
          <a:prstGeom prst="accentCallout2">
            <a:avLst>
              <a:gd name="adj1" fmla="val 17839"/>
              <a:gd name="adj2" fmla="val -4523"/>
              <a:gd name="adj3" fmla="val 18750"/>
              <a:gd name="adj4" fmla="val -11519"/>
              <a:gd name="adj5" fmla="val 45289"/>
              <a:gd name="adj6" fmla="val -16287"/>
            </a:avLst>
          </a:prstGeom>
          <a:solidFill>
            <a:schemeClr val="tx2">
              <a:lumMod val="20000"/>
              <a:lumOff val="80000"/>
            </a:schemeClr>
          </a:solidFill>
          <a:ln w="6350">
            <a:solidFill>
              <a:schemeClr val="bg1">
                <a:lumMod val="50000"/>
              </a:schemeClr>
            </a:solidFill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buFont typeface="Wingdings" pitchFamily="2" charset="2"/>
              <a:buChar char="n"/>
            </a:pPr>
            <a:r>
              <a:rPr lang="zh-CN" altLang="en-US" sz="1200" b="1" smtClean="0">
                <a:latin typeface="华文楷体" pitchFamily="2" charset="-122"/>
                <a:ea typeface="华文楷体" pitchFamily="2" charset="-122"/>
              </a:rPr>
              <a:t>中基层考核项目多，考核万能论</a:t>
            </a:r>
            <a:endParaRPr lang="en-US" altLang="zh-CN" sz="1200" b="1" smtClean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76" name="线形标注 2(带强调线) 75"/>
          <p:cNvSpPr/>
          <p:nvPr/>
        </p:nvSpPr>
        <p:spPr>
          <a:xfrm>
            <a:off x="5868144" y="2625112"/>
            <a:ext cx="2592288" cy="276999"/>
          </a:xfrm>
          <a:prstGeom prst="accentCallout2">
            <a:avLst>
              <a:gd name="adj1" fmla="val 60014"/>
              <a:gd name="adj2" fmla="val -4806"/>
              <a:gd name="adj3" fmla="val 60014"/>
              <a:gd name="adj4" fmla="val -10788"/>
              <a:gd name="adj5" fmla="val 24471"/>
              <a:gd name="adj6" fmla="val -16096"/>
            </a:avLst>
          </a:prstGeom>
          <a:solidFill>
            <a:schemeClr val="tx2">
              <a:lumMod val="20000"/>
              <a:lumOff val="80000"/>
            </a:schemeClr>
          </a:solidFill>
          <a:ln w="6350">
            <a:solidFill>
              <a:schemeClr val="bg1">
                <a:lumMod val="50000"/>
              </a:schemeClr>
            </a:solidFill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buFont typeface="Wingdings" pitchFamily="2" charset="2"/>
              <a:buChar char="n"/>
            </a:pPr>
            <a:r>
              <a:rPr lang="zh-CN" altLang="en-US" sz="1200" b="1" smtClean="0">
                <a:latin typeface="华文楷体" pitchFamily="2" charset="-122"/>
                <a:ea typeface="华文楷体" pitchFamily="2" charset="-122"/>
              </a:rPr>
              <a:t>总部对过程强管控</a:t>
            </a:r>
            <a:endParaRPr lang="en-US" altLang="zh-CN" sz="1200" b="1" smtClean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77" name="线形标注 2(带强调线) 76"/>
          <p:cNvSpPr/>
          <p:nvPr/>
        </p:nvSpPr>
        <p:spPr>
          <a:xfrm>
            <a:off x="5868144" y="4004297"/>
            <a:ext cx="2592288" cy="276999"/>
          </a:xfrm>
          <a:prstGeom prst="accentCallout2">
            <a:avLst>
              <a:gd name="adj1" fmla="val 59823"/>
              <a:gd name="adj2" fmla="val -4615"/>
              <a:gd name="adj3" fmla="val 60854"/>
              <a:gd name="adj4" fmla="val -8602"/>
              <a:gd name="adj5" fmla="val -56793"/>
              <a:gd name="adj6" fmla="val -16650"/>
            </a:avLst>
          </a:prstGeom>
          <a:solidFill>
            <a:schemeClr val="tx2">
              <a:lumMod val="20000"/>
              <a:lumOff val="80000"/>
            </a:schemeClr>
          </a:solidFill>
          <a:ln w="6350">
            <a:solidFill>
              <a:schemeClr val="bg1">
                <a:lumMod val="50000"/>
              </a:schemeClr>
            </a:solidFill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buFont typeface="Wingdings" pitchFamily="2" charset="2"/>
              <a:buChar char="n"/>
            </a:pPr>
            <a:r>
              <a:rPr lang="zh-CN" altLang="en-US" sz="1200" b="1" smtClean="0">
                <a:latin typeface="华文楷体" pitchFamily="2" charset="-122"/>
                <a:ea typeface="华文楷体" pitchFamily="2" charset="-122"/>
              </a:rPr>
              <a:t>区域考核未差异化</a:t>
            </a:r>
          </a:p>
        </p:txBody>
      </p:sp>
      <p:sp>
        <p:nvSpPr>
          <p:cNvPr id="92" name="线形标注 2(带强调线) 91"/>
          <p:cNvSpPr/>
          <p:nvPr/>
        </p:nvSpPr>
        <p:spPr>
          <a:xfrm>
            <a:off x="5868144" y="3129168"/>
            <a:ext cx="2592288" cy="646331"/>
          </a:xfrm>
          <a:prstGeom prst="accentCallout2">
            <a:avLst>
              <a:gd name="adj1" fmla="val 75143"/>
              <a:gd name="adj2" fmla="val -5100"/>
              <a:gd name="adj3" fmla="val 75144"/>
              <a:gd name="adj4" fmla="val -11247"/>
              <a:gd name="adj5" fmla="val 25872"/>
              <a:gd name="adj6" fmla="val -18193"/>
            </a:avLst>
          </a:prstGeom>
          <a:solidFill>
            <a:schemeClr val="tx2">
              <a:lumMod val="20000"/>
              <a:lumOff val="80000"/>
            </a:schemeClr>
          </a:solidFill>
          <a:ln w="6350">
            <a:solidFill>
              <a:schemeClr val="bg1">
                <a:lumMod val="50000"/>
              </a:schemeClr>
            </a:solidFill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buFont typeface="Wingdings" pitchFamily="2" charset="2"/>
              <a:buChar char="n"/>
            </a:pPr>
            <a:r>
              <a:rPr lang="zh-CN" altLang="en-US" sz="1200" b="1" smtClean="0">
                <a:latin typeface="华文楷体" pitchFamily="2" charset="-122"/>
                <a:ea typeface="华文楷体" pitchFamily="2" charset="-122"/>
              </a:rPr>
              <a:t>绩效管理风格追求量化</a:t>
            </a:r>
            <a:endParaRPr lang="en-US" altLang="zh-CN" sz="1200" b="1" smtClean="0">
              <a:latin typeface="华文楷体" pitchFamily="2" charset="-122"/>
              <a:ea typeface="华文楷体" pitchFamily="2" charset="-122"/>
            </a:endParaRPr>
          </a:p>
          <a:p>
            <a:pPr marL="171450" indent="-171450">
              <a:buFont typeface="Wingdings" pitchFamily="2" charset="2"/>
              <a:buChar char="n"/>
            </a:pPr>
            <a:r>
              <a:rPr lang="zh-CN" altLang="en-US" sz="1200" b="1" smtClean="0">
                <a:latin typeface="华文楷体" pitchFamily="2" charset="-122"/>
                <a:ea typeface="华文楷体" pitchFamily="2" charset="-122"/>
              </a:rPr>
              <a:t>绩效评价刚性无调整空间</a:t>
            </a:r>
            <a:endParaRPr lang="en-US" altLang="zh-CN" sz="1200" b="1" smtClean="0">
              <a:latin typeface="华文楷体" pitchFamily="2" charset="-122"/>
              <a:ea typeface="华文楷体" pitchFamily="2" charset="-122"/>
            </a:endParaRPr>
          </a:p>
          <a:p>
            <a:pPr marL="171450" indent="-171450">
              <a:buFont typeface="Wingdings" pitchFamily="2" charset="2"/>
              <a:buChar char="n"/>
            </a:pPr>
            <a:r>
              <a:rPr lang="zh-CN" altLang="en-US" sz="1200" b="1" smtClean="0">
                <a:latin typeface="华文楷体" pitchFamily="2" charset="-122"/>
                <a:ea typeface="华文楷体" pitchFamily="2" charset="-122"/>
              </a:rPr>
              <a:t>奖金分配刚性无调整空间</a:t>
            </a:r>
            <a:endParaRPr lang="en-US" altLang="zh-CN" sz="1200" b="1" smtClean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52" name="TextBox 51"/>
          <p:cNvSpPr txBox="1"/>
          <p:nvPr/>
        </p:nvSpPr>
        <p:spPr>
          <a:xfrm>
            <a:off x="2444444" y="843558"/>
            <a:ext cx="1611586" cy="257369"/>
          </a:xfrm>
          <a:prstGeom prst="rect">
            <a:avLst/>
          </a:prstGeom>
          <a:noFill/>
        </p:spPr>
        <p:txBody>
          <a:bodyPr wrap="non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 b="1" smtClean="0">
                <a:latin typeface="华文楷体" pitchFamily="2" charset="-122"/>
                <a:ea typeface="华文楷体" pitchFamily="2" charset="-122"/>
              </a:rPr>
              <a:t>德邦绩效理念调研结果</a:t>
            </a:r>
          </a:p>
        </p:txBody>
      </p:sp>
      <p:sp>
        <p:nvSpPr>
          <p:cNvPr id="95" name="TextBox 94"/>
          <p:cNvSpPr txBox="1"/>
          <p:nvPr/>
        </p:nvSpPr>
        <p:spPr>
          <a:xfrm>
            <a:off x="191591" y="123478"/>
            <a:ext cx="1868066" cy="351882"/>
          </a:xfrm>
          <a:prstGeom prst="rect">
            <a:avLst/>
          </a:prstGeom>
          <a:noFill/>
        </p:spPr>
        <p:txBody>
          <a:bodyPr wrap="non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lnSpc>
                <a:spcPct val="90000"/>
              </a:lnSpc>
              <a:defRPr/>
            </a:pPr>
            <a:r>
              <a:rPr lang="zh-CN" altLang="en-US" sz="2000" b="1" smtClean="0">
                <a:latin typeface="华文楷体" pitchFamily="2" charset="-122"/>
                <a:ea typeface="华文楷体" pitchFamily="2" charset="-122"/>
              </a:rPr>
              <a:t>绩效研讨会背景</a:t>
            </a:r>
            <a:endParaRPr lang="zh-CN" altLang="en-US" sz="2000" b="1">
              <a:latin typeface="华文楷体" pitchFamily="2" charset="-122"/>
              <a:ea typeface="华文楷体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795150025"/>
      </p:ext>
    </p:extLst>
  </p:cSld>
  <p:clrMapOvr>
    <a:masterClrMapping/>
  </p:clrMapOvr>
  <p:transition spd="med"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53" name="直接箭头连接符 52"/>
          <p:cNvCxnSpPr/>
          <p:nvPr/>
        </p:nvCxnSpPr>
        <p:spPr bwMode="auto">
          <a:xfrm>
            <a:off x="1184527" y="1939649"/>
            <a:ext cx="6551128" cy="0"/>
          </a:xfrm>
          <a:prstGeom prst="straightConnector1">
            <a:avLst/>
          </a:prstGeom>
          <a:solidFill>
            <a:schemeClr val="accent1"/>
          </a:solidFill>
          <a:ln w="19050" cap="flat" cmpd="sng" algn="ctr">
            <a:solidFill>
              <a:schemeClr val="bg1">
                <a:lumMod val="7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2" name="TextBox 1"/>
          <p:cNvSpPr txBox="1"/>
          <p:nvPr/>
        </p:nvSpPr>
        <p:spPr>
          <a:xfrm>
            <a:off x="191591" y="123478"/>
            <a:ext cx="1611586" cy="380480"/>
          </a:xfrm>
          <a:prstGeom prst="rect">
            <a:avLst/>
          </a:prstGeom>
          <a:noFill/>
        </p:spPr>
        <p:txBody>
          <a:bodyPr wrap="non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mtClean="0">
                <a:latin typeface="华文楷体" pitchFamily="2" charset="-122"/>
                <a:ea typeface="华文楷体" pitchFamily="2" charset="-122"/>
              </a:rPr>
              <a:t>长期</a:t>
            </a:r>
            <a:r>
              <a:rPr lang="en-US" altLang="zh-CN" sz="2000" b="1" smtClean="0">
                <a:latin typeface="华文楷体" pitchFamily="2" charset="-122"/>
                <a:ea typeface="华文楷体" pitchFamily="2" charset="-122"/>
              </a:rPr>
              <a:t>——</a:t>
            </a:r>
            <a:r>
              <a:rPr lang="zh-CN" altLang="en-US" sz="2000" b="1" smtClean="0">
                <a:latin typeface="华文楷体" pitchFamily="2" charset="-122"/>
                <a:ea typeface="华文楷体" pitchFamily="2" charset="-122"/>
              </a:rPr>
              <a:t>短期</a:t>
            </a:r>
          </a:p>
        </p:txBody>
      </p:sp>
      <p:cxnSp>
        <p:nvCxnSpPr>
          <p:cNvPr id="58" name="直接箭头连接符 57"/>
          <p:cNvCxnSpPr/>
          <p:nvPr/>
        </p:nvCxnSpPr>
        <p:spPr bwMode="auto">
          <a:xfrm>
            <a:off x="1184527" y="1384988"/>
            <a:ext cx="6551128" cy="0"/>
          </a:xfrm>
          <a:prstGeom prst="straightConnector1">
            <a:avLst/>
          </a:prstGeom>
          <a:solidFill>
            <a:schemeClr val="accent1"/>
          </a:solidFill>
          <a:ln w="38100" cap="flat" cmpd="sng" algn="ctr">
            <a:solidFill>
              <a:schemeClr val="bg1">
                <a:lumMod val="7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59" name="流程图: 或者 58"/>
          <p:cNvSpPr/>
          <p:nvPr/>
        </p:nvSpPr>
        <p:spPr>
          <a:xfrm>
            <a:off x="5126716" y="1284185"/>
            <a:ext cx="216000" cy="216000"/>
          </a:xfrm>
          <a:prstGeom prst="flowChartOr">
            <a:avLst/>
          </a:prstGeom>
          <a:solidFill>
            <a:srgbClr val="373C64"/>
          </a:solidFill>
          <a:ln>
            <a:solidFill>
              <a:schemeClr val="bg1"/>
            </a:solidFill>
          </a:ln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ctr">
              <a:buFont typeface="Wingdings" pitchFamily="2" charset="2"/>
              <a:buChar char="n"/>
            </a:pP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60" name="流程图: 或者 59"/>
          <p:cNvSpPr/>
          <p:nvPr/>
        </p:nvSpPr>
        <p:spPr>
          <a:xfrm>
            <a:off x="1970789" y="1284185"/>
            <a:ext cx="216000" cy="216000"/>
          </a:xfrm>
          <a:prstGeom prst="flowChartOr">
            <a:avLst/>
          </a:prstGeom>
          <a:solidFill>
            <a:srgbClr val="FFC000"/>
          </a:solidFill>
          <a:ln>
            <a:solidFill>
              <a:srgbClr val="373C64"/>
            </a:solidFill>
            <a:prstDash val="dash"/>
          </a:ln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ctr">
              <a:buFont typeface="Wingdings" pitchFamily="2" charset="2"/>
              <a:buChar char="n"/>
            </a:pP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61" name="TextBox 60"/>
          <p:cNvSpPr txBox="1"/>
          <p:nvPr/>
        </p:nvSpPr>
        <p:spPr>
          <a:xfrm>
            <a:off x="5025934" y="1498210"/>
            <a:ext cx="380480" cy="257369"/>
          </a:xfrm>
          <a:prstGeom prst="rect">
            <a:avLst/>
          </a:prstGeom>
          <a:noFill/>
        </p:spPr>
        <p:txBody>
          <a:bodyPr wrap="non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 b="1">
                <a:latin typeface="华文楷体" pitchFamily="2" charset="-122"/>
                <a:ea typeface="华文楷体" pitchFamily="2" charset="-122"/>
              </a:rPr>
              <a:t>现状</a:t>
            </a:r>
            <a:endParaRPr lang="zh-CN" altLang="en-US" sz="1200" b="1" smtClean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62" name="TextBox 61"/>
          <p:cNvSpPr txBox="1"/>
          <p:nvPr/>
        </p:nvSpPr>
        <p:spPr>
          <a:xfrm>
            <a:off x="1910964" y="1491746"/>
            <a:ext cx="380480" cy="257369"/>
          </a:xfrm>
          <a:prstGeom prst="rect">
            <a:avLst/>
          </a:prstGeom>
          <a:noFill/>
        </p:spPr>
        <p:txBody>
          <a:bodyPr wrap="non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 b="1" smtClean="0">
                <a:latin typeface="华文楷体" pitchFamily="2" charset="-122"/>
                <a:ea typeface="华文楷体" pitchFamily="2" charset="-122"/>
              </a:rPr>
              <a:t>期望</a:t>
            </a:r>
          </a:p>
        </p:txBody>
      </p:sp>
      <p:sp>
        <p:nvSpPr>
          <p:cNvPr id="63" name="TextBox 62"/>
          <p:cNvSpPr txBox="1"/>
          <p:nvPr/>
        </p:nvSpPr>
        <p:spPr>
          <a:xfrm>
            <a:off x="597905" y="1204506"/>
            <a:ext cx="483073" cy="318924"/>
          </a:xfrm>
          <a:prstGeom prst="rect">
            <a:avLst/>
          </a:prstGeom>
          <a:noFill/>
        </p:spPr>
        <p:txBody>
          <a:bodyPr wrap="none" lIns="36000" tIns="36000" rIns="36000" bIns="36000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 smtClean="0">
                <a:latin typeface="华文楷体" pitchFamily="2" charset="-122"/>
                <a:ea typeface="华文楷体" pitchFamily="2" charset="-122"/>
              </a:rPr>
              <a:t>长期</a:t>
            </a:r>
          </a:p>
        </p:txBody>
      </p:sp>
      <p:sp>
        <p:nvSpPr>
          <p:cNvPr id="64" name="TextBox 63"/>
          <p:cNvSpPr txBox="1"/>
          <p:nvPr/>
        </p:nvSpPr>
        <p:spPr>
          <a:xfrm>
            <a:off x="7833343" y="1204506"/>
            <a:ext cx="483073" cy="318924"/>
          </a:xfrm>
          <a:prstGeom prst="rect">
            <a:avLst/>
          </a:prstGeom>
          <a:noFill/>
        </p:spPr>
        <p:txBody>
          <a:bodyPr wrap="none" lIns="36000" tIns="36000" rIns="36000" bIns="36000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 smtClean="0">
                <a:latin typeface="华文楷体" pitchFamily="2" charset="-122"/>
                <a:ea typeface="华文楷体" pitchFamily="2" charset="-122"/>
              </a:rPr>
              <a:t>短期</a:t>
            </a:r>
          </a:p>
        </p:txBody>
      </p:sp>
      <p:pic>
        <p:nvPicPr>
          <p:cNvPr id="72" name="图片 1" descr="浅色背景上使用 蓝标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887374" y="756219"/>
            <a:ext cx="840184" cy="448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3" name="Picture 4" descr="d:\我的文档\Fetion\temp\0b23cdaf20c6242028e4fd01184d62a9.png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CFD"/>
              </a:clrFrom>
              <a:clrTo>
                <a:srgbClr val="FFFCFD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474835" y="2013632"/>
            <a:ext cx="355994" cy="2973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4" name="流程图: 或者 73"/>
          <p:cNvSpPr/>
          <p:nvPr/>
        </p:nvSpPr>
        <p:spPr>
          <a:xfrm>
            <a:off x="1580832" y="1851670"/>
            <a:ext cx="144000" cy="144000"/>
          </a:xfrm>
          <a:prstGeom prst="flowChartOr">
            <a:avLst/>
          </a:prstGeom>
          <a:solidFill>
            <a:srgbClr val="C00000">
              <a:alpha val="65000"/>
            </a:srgbClr>
          </a:solidFill>
          <a:ln>
            <a:solidFill>
              <a:schemeClr val="bg1"/>
            </a:solidFill>
          </a:ln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ctr">
              <a:buFont typeface="Wingdings" pitchFamily="2" charset="2"/>
              <a:buChar char="n"/>
            </a:pP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pic>
        <p:nvPicPr>
          <p:cNvPr id="75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4000" b="100000" l="0" r="9615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385571" y="2031670"/>
            <a:ext cx="279584" cy="2688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6" name="流程图: 或者 75"/>
          <p:cNvSpPr/>
          <p:nvPr/>
        </p:nvSpPr>
        <p:spPr>
          <a:xfrm>
            <a:off x="2453363" y="1851670"/>
            <a:ext cx="144000" cy="144000"/>
          </a:xfrm>
          <a:prstGeom prst="flowChartOr">
            <a:avLst/>
          </a:prstGeom>
          <a:solidFill>
            <a:schemeClr val="tx1">
              <a:alpha val="65000"/>
            </a:schemeClr>
          </a:solidFill>
          <a:ln>
            <a:solidFill>
              <a:schemeClr val="bg1"/>
            </a:solidFill>
          </a:ln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ctr">
              <a:buFont typeface="Wingdings" pitchFamily="2" charset="2"/>
              <a:buChar char="n"/>
            </a:pP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pic>
        <p:nvPicPr>
          <p:cNvPr id="77" name="图片 7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5075" y="2031670"/>
            <a:ext cx="505621" cy="242699"/>
          </a:xfrm>
          <a:prstGeom prst="rect">
            <a:avLst/>
          </a:prstGeom>
        </p:spPr>
      </p:pic>
      <p:sp>
        <p:nvSpPr>
          <p:cNvPr id="78" name="流程图: 或者 77"/>
          <p:cNvSpPr/>
          <p:nvPr/>
        </p:nvSpPr>
        <p:spPr>
          <a:xfrm>
            <a:off x="4424042" y="1851670"/>
            <a:ext cx="144000" cy="144000"/>
          </a:xfrm>
          <a:prstGeom prst="flowChartOr">
            <a:avLst/>
          </a:prstGeom>
          <a:solidFill>
            <a:srgbClr val="00B0F0">
              <a:alpha val="65000"/>
            </a:srgbClr>
          </a:solidFill>
          <a:ln>
            <a:solidFill>
              <a:schemeClr val="bg1"/>
            </a:solidFill>
          </a:ln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ctr">
              <a:buFont typeface="Wingdings" pitchFamily="2" charset="2"/>
              <a:buChar char="n"/>
            </a:pP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pic>
        <p:nvPicPr>
          <p:cNvPr id="38" name="图片 1" descr="浅色背景上使用 蓝标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807615" y="771076"/>
            <a:ext cx="840184" cy="448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65" name="直接连接符 64"/>
          <p:cNvCxnSpPr/>
          <p:nvPr/>
        </p:nvCxnSpPr>
        <p:spPr bwMode="auto">
          <a:xfrm flipH="1">
            <a:off x="4135255" y="1257660"/>
            <a:ext cx="0" cy="954050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55" name="矩形 54"/>
          <p:cNvSpPr/>
          <p:nvPr/>
        </p:nvSpPr>
        <p:spPr>
          <a:xfrm>
            <a:off x="2267744" y="2787774"/>
            <a:ext cx="4182555" cy="30777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Wingdings" pitchFamily="2" charset="2"/>
              <a:buChar char="n"/>
            </a:pPr>
            <a:r>
              <a:rPr lang="zh-CN" altLang="en-US" sz="1400" b="1" smtClean="0">
                <a:latin typeface="华文楷体" pitchFamily="2" charset="-122"/>
                <a:ea typeface="华文楷体" pitchFamily="2" charset="-122"/>
              </a:rPr>
              <a:t>高管</a:t>
            </a:r>
            <a:r>
              <a:rPr lang="en-US" altLang="zh-CN" sz="1400" b="1" smtClean="0">
                <a:latin typeface="华文楷体" pitchFamily="2" charset="-122"/>
                <a:ea typeface="华文楷体" pitchFamily="2" charset="-122"/>
              </a:rPr>
              <a:t>KPI</a:t>
            </a:r>
            <a:r>
              <a:rPr lang="zh-CN" altLang="en-US" sz="1400" b="1" smtClean="0">
                <a:latin typeface="华文楷体" pitchFamily="2" charset="-122"/>
                <a:ea typeface="华文楷体" pitchFamily="2" charset="-122"/>
              </a:rPr>
              <a:t>指标</a:t>
            </a:r>
            <a:r>
              <a:rPr lang="zh-CN" altLang="en-US" sz="1400" b="1">
                <a:latin typeface="华文楷体" pitchFamily="2" charset="-122"/>
                <a:ea typeface="华文楷体" pitchFamily="2" charset="-122"/>
              </a:rPr>
              <a:t>多，以财务及运营</a:t>
            </a:r>
            <a:r>
              <a:rPr lang="zh-CN" altLang="en-US" sz="1400" b="1" smtClean="0">
                <a:latin typeface="华文楷体" pitchFamily="2" charset="-122"/>
                <a:ea typeface="华文楷体" pitchFamily="2" charset="-122"/>
              </a:rPr>
              <a:t>类短期指标为主</a:t>
            </a:r>
            <a:endParaRPr lang="zh-CN" altLang="en-US" sz="14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71" name="矩形 70"/>
          <p:cNvSpPr/>
          <p:nvPr/>
        </p:nvSpPr>
        <p:spPr>
          <a:xfrm>
            <a:off x="2267744" y="3745364"/>
            <a:ext cx="4063933" cy="30777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Wingdings" pitchFamily="2" charset="2"/>
              <a:buChar char="n"/>
            </a:pPr>
            <a:r>
              <a:rPr lang="zh-CN" altLang="en-US" sz="1400" b="1">
                <a:latin typeface="华文楷体" pitchFamily="2" charset="-122"/>
                <a:ea typeface="华文楷体" pitchFamily="2" charset="-122"/>
              </a:rPr>
              <a:t>高管考核指标缺乏中长期战略路径的指导牵引</a:t>
            </a:r>
          </a:p>
        </p:txBody>
      </p:sp>
      <p:sp>
        <p:nvSpPr>
          <p:cNvPr id="48" name="矩形 47"/>
          <p:cNvSpPr/>
          <p:nvPr/>
        </p:nvSpPr>
        <p:spPr>
          <a:xfrm>
            <a:off x="2267744" y="3219822"/>
            <a:ext cx="4782078" cy="30777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Wingdings" pitchFamily="2" charset="2"/>
              <a:buChar char="n"/>
            </a:pPr>
            <a:r>
              <a:rPr lang="zh-CN" altLang="en-US" sz="1400" b="1">
                <a:latin typeface="华文楷体" pitchFamily="2" charset="-122"/>
                <a:ea typeface="华文楷体" pitchFamily="2" charset="-122"/>
              </a:rPr>
              <a:t>激励方案导向短期业绩指标，快运内部各单元拆分过细</a:t>
            </a:r>
          </a:p>
        </p:txBody>
      </p:sp>
      <p:sp>
        <p:nvSpPr>
          <p:cNvPr id="54" name="Rectangle 7"/>
          <p:cNvSpPr/>
          <p:nvPr/>
        </p:nvSpPr>
        <p:spPr>
          <a:xfrm>
            <a:off x="1125845" y="3745364"/>
            <a:ext cx="1060943" cy="288032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 smtClean="0">
                <a:latin typeface="华文楷体" pitchFamily="2" charset="-122"/>
                <a:ea typeface="华文楷体" pitchFamily="2" charset="-122"/>
              </a:rPr>
              <a:t>关联模块：</a:t>
            </a:r>
            <a:endParaRPr lang="zh-CN" altLang="en-US" sz="14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70" name="Rectangle 8"/>
          <p:cNvSpPr/>
          <p:nvPr/>
        </p:nvSpPr>
        <p:spPr>
          <a:xfrm>
            <a:off x="1134793" y="2798305"/>
            <a:ext cx="1060943" cy="277501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 smtClean="0">
                <a:latin typeface="华文楷体" pitchFamily="2" charset="-122"/>
                <a:ea typeface="华文楷体" pitchFamily="2" charset="-122"/>
              </a:rPr>
              <a:t>绩效现状：</a:t>
            </a:r>
            <a:endParaRPr lang="zh-CN" altLang="en-US" sz="14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26" name="矩形 25"/>
          <p:cNvSpPr/>
          <p:nvPr/>
        </p:nvSpPr>
        <p:spPr>
          <a:xfrm>
            <a:off x="2267744" y="4136181"/>
            <a:ext cx="2986715" cy="30777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Wingdings" pitchFamily="2" charset="2"/>
              <a:buChar char="n"/>
            </a:pPr>
            <a:r>
              <a:rPr lang="zh-CN" altLang="en-US" sz="1400" b="1">
                <a:latin typeface="华文楷体" pitchFamily="2" charset="-122"/>
                <a:ea typeface="华文楷体" pitchFamily="2" charset="-122"/>
              </a:rPr>
              <a:t>快</a:t>
            </a:r>
            <a:r>
              <a:rPr lang="zh-CN" altLang="en-US" sz="1400" b="1" smtClean="0">
                <a:latin typeface="华文楷体" pitchFamily="2" charset="-122"/>
                <a:ea typeface="华文楷体" pitchFamily="2" charset="-122"/>
              </a:rPr>
              <a:t>运和营运组织定位均关注运营</a:t>
            </a:r>
            <a:endParaRPr lang="zh-CN" altLang="en-US" sz="1400" b="1">
              <a:latin typeface="华文楷体" pitchFamily="2" charset="-122"/>
              <a:ea typeface="华文楷体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818187944"/>
      </p:ext>
    </p:extLst>
  </p:cSld>
  <p:clrMapOvr>
    <a:masterClrMapping/>
  </p:clrMapOvr>
  <p:transition spd="med"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TextBox 9"/>
          <p:cNvSpPr txBox="1"/>
          <p:nvPr/>
        </p:nvSpPr>
        <p:spPr>
          <a:xfrm>
            <a:off x="191591" y="123478"/>
            <a:ext cx="1611586" cy="380480"/>
          </a:xfrm>
          <a:prstGeom prst="rect">
            <a:avLst/>
          </a:prstGeom>
          <a:noFill/>
        </p:spPr>
        <p:txBody>
          <a:bodyPr wrap="non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mtClean="0">
                <a:latin typeface="华文楷体" pitchFamily="2" charset="-122"/>
                <a:ea typeface="华文楷体" pitchFamily="2" charset="-122"/>
              </a:rPr>
              <a:t>长期</a:t>
            </a:r>
            <a:r>
              <a:rPr lang="en-US" altLang="zh-CN" sz="2000" b="1" smtClean="0">
                <a:latin typeface="华文楷体" pitchFamily="2" charset="-122"/>
                <a:ea typeface="华文楷体" pitchFamily="2" charset="-122"/>
              </a:rPr>
              <a:t>——</a:t>
            </a:r>
            <a:r>
              <a:rPr lang="zh-CN" altLang="en-US" sz="2000" b="1" smtClean="0">
                <a:latin typeface="华文楷体" pitchFamily="2" charset="-122"/>
                <a:ea typeface="华文楷体" pitchFamily="2" charset="-122"/>
              </a:rPr>
              <a:t>短期</a:t>
            </a:r>
          </a:p>
        </p:txBody>
      </p:sp>
      <p:pic>
        <p:nvPicPr>
          <p:cNvPr id="51" name="Picture 4" descr="d:\我的文档\Fetion\temp\0b23cdaf20c6242028e4fd01184d62a9.png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CFD"/>
              </a:clrFrom>
              <a:clrTo>
                <a:srgbClr val="FFFCFD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418653" y="51470"/>
            <a:ext cx="473827" cy="3957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3" name="TextBox 47"/>
          <p:cNvSpPr txBox="1"/>
          <p:nvPr/>
        </p:nvSpPr>
        <p:spPr>
          <a:xfrm>
            <a:off x="191590" y="555526"/>
            <a:ext cx="8700889" cy="504056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lvl="2" indent="-171450">
              <a:lnSpc>
                <a:spcPct val="125000"/>
              </a:lnSpc>
              <a:buFont typeface="Wingdings" pitchFamily="2" charset="2"/>
              <a:buChar char="p"/>
            </a:pPr>
            <a:r>
              <a:rPr lang="zh-CN" altLang="en-US" sz="1600" b="1">
                <a:latin typeface="华文楷体" pitchFamily="2" charset="-122"/>
                <a:ea typeface="华文楷体" pitchFamily="2" charset="-122"/>
              </a:rPr>
              <a:t>华为通过战略规划层层分解</a:t>
            </a:r>
            <a:r>
              <a:rPr lang="zh-CN" altLang="en-US" sz="1600" b="1" smtClean="0">
                <a:latin typeface="华文楷体" pitchFamily="2" charset="-122"/>
                <a:ea typeface="华文楷体" pitchFamily="2" charset="-122"/>
              </a:rPr>
              <a:t>，实现远景</a:t>
            </a:r>
            <a:r>
              <a:rPr lang="zh-CN" altLang="en-US" sz="1600" b="1">
                <a:latin typeface="华文楷体" pitchFamily="2" charset="-122"/>
                <a:ea typeface="华文楷体" pitchFamily="2" charset="-122"/>
              </a:rPr>
              <a:t>使命、战略规划、经营计划与组织和员工的执行</a:t>
            </a:r>
            <a:r>
              <a:rPr lang="zh-CN" altLang="en-US" sz="1600" b="1" smtClean="0">
                <a:latin typeface="华文楷体" pitchFamily="2" charset="-122"/>
                <a:ea typeface="华文楷体" pitchFamily="2" charset="-122"/>
              </a:rPr>
              <a:t>衔接，最终形成组织</a:t>
            </a:r>
            <a:r>
              <a:rPr lang="en-US" altLang="zh-CN" sz="1600" b="1" smtClean="0">
                <a:latin typeface="华文楷体" pitchFamily="2" charset="-122"/>
                <a:ea typeface="华文楷体" pitchFamily="2" charset="-122"/>
              </a:rPr>
              <a:t>KPI</a:t>
            </a:r>
            <a:r>
              <a:rPr lang="zh-CN" altLang="en-US" sz="1600" b="1" smtClean="0">
                <a:latin typeface="华文楷体" pitchFamily="2" charset="-122"/>
                <a:ea typeface="华文楷体" pitchFamily="2" charset="-122"/>
              </a:rPr>
              <a:t>和个人</a:t>
            </a:r>
            <a:r>
              <a:rPr lang="en-US" altLang="zh-CN" sz="1600" b="1" smtClean="0">
                <a:latin typeface="华文楷体" pitchFamily="2" charset="-122"/>
                <a:ea typeface="华文楷体" pitchFamily="2" charset="-122"/>
              </a:rPr>
              <a:t>PBC</a:t>
            </a:r>
            <a:endParaRPr lang="zh-CN" altLang="en-US" sz="1600" b="1">
              <a:latin typeface="华文楷体" pitchFamily="2" charset="-122"/>
              <a:ea typeface="华文楷体" pitchFamily="2" charset="-122"/>
            </a:endParaRPr>
          </a:p>
        </p:txBody>
      </p:sp>
      <p:grpSp>
        <p:nvGrpSpPr>
          <p:cNvPr id="2" name="组合 1"/>
          <p:cNvGrpSpPr/>
          <p:nvPr/>
        </p:nvGrpSpPr>
        <p:grpSpPr>
          <a:xfrm>
            <a:off x="251520" y="1093832"/>
            <a:ext cx="8640960" cy="3638158"/>
            <a:chOff x="251520" y="1093832"/>
            <a:chExt cx="8640960" cy="3638158"/>
          </a:xfrm>
        </p:grpSpPr>
        <p:sp>
          <p:nvSpPr>
            <p:cNvPr id="85" name="五边形 13"/>
            <p:cNvSpPr/>
            <p:nvPr/>
          </p:nvSpPr>
          <p:spPr bwMode="auto">
            <a:xfrm>
              <a:off x="5703952" y="3018832"/>
              <a:ext cx="3188528" cy="1713158"/>
            </a:xfrm>
            <a:prstGeom prst="homePlate">
              <a:avLst>
                <a:gd name="adj" fmla="val 8207"/>
              </a:avLst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noProof="1">
                <a:solidFill>
                  <a:prstClr val="white"/>
                </a:solidFill>
              </a:endParaRPr>
            </a:p>
          </p:txBody>
        </p:sp>
        <p:sp>
          <p:nvSpPr>
            <p:cNvPr id="91" name="五边形 13"/>
            <p:cNvSpPr/>
            <p:nvPr/>
          </p:nvSpPr>
          <p:spPr bwMode="auto">
            <a:xfrm>
              <a:off x="251520" y="1321558"/>
              <a:ext cx="5432120" cy="1610232"/>
            </a:xfrm>
            <a:prstGeom prst="homePlate">
              <a:avLst>
                <a:gd name="adj" fmla="val 13513"/>
              </a:avLst>
            </a:prstGeom>
            <a:noFill/>
            <a:ln w="12700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noProof="1">
                <a:solidFill>
                  <a:prstClr val="white"/>
                </a:solidFill>
              </a:endParaRPr>
            </a:p>
          </p:txBody>
        </p:sp>
        <p:sp>
          <p:nvSpPr>
            <p:cNvPr id="92" name="五边形 13"/>
            <p:cNvSpPr/>
            <p:nvPr/>
          </p:nvSpPr>
          <p:spPr bwMode="auto">
            <a:xfrm>
              <a:off x="251520" y="3018832"/>
              <a:ext cx="5432120" cy="1713158"/>
            </a:xfrm>
            <a:prstGeom prst="homePlate">
              <a:avLst>
                <a:gd name="adj" fmla="val 13287"/>
              </a:avLst>
            </a:prstGeom>
            <a:noFill/>
            <a:ln w="12700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noProof="1">
                <a:solidFill>
                  <a:prstClr val="white"/>
                </a:solidFill>
              </a:endParaRPr>
            </a:p>
          </p:txBody>
        </p:sp>
        <p:sp>
          <p:nvSpPr>
            <p:cNvPr id="93" name="Rectangle 25"/>
            <p:cNvSpPr/>
            <p:nvPr/>
          </p:nvSpPr>
          <p:spPr>
            <a:xfrm>
              <a:off x="251520" y="1321558"/>
              <a:ext cx="279403" cy="1610232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</p:spPr>
          <p:txBody>
            <a:bodyPr wrap="square" lIns="0" tIns="36000" rIns="0" bIns="36000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000" b="1" kern="0" smtClea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EMT</a:t>
              </a:r>
              <a:endParaRPr lang="zh-CN" altLang="en-US" sz="1000" b="1" kern="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94" name="Rectangle 26"/>
            <p:cNvSpPr/>
            <p:nvPr/>
          </p:nvSpPr>
          <p:spPr>
            <a:xfrm>
              <a:off x="254121" y="3018832"/>
              <a:ext cx="279403" cy="1713158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</p:spPr>
          <p:txBody>
            <a:bodyPr wrap="square" lIns="0" tIns="36000" rIns="0" bIns="36000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900" b="1" kern="0" smtClea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IPMT/</a:t>
              </a:r>
            </a:p>
            <a:p>
              <a:pPr algn="ctr"/>
              <a:r>
                <a:rPr lang="en-US" altLang="zh-CN" sz="900" b="1" kern="0" smtClea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IPD</a:t>
              </a:r>
              <a:endParaRPr lang="en-US" altLang="zh-CN" sz="900" b="1" ker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endParaRPr>
            </a:p>
            <a:p>
              <a:pPr algn="ctr"/>
              <a:r>
                <a:rPr lang="en-US" altLang="zh-CN" sz="900" b="1" kern="0" smtClea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/</a:t>
              </a:r>
            </a:p>
            <a:p>
              <a:pPr algn="ctr"/>
              <a:r>
                <a:rPr lang="zh-CN" altLang="en-US" sz="900" b="1" kern="0" smtClea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职</a:t>
              </a:r>
              <a:endParaRPr lang="en-US" altLang="zh-CN" sz="900" b="1" kern="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endParaRPr>
            </a:p>
            <a:p>
              <a:pPr algn="ctr"/>
              <a:r>
                <a:rPr lang="zh-CN" altLang="en-US" sz="900" b="1" kern="0" smtClea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能</a:t>
              </a:r>
              <a:endParaRPr lang="en-US" altLang="zh-CN" sz="900" b="1" kern="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97" name="矩形 26"/>
            <p:cNvSpPr/>
            <p:nvPr/>
          </p:nvSpPr>
          <p:spPr bwMode="auto">
            <a:xfrm>
              <a:off x="612394" y="2617527"/>
              <a:ext cx="646405" cy="628526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 w="3175" cmpd="sng">
              <a:solidFill>
                <a:schemeClr val="bg1">
                  <a:lumMod val="95000"/>
                </a:schemeClr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9pPr>
            </a:lstStyle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en-US" altLang="zh-CN" sz="1000" b="1" noProof="1" smtClea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sym typeface="+mn-ea"/>
                </a:rPr>
                <a:t>SP</a:t>
              </a:r>
            </a:p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zh-CN" altLang="en-US" sz="1000" b="1" noProof="1" smtClea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sym typeface="+mn-ea"/>
                </a:rPr>
                <a:t>启动会</a:t>
              </a:r>
              <a:endParaRPr lang="zh-CN" altLang="en-US" sz="1000" b="1" noProof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  <a:sym typeface="+mn-ea"/>
              </a:endParaRPr>
            </a:p>
          </p:txBody>
        </p:sp>
        <p:sp>
          <p:nvSpPr>
            <p:cNvPr id="99" name="五边形 13"/>
            <p:cNvSpPr/>
            <p:nvPr/>
          </p:nvSpPr>
          <p:spPr bwMode="auto">
            <a:xfrm>
              <a:off x="5703952" y="1307031"/>
              <a:ext cx="3188528" cy="1607280"/>
            </a:xfrm>
            <a:prstGeom prst="homePlate">
              <a:avLst>
                <a:gd name="adj" fmla="val 9477"/>
              </a:avLst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 noProof="1">
                <a:solidFill>
                  <a:prstClr val="white"/>
                </a:solidFill>
              </a:endParaRPr>
            </a:p>
          </p:txBody>
        </p:sp>
        <p:sp>
          <p:nvSpPr>
            <p:cNvPr id="107" name="Rectangle 86"/>
            <p:cNvSpPr/>
            <p:nvPr/>
          </p:nvSpPr>
          <p:spPr>
            <a:xfrm>
              <a:off x="260959" y="1093832"/>
              <a:ext cx="5175137" cy="227726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</p:spPr>
          <p:txBody>
            <a:bodyPr wrap="none" lIns="0" tIns="36000" rIns="0" bIns="36000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000" b="1" kern="0" smtClean="0">
                  <a:latin typeface="华文楷体" pitchFamily="2" charset="-122"/>
                  <a:ea typeface="华文楷体" pitchFamily="2" charset="-122"/>
                </a:rPr>
                <a:t>战略规划（</a:t>
              </a:r>
              <a:r>
                <a:rPr lang="en-US" altLang="zh-CN" sz="1000" b="1" kern="0" smtClean="0">
                  <a:latin typeface="华文楷体" pitchFamily="2" charset="-122"/>
                  <a:ea typeface="华文楷体" pitchFamily="2" charset="-122"/>
                </a:rPr>
                <a:t>SP</a:t>
              </a:r>
              <a:r>
                <a:rPr lang="zh-CN" altLang="en-US" sz="1000" b="1" kern="0" smtClean="0">
                  <a:latin typeface="华文楷体" pitchFamily="2" charset="-122"/>
                  <a:ea typeface="华文楷体" pitchFamily="2" charset="-122"/>
                </a:rPr>
                <a:t>）制定 （</a:t>
              </a:r>
              <a:r>
                <a:rPr lang="en-US" altLang="zh-CN" sz="1000" b="1" kern="0" smtClean="0">
                  <a:latin typeface="华文楷体" pitchFamily="2" charset="-122"/>
                  <a:ea typeface="华文楷体" pitchFamily="2" charset="-122"/>
                </a:rPr>
                <a:t>N+1</a:t>
              </a:r>
              <a:r>
                <a:rPr lang="en-US" altLang="zh-CN" sz="1000" b="1" kern="0">
                  <a:latin typeface="华文楷体" pitchFamily="2" charset="-122"/>
                  <a:ea typeface="华文楷体" pitchFamily="2" charset="-122"/>
                </a:rPr>
                <a:t>~</a:t>
              </a:r>
              <a:r>
                <a:rPr lang="en-US" altLang="zh-CN" sz="1000" b="1" kern="0" smtClean="0">
                  <a:latin typeface="华文楷体" pitchFamily="2" charset="-122"/>
                  <a:ea typeface="华文楷体" pitchFamily="2" charset="-122"/>
                </a:rPr>
                <a:t>N+5</a:t>
              </a:r>
              <a:r>
                <a:rPr lang="zh-CN" altLang="en-US" sz="1000" b="1" kern="0" smtClean="0">
                  <a:latin typeface="华文楷体" pitchFamily="2" charset="-122"/>
                  <a:ea typeface="华文楷体" pitchFamily="2" charset="-122"/>
                </a:rPr>
                <a:t>）</a:t>
              </a:r>
            </a:p>
          </p:txBody>
        </p:sp>
        <p:grpSp>
          <p:nvGrpSpPr>
            <p:cNvPr id="108" name="Group 151"/>
            <p:cNvGrpSpPr/>
            <p:nvPr/>
          </p:nvGrpSpPr>
          <p:grpSpPr>
            <a:xfrm>
              <a:off x="1115616" y="1692046"/>
              <a:ext cx="3511594" cy="2793154"/>
              <a:chOff x="1158168" y="1871216"/>
              <a:chExt cx="4215753" cy="2631948"/>
            </a:xfrm>
          </p:grpSpPr>
          <p:sp>
            <p:nvSpPr>
              <p:cNvPr id="135" name="矩形 26"/>
              <p:cNvSpPr/>
              <p:nvPr/>
            </p:nvSpPr>
            <p:spPr bwMode="auto">
              <a:xfrm>
                <a:off x="1626594" y="1871216"/>
                <a:ext cx="1080471" cy="628526"/>
              </a:xfrm>
              <a:prstGeom prst="rect">
                <a:avLst/>
              </a:prstGeom>
              <a:solidFill>
                <a:schemeClr val="bg1"/>
              </a:solidFill>
              <a:ln w="3175" cmpd="sng">
                <a:solidFill>
                  <a:schemeClr val="bg1">
                    <a:lumMod val="85000"/>
                  </a:schemeClr>
                </a:solidFill>
                <a:prstDash val="solid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t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9pPr>
              </a:lstStyle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r>
                  <a:rPr lang="zh-CN" altLang="en-US" sz="900" b="1" noProof="1">
                    <a:solidFill>
                      <a:prstClr val="black"/>
                    </a:solidFill>
                    <a:latin typeface="华文楷体" pitchFamily="2" charset="-122"/>
                    <a:ea typeface="华文楷体" pitchFamily="2" charset="-122"/>
                    <a:sym typeface="+mn-ea"/>
                  </a:rPr>
                  <a:t>会议</a:t>
                </a:r>
                <a:r>
                  <a:rPr lang="en-US" altLang="zh-CN" sz="900" b="1" noProof="1" smtClean="0">
                    <a:solidFill>
                      <a:prstClr val="black"/>
                    </a:solidFill>
                    <a:latin typeface="华文楷体" pitchFamily="2" charset="-122"/>
                    <a:ea typeface="华文楷体" pitchFamily="2" charset="-122"/>
                    <a:sym typeface="+mn-ea"/>
                  </a:rPr>
                  <a:t>1</a:t>
                </a:r>
                <a:endParaRPr lang="en-US" altLang="zh-CN" sz="900" b="1" noProof="1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sym typeface="+mn-ea"/>
                </a:endParaRPr>
              </a:p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r>
                  <a:rPr lang="zh-CN" altLang="en-US" sz="900" noProof="1" smtClean="0">
                    <a:solidFill>
                      <a:prstClr val="black"/>
                    </a:solidFill>
                    <a:latin typeface="华文楷体" pitchFamily="2" charset="-122"/>
                    <a:ea typeface="华文楷体" pitchFamily="2" charset="-122"/>
                    <a:sym typeface="+mn-ea"/>
                  </a:rPr>
                  <a:t>确定战略方向，包括业务组合及优先排序</a:t>
                </a:r>
                <a:endParaRPr lang="en-US" altLang="zh-CN" sz="900" noProof="1" smtClea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sym typeface="+mn-ea"/>
                </a:endParaRPr>
              </a:p>
            </p:txBody>
          </p:sp>
          <p:sp>
            <p:nvSpPr>
              <p:cNvPr id="136" name="矩形 26"/>
              <p:cNvSpPr/>
              <p:nvPr/>
            </p:nvSpPr>
            <p:spPr bwMode="auto">
              <a:xfrm>
                <a:off x="2978021" y="1871216"/>
                <a:ext cx="1080471" cy="628526"/>
              </a:xfrm>
              <a:prstGeom prst="rect">
                <a:avLst/>
              </a:prstGeom>
              <a:solidFill>
                <a:schemeClr val="bg1"/>
              </a:solidFill>
              <a:ln w="3175" cmpd="sng">
                <a:solidFill>
                  <a:schemeClr val="bg1">
                    <a:lumMod val="85000"/>
                  </a:schemeClr>
                </a:solidFill>
                <a:prstDash val="solid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t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9pPr>
              </a:lstStyle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r>
                  <a:rPr lang="zh-CN" altLang="en-US" sz="900" b="1" noProof="1" smtClean="0">
                    <a:solidFill>
                      <a:prstClr val="black"/>
                    </a:solidFill>
                    <a:latin typeface="华文楷体" pitchFamily="2" charset="-122"/>
                    <a:ea typeface="华文楷体" pitchFamily="2" charset="-122"/>
                    <a:sym typeface="+mn-ea"/>
                  </a:rPr>
                  <a:t>会议</a:t>
                </a:r>
                <a:r>
                  <a:rPr lang="en-US" altLang="zh-CN" sz="900" b="1" noProof="1" smtClean="0">
                    <a:solidFill>
                      <a:prstClr val="black"/>
                    </a:solidFill>
                    <a:latin typeface="华文楷体" pitchFamily="2" charset="-122"/>
                    <a:ea typeface="华文楷体" pitchFamily="2" charset="-122"/>
                    <a:sym typeface="+mn-ea"/>
                  </a:rPr>
                  <a:t>2</a:t>
                </a:r>
              </a:p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r>
                  <a:rPr lang="zh-CN" altLang="en-US" sz="900" noProof="1" smtClean="0">
                    <a:solidFill>
                      <a:prstClr val="black"/>
                    </a:solidFill>
                    <a:latin typeface="华文楷体" pitchFamily="2" charset="-122"/>
                    <a:ea typeface="华文楷体" pitchFamily="2" charset="-122"/>
                    <a:sym typeface="+mn-ea"/>
                  </a:rPr>
                  <a:t>确定产</a:t>
                </a:r>
                <a:r>
                  <a:rPr lang="en-US" altLang="zh-CN" sz="900" noProof="1" smtClean="0">
                    <a:solidFill>
                      <a:prstClr val="black"/>
                    </a:solidFill>
                    <a:latin typeface="华文楷体" pitchFamily="2" charset="-122"/>
                    <a:ea typeface="华文楷体" pitchFamily="2" charset="-122"/>
                    <a:sym typeface="+mn-ea"/>
                  </a:rPr>
                  <a:t>/</a:t>
                </a:r>
                <a:r>
                  <a:rPr lang="zh-CN" altLang="en-US" sz="900" noProof="1" smtClean="0">
                    <a:solidFill>
                      <a:prstClr val="black"/>
                    </a:solidFill>
                    <a:latin typeface="华文楷体" pitchFamily="2" charset="-122"/>
                    <a:ea typeface="华文楷体" pitchFamily="2" charset="-122"/>
                    <a:sym typeface="+mn-ea"/>
                  </a:rPr>
                  <a:t>销</a:t>
                </a:r>
                <a:r>
                  <a:rPr lang="en-US" altLang="zh-CN" sz="900" noProof="1" smtClean="0">
                    <a:solidFill>
                      <a:prstClr val="black"/>
                    </a:solidFill>
                    <a:latin typeface="华文楷体" pitchFamily="2" charset="-122"/>
                    <a:ea typeface="华文楷体" pitchFamily="2" charset="-122"/>
                    <a:sym typeface="+mn-ea"/>
                  </a:rPr>
                  <a:t>/</a:t>
                </a:r>
                <a:r>
                  <a:rPr lang="zh-CN" altLang="en-US" sz="900" noProof="1" smtClean="0">
                    <a:solidFill>
                      <a:prstClr val="black"/>
                    </a:solidFill>
                    <a:latin typeface="华文楷体" pitchFamily="2" charset="-122"/>
                    <a:ea typeface="华文楷体" pitchFamily="2" charset="-122"/>
                    <a:sym typeface="+mn-ea"/>
                  </a:rPr>
                  <a:t>职能部门规划及下一步举措</a:t>
                </a:r>
                <a:endParaRPr lang="zh-CN" altLang="en-US" sz="900" noProof="1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sym typeface="+mn-ea"/>
                </a:endParaRPr>
              </a:p>
            </p:txBody>
          </p:sp>
          <p:sp>
            <p:nvSpPr>
              <p:cNvPr id="137" name="矩形 26"/>
              <p:cNvSpPr/>
              <p:nvPr/>
            </p:nvSpPr>
            <p:spPr bwMode="auto">
              <a:xfrm>
                <a:off x="4293450" y="1871216"/>
                <a:ext cx="1080471" cy="628526"/>
              </a:xfrm>
              <a:prstGeom prst="rect">
                <a:avLst/>
              </a:prstGeom>
              <a:solidFill>
                <a:schemeClr val="bg1"/>
              </a:solidFill>
              <a:ln w="3175" cmpd="sng">
                <a:solidFill>
                  <a:schemeClr val="bg1">
                    <a:lumMod val="85000"/>
                  </a:schemeClr>
                </a:solidFill>
                <a:prstDash val="solid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t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9pPr>
              </a:lstStyle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r>
                  <a:rPr lang="zh-CN" altLang="en-US" sz="900" b="1" noProof="1" smtClean="0">
                    <a:solidFill>
                      <a:prstClr val="black"/>
                    </a:solidFill>
                    <a:latin typeface="华文楷体" pitchFamily="2" charset="-122"/>
                    <a:ea typeface="华文楷体" pitchFamily="2" charset="-122"/>
                    <a:sym typeface="+mn-ea"/>
                  </a:rPr>
                  <a:t>会议</a:t>
                </a:r>
                <a:r>
                  <a:rPr lang="en-US" altLang="zh-CN" sz="900" b="1" noProof="1" smtClean="0">
                    <a:solidFill>
                      <a:prstClr val="black"/>
                    </a:solidFill>
                    <a:latin typeface="华文楷体" pitchFamily="2" charset="-122"/>
                    <a:ea typeface="华文楷体" pitchFamily="2" charset="-122"/>
                    <a:sym typeface="+mn-ea"/>
                  </a:rPr>
                  <a:t>3</a:t>
                </a:r>
              </a:p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r>
                  <a:rPr lang="zh-CN" altLang="en-US" sz="900" noProof="1" smtClean="0">
                    <a:solidFill>
                      <a:prstClr val="black"/>
                    </a:solidFill>
                    <a:latin typeface="华文楷体" pitchFamily="2" charset="-122"/>
                    <a:ea typeface="华文楷体" pitchFamily="2" charset="-122"/>
                    <a:sym typeface="+mn-ea"/>
                  </a:rPr>
                  <a:t>审批公司中长期发展规划</a:t>
                </a:r>
                <a:endParaRPr lang="zh-CN" altLang="en-US" sz="900" noProof="1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sym typeface="+mn-ea"/>
                </a:endParaRPr>
              </a:p>
            </p:txBody>
          </p:sp>
          <p:sp>
            <p:nvSpPr>
              <p:cNvPr id="138" name="矩形 26"/>
              <p:cNvSpPr/>
              <p:nvPr/>
            </p:nvSpPr>
            <p:spPr bwMode="auto">
              <a:xfrm>
                <a:off x="1158168" y="3570704"/>
                <a:ext cx="1080472" cy="628526"/>
              </a:xfrm>
              <a:prstGeom prst="rect">
                <a:avLst/>
              </a:prstGeom>
              <a:solidFill>
                <a:schemeClr val="bg1">
                  <a:lumMod val="95000"/>
                </a:schemeClr>
              </a:solidFill>
              <a:ln w="3175" cmpd="sng">
                <a:solidFill>
                  <a:schemeClr val="bg1">
                    <a:lumMod val="95000"/>
                  </a:schemeClr>
                </a:solidFill>
                <a:prstDash val="solid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36000" rIns="3600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9pPr>
              </a:lstStyle>
              <a:p>
                <a:pPr marL="92075" indent="-92075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Char char="•"/>
                  <a:defRPr/>
                </a:pPr>
                <a:r>
                  <a:rPr lang="zh-CN" altLang="en-US" sz="900" noProof="1" smtClean="0">
                    <a:solidFill>
                      <a:prstClr val="black"/>
                    </a:solidFill>
                    <a:latin typeface="华文楷体" pitchFamily="2" charset="-122"/>
                    <a:ea typeface="华文楷体" pitchFamily="2" charset="-122"/>
                    <a:sym typeface="+mn-ea"/>
                  </a:rPr>
                  <a:t>业务机会点分析</a:t>
                </a:r>
                <a:endParaRPr lang="en-US" altLang="zh-CN" sz="900" noProof="1" smtClea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sym typeface="+mn-ea"/>
                </a:endParaRPr>
              </a:p>
              <a:p>
                <a:pPr marL="92075" indent="-92075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Char char="•"/>
                  <a:defRPr/>
                </a:pPr>
                <a:r>
                  <a:rPr lang="zh-CN" altLang="en-US" sz="900" noProof="1" smtClean="0">
                    <a:solidFill>
                      <a:prstClr val="black"/>
                    </a:solidFill>
                    <a:latin typeface="华文楷体" pitchFamily="2" charset="-122"/>
                    <a:ea typeface="华文楷体" pitchFamily="2" charset="-122"/>
                    <a:sym typeface="+mn-ea"/>
                  </a:rPr>
                  <a:t>产业发展趋势</a:t>
                </a:r>
                <a:endParaRPr lang="en-US" altLang="zh-CN" sz="900" noProof="1" smtClea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sym typeface="+mn-ea"/>
                </a:endParaRPr>
              </a:p>
              <a:p>
                <a:pPr marL="92075" indent="-92075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Char char="•"/>
                  <a:defRPr/>
                </a:pPr>
                <a:r>
                  <a:rPr lang="zh-CN" altLang="en-US" sz="900" noProof="1" smtClean="0">
                    <a:solidFill>
                      <a:prstClr val="black"/>
                    </a:solidFill>
                    <a:latin typeface="华文楷体" pitchFamily="2" charset="-122"/>
                    <a:ea typeface="华文楷体" pitchFamily="2" charset="-122"/>
                    <a:sym typeface="+mn-ea"/>
                  </a:rPr>
                  <a:t>深入分析</a:t>
                </a:r>
                <a:endParaRPr lang="en-US" altLang="zh-CN" sz="900" noProof="1" smtClea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sym typeface="+mn-ea"/>
                </a:endParaRPr>
              </a:p>
            </p:txBody>
          </p:sp>
          <p:cxnSp>
            <p:nvCxnSpPr>
              <p:cNvPr id="139" name="Straight Arrow Connector 39"/>
              <p:cNvCxnSpPr>
                <a:stCxn id="97" idx="3"/>
                <a:endCxn id="138" idx="0"/>
              </p:cNvCxnSpPr>
              <p:nvPr/>
            </p:nvCxnSpPr>
            <p:spPr bwMode="auto">
              <a:xfrm>
                <a:off x="1330063" y="3039409"/>
                <a:ext cx="368341" cy="531295"/>
              </a:xfrm>
              <a:prstGeom prst="straightConnector1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bg1">
                    <a:lumMod val="65000"/>
                  </a:schemeClr>
                </a:solidFill>
                <a:prstDash val="dash"/>
                <a:round/>
                <a:headEnd type="none" w="med" len="med"/>
                <a:tailEnd type="triangle" w="med" len="med"/>
              </a:ln>
              <a:effectLst/>
            </p:spPr>
          </p:cxnSp>
          <p:cxnSp>
            <p:nvCxnSpPr>
              <p:cNvPr id="140" name="Straight Arrow Connector 40"/>
              <p:cNvCxnSpPr>
                <a:stCxn id="138" idx="0"/>
                <a:endCxn id="135" idx="2"/>
              </p:cNvCxnSpPr>
              <p:nvPr/>
            </p:nvCxnSpPr>
            <p:spPr bwMode="auto">
              <a:xfrm flipV="1">
                <a:off x="1698404" y="2499742"/>
                <a:ext cx="468425" cy="1070962"/>
              </a:xfrm>
              <a:prstGeom prst="straightConnector1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bg1">
                    <a:lumMod val="65000"/>
                  </a:schemeClr>
                </a:solidFill>
                <a:prstDash val="dash"/>
                <a:round/>
                <a:headEnd type="none" w="med" len="med"/>
                <a:tailEnd type="triangle" w="med" len="med"/>
              </a:ln>
              <a:effectLst/>
            </p:spPr>
          </p:cxnSp>
          <p:cxnSp>
            <p:nvCxnSpPr>
              <p:cNvPr id="141" name="Straight Arrow Connector 45"/>
              <p:cNvCxnSpPr>
                <a:stCxn id="135" idx="2"/>
                <a:endCxn id="147" idx="0"/>
              </p:cNvCxnSpPr>
              <p:nvPr/>
            </p:nvCxnSpPr>
            <p:spPr bwMode="auto">
              <a:xfrm>
                <a:off x="2166829" y="2499742"/>
                <a:ext cx="798829" cy="1070962"/>
              </a:xfrm>
              <a:prstGeom prst="straightConnector1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bg1">
                    <a:lumMod val="65000"/>
                  </a:schemeClr>
                </a:solidFill>
                <a:prstDash val="dash"/>
                <a:round/>
                <a:headEnd type="none" w="med" len="med"/>
                <a:tailEnd type="triangle" w="med" len="med"/>
              </a:ln>
              <a:effectLst/>
            </p:spPr>
          </p:cxnSp>
          <p:sp>
            <p:nvSpPr>
              <p:cNvPr id="142" name="矩形 26"/>
              <p:cNvSpPr/>
              <p:nvPr/>
            </p:nvSpPr>
            <p:spPr bwMode="auto">
              <a:xfrm>
                <a:off x="1158168" y="4287140"/>
                <a:ext cx="2347726" cy="216024"/>
              </a:xfrm>
              <a:prstGeom prst="rect">
                <a:avLst/>
              </a:prstGeom>
              <a:solidFill>
                <a:schemeClr val="bg1">
                  <a:lumMod val="95000"/>
                </a:schemeClr>
              </a:solidFill>
              <a:ln w="3175" cmpd="sng">
                <a:solidFill>
                  <a:schemeClr val="bg1">
                    <a:lumMod val="95000"/>
                  </a:schemeClr>
                </a:solidFill>
                <a:prstDash val="solid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36000" rIns="3600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9pPr>
              </a:lstStyle>
              <a:p>
                <a:pPr marL="92075" indent="-92075" algn="ctr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Char char="•"/>
                  <a:defRPr/>
                </a:pPr>
                <a:r>
                  <a:rPr lang="zh-CN" altLang="en-US" sz="900" noProof="1">
                    <a:solidFill>
                      <a:prstClr val="black"/>
                    </a:solidFill>
                    <a:latin typeface="华文楷体" pitchFamily="2" charset="-122"/>
                    <a:ea typeface="华文楷体" pitchFamily="2" charset="-122"/>
                    <a:sym typeface="+mn-ea"/>
                  </a:rPr>
                  <a:t>产</a:t>
                </a:r>
                <a:r>
                  <a:rPr lang="zh-CN" altLang="en-US" sz="900" noProof="1" smtClean="0">
                    <a:solidFill>
                      <a:prstClr val="black"/>
                    </a:solidFill>
                    <a:latin typeface="华文楷体" pitchFamily="2" charset="-122"/>
                    <a:ea typeface="华文楷体" pitchFamily="2" charset="-122"/>
                    <a:sym typeface="+mn-ea"/>
                  </a:rPr>
                  <a:t>线</a:t>
                </a:r>
                <a:r>
                  <a:rPr lang="en-US" altLang="zh-CN" sz="900" noProof="1" smtClean="0">
                    <a:solidFill>
                      <a:prstClr val="black"/>
                    </a:solidFill>
                    <a:latin typeface="华文楷体" pitchFamily="2" charset="-122"/>
                    <a:ea typeface="华文楷体" pitchFamily="2" charset="-122"/>
                    <a:sym typeface="+mn-ea"/>
                  </a:rPr>
                  <a:t>/</a:t>
                </a:r>
                <a:r>
                  <a:rPr lang="zh-CN" altLang="en-US" sz="900" noProof="1">
                    <a:solidFill>
                      <a:prstClr val="black"/>
                    </a:solidFill>
                    <a:latin typeface="华文楷体" pitchFamily="2" charset="-122"/>
                    <a:ea typeface="华文楷体" pitchFamily="2" charset="-122"/>
                    <a:sym typeface="+mn-ea"/>
                  </a:rPr>
                  <a:t>销</a:t>
                </a:r>
                <a:r>
                  <a:rPr lang="zh-CN" altLang="en-US" sz="900" noProof="1" smtClean="0">
                    <a:solidFill>
                      <a:prstClr val="black"/>
                    </a:solidFill>
                    <a:latin typeface="华文楷体" pitchFamily="2" charset="-122"/>
                    <a:ea typeface="华文楷体" pitchFamily="2" charset="-122"/>
                    <a:sym typeface="+mn-ea"/>
                  </a:rPr>
                  <a:t>线沟通协调会</a:t>
                </a:r>
                <a:endParaRPr lang="en-US" altLang="zh-CN" sz="900" noProof="1" smtClea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sym typeface="+mn-ea"/>
                </a:endParaRPr>
              </a:p>
            </p:txBody>
          </p:sp>
          <p:sp>
            <p:nvSpPr>
              <p:cNvPr id="143" name="矩形 26"/>
              <p:cNvSpPr/>
              <p:nvPr/>
            </p:nvSpPr>
            <p:spPr bwMode="auto">
              <a:xfrm>
                <a:off x="3722133" y="3570704"/>
                <a:ext cx="1080472" cy="628526"/>
              </a:xfrm>
              <a:prstGeom prst="rect">
                <a:avLst/>
              </a:prstGeom>
              <a:solidFill>
                <a:schemeClr val="bg1">
                  <a:lumMod val="95000"/>
                </a:schemeClr>
              </a:solidFill>
              <a:ln w="3175" cmpd="sng">
                <a:solidFill>
                  <a:schemeClr val="bg1">
                    <a:lumMod val="95000"/>
                  </a:schemeClr>
                </a:solidFill>
                <a:prstDash val="solid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36000" rIns="3600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9pPr>
              </a:lstStyle>
              <a:p>
                <a:pPr marL="92075" indent="-92075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Char char="•"/>
                  <a:defRPr/>
                </a:pPr>
                <a:r>
                  <a:rPr lang="zh-CN" altLang="en-US" sz="900" noProof="1" smtClean="0">
                    <a:solidFill>
                      <a:prstClr val="black"/>
                    </a:solidFill>
                    <a:latin typeface="华文楷体" pitchFamily="2" charset="-122"/>
                    <a:ea typeface="华文楷体" pitchFamily="2" charset="-122"/>
                    <a:sym typeface="+mn-ea"/>
                  </a:rPr>
                  <a:t>公司中长期</a:t>
                </a:r>
                <a:r>
                  <a:rPr lang="en-US" altLang="zh-CN" sz="900" noProof="1" smtClean="0">
                    <a:solidFill>
                      <a:prstClr val="black"/>
                    </a:solidFill>
                    <a:latin typeface="华文楷体" pitchFamily="2" charset="-122"/>
                    <a:ea typeface="华文楷体" pitchFamily="2" charset="-122"/>
                    <a:sym typeface="+mn-ea"/>
                  </a:rPr>
                  <a:t>SP</a:t>
                </a:r>
                <a:r>
                  <a:rPr lang="zh-CN" altLang="en-US" sz="900" noProof="1" smtClean="0">
                    <a:solidFill>
                      <a:prstClr val="black"/>
                    </a:solidFill>
                    <a:latin typeface="华文楷体" pitchFamily="2" charset="-122"/>
                    <a:ea typeface="华文楷体" pitchFamily="2" charset="-122"/>
                    <a:sym typeface="+mn-ea"/>
                  </a:rPr>
                  <a:t>（综合产线、销线、职能部门及深入分析）</a:t>
                </a:r>
                <a:endParaRPr lang="en-US" altLang="zh-CN" sz="900" noProof="1" smtClea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sym typeface="+mn-ea"/>
                </a:endParaRPr>
              </a:p>
            </p:txBody>
          </p:sp>
          <p:cxnSp>
            <p:nvCxnSpPr>
              <p:cNvPr id="144" name="Straight Arrow Connector 69"/>
              <p:cNvCxnSpPr>
                <a:stCxn id="147" idx="0"/>
                <a:endCxn id="136" idx="2"/>
              </p:cNvCxnSpPr>
              <p:nvPr/>
            </p:nvCxnSpPr>
            <p:spPr bwMode="auto">
              <a:xfrm flipV="1">
                <a:off x="2965658" y="2499742"/>
                <a:ext cx="552599" cy="1070962"/>
              </a:xfrm>
              <a:prstGeom prst="straightConnector1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bg1">
                    <a:lumMod val="65000"/>
                  </a:schemeClr>
                </a:solidFill>
                <a:prstDash val="dash"/>
                <a:round/>
                <a:headEnd type="none" w="med" len="med"/>
                <a:tailEnd type="triangle" w="med" len="med"/>
              </a:ln>
              <a:effectLst/>
            </p:spPr>
          </p:cxnSp>
          <p:cxnSp>
            <p:nvCxnSpPr>
              <p:cNvPr id="145" name="Straight Arrow Connector 72"/>
              <p:cNvCxnSpPr>
                <a:stCxn id="136" idx="2"/>
                <a:endCxn id="143" idx="0"/>
              </p:cNvCxnSpPr>
              <p:nvPr/>
            </p:nvCxnSpPr>
            <p:spPr bwMode="auto">
              <a:xfrm>
                <a:off x="3518257" y="2499742"/>
                <a:ext cx="744112" cy="1070962"/>
              </a:xfrm>
              <a:prstGeom prst="straightConnector1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bg1">
                    <a:lumMod val="65000"/>
                  </a:schemeClr>
                </a:solidFill>
                <a:prstDash val="dash"/>
                <a:round/>
                <a:headEnd type="none" w="med" len="med"/>
                <a:tailEnd type="triangle" w="med" len="med"/>
              </a:ln>
              <a:effectLst/>
            </p:spPr>
          </p:cxnSp>
          <p:cxnSp>
            <p:nvCxnSpPr>
              <p:cNvPr id="146" name="Straight Arrow Connector 76"/>
              <p:cNvCxnSpPr>
                <a:stCxn id="143" idx="0"/>
                <a:endCxn id="137" idx="2"/>
              </p:cNvCxnSpPr>
              <p:nvPr/>
            </p:nvCxnSpPr>
            <p:spPr bwMode="auto">
              <a:xfrm flipV="1">
                <a:off x="4262369" y="2499742"/>
                <a:ext cx="571316" cy="1070962"/>
              </a:xfrm>
              <a:prstGeom prst="straightConnector1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bg1">
                    <a:lumMod val="65000"/>
                  </a:schemeClr>
                </a:solidFill>
                <a:prstDash val="dash"/>
                <a:round/>
                <a:headEnd type="none" w="med" len="med"/>
                <a:tailEnd type="triangle" w="med" len="med"/>
              </a:ln>
              <a:effectLst/>
            </p:spPr>
          </p:cxnSp>
          <p:sp>
            <p:nvSpPr>
              <p:cNvPr id="147" name="矩形 26"/>
              <p:cNvSpPr/>
              <p:nvPr/>
            </p:nvSpPr>
            <p:spPr bwMode="auto">
              <a:xfrm>
                <a:off x="2425422" y="3570704"/>
                <a:ext cx="1080472" cy="628526"/>
              </a:xfrm>
              <a:prstGeom prst="rect">
                <a:avLst/>
              </a:prstGeom>
              <a:solidFill>
                <a:schemeClr val="bg1">
                  <a:lumMod val="95000"/>
                </a:schemeClr>
              </a:solidFill>
              <a:ln w="3175" cmpd="sng">
                <a:solidFill>
                  <a:schemeClr val="bg1">
                    <a:lumMod val="95000"/>
                  </a:schemeClr>
                </a:solidFill>
                <a:prstDash val="solid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36000" rIns="3600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 Narrow"/>
                    <a:ea typeface="+mn-ea"/>
                    <a:cs typeface="+mn-cs"/>
                  </a:defRPr>
                </a:lvl9pPr>
              </a:lstStyle>
              <a:p>
                <a:pPr marL="92075" indent="-92075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Char char="•"/>
                  <a:defRPr/>
                </a:pPr>
                <a:r>
                  <a:rPr lang="zh-CN" altLang="en-US" sz="900" noProof="1" smtClean="0">
                    <a:solidFill>
                      <a:prstClr val="black"/>
                    </a:solidFill>
                    <a:latin typeface="华文楷体" pitchFamily="2" charset="-122"/>
                    <a:ea typeface="华文楷体" pitchFamily="2" charset="-122"/>
                    <a:sym typeface="+mn-ea"/>
                  </a:rPr>
                  <a:t>备选方案名单</a:t>
                </a:r>
                <a:endParaRPr lang="en-US" altLang="zh-CN" sz="900" noProof="1" smtClea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sym typeface="+mn-ea"/>
                </a:endParaRPr>
              </a:p>
              <a:p>
                <a:pPr marL="92075" indent="-92075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Char char="•"/>
                  <a:defRPr/>
                </a:pPr>
                <a:r>
                  <a:rPr lang="zh-CN" altLang="en-US" sz="900" noProof="1" smtClean="0">
                    <a:solidFill>
                      <a:prstClr val="black"/>
                    </a:solidFill>
                    <a:latin typeface="华文楷体" pitchFamily="2" charset="-122"/>
                    <a:ea typeface="华文楷体" pitchFamily="2" charset="-122"/>
                    <a:sym typeface="+mn-ea"/>
                  </a:rPr>
                  <a:t>支持产、销和职能部门</a:t>
                </a:r>
                <a:r>
                  <a:rPr lang="en-US" altLang="zh-CN" sz="900" noProof="1" smtClean="0">
                    <a:solidFill>
                      <a:prstClr val="black"/>
                    </a:solidFill>
                    <a:latin typeface="华文楷体" pitchFamily="2" charset="-122"/>
                    <a:ea typeface="华文楷体" pitchFamily="2" charset="-122"/>
                    <a:sym typeface="+mn-ea"/>
                  </a:rPr>
                  <a:t>SP</a:t>
                </a:r>
              </a:p>
            </p:txBody>
          </p:sp>
        </p:grpSp>
        <p:sp>
          <p:nvSpPr>
            <p:cNvPr id="109" name="Rectangle 143"/>
            <p:cNvSpPr/>
            <p:nvPr/>
          </p:nvSpPr>
          <p:spPr>
            <a:xfrm>
              <a:off x="5703952" y="1093832"/>
              <a:ext cx="3044512" cy="227726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</p:spPr>
          <p:txBody>
            <a:bodyPr wrap="none" lIns="0" tIns="36000" rIns="0" bIns="36000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000" b="1" kern="0" smtClean="0">
                  <a:latin typeface="华文楷体" pitchFamily="2" charset="-122"/>
                  <a:ea typeface="华文楷体" pitchFamily="2" charset="-122"/>
                </a:rPr>
                <a:t>经营计划（</a:t>
              </a:r>
              <a:r>
                <a:rPr lang="en-US" altLang="zh-CN" sz="1000" b="1" kern="0">
                  <a:latin typeface="华文楷体" pitchFamily="2" charset="-122"/>
                  <a:ea typeface="华文楷体" pitchFamily="2" charset="-122"/>
                </a:rPr>
                <a:t>B</a:t>
              </a:r>
              <a:r>
                <a:rPr lang="en-US" altLang="zh-CN" sz="1000" b="1" kern="0" smtClean="0">
                  <a:latin typeface="华文楷体" pitchFamily="2" charset="-122"/>
                  <a:ea typeface="华文楷体" pitchFamily="2" charset="-122"/>
                </a:rPr>
                <a:t>P</a:t>
              </a:r>
              <a:r>
                <a:rPr lang="zh-CN" altLang="en-US" sz="1000" b="1" kern="0" smtClean="0">
                  <a:latin typeface="华文楷体" pitchFamily="2" charset="-122"/>
                  <a:ea typeface="华文楷体" pitchFamily="2" charset="-122"/>
                </a:rPr>
                <a:t>）制定 （</a:t>
              </a:r>
              <a:r>
                <a:rPr lang="en-US" altLang="zh-CN" sz="1000" b="1" kern="0" smtClean="0">
                  <a:latin typeface="华文楷体" pitchFamily="2" charset="-122"/>
                  <a:ea typeface="华文楷体" pitchFamily="2" charset="-122"/>
                </a:rPr>
                <a:t>N+1</a:t>
              </a:r>
              <a:r>
                <a:rPr lang="zh-CN" altLang="en-US" sz="1000" b="1" kern="0" smtClean="0">
                  <a:latin typeface="华文楷体" pitchFamily="2" charset="-122"/>
                  <a:ea typeface="华文楷体" pitchFamily="2" charset="-122"/>
                </a:rPr>
                <a:t>）</a:t>
              </a:r>
            </a:p>
          </p:txBody>
        </p:sp>
        <p:sp>
          <p:nvSpPr>
            <p:cNvPr id="110" name="Rectangle 144"/>
            <p:cNvSpPr/>
            <p:nvPr/>
          </p:nvSpPr>
          <p:spPr>
            <a:xfrm>
              <a:off x="4682311" y="1692046"/>
              <a:ext cx="749332" cy="468000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wrap="none" lIns="0" tIns="36000" rIns="0" bIns="36000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050" kern="0" smtClea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战略洞察</a:t>
              </a:r>
            </a:p>
          </p:txBody>
        </p:sp>
        <p:sp>
          <p:nvSpPr>
            <p:cNvPr id="111" name="Rectangle 147"/>
            <p:cNvSpPr/>
            <p:nvPr/>
          </p:nvSpPr>
          <p:spPr>
            <a:xfrm>
              <a:off x="4682311" y="4136573"/>
              <a:ext cx="749332" cy="468000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wrap="none" lIns="0" tIns="36000" rIns="0" bIns="36000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050" kern="0" smtClea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战略里程碑</a:t>
              </a:r>
            </a:p>
          </p:txBody>
        </p:sp>
        <p:sp>
          <p:nvSpPr>
            <p:cNvPr id="113" name="Rectangle 148"/>
            <p:cNvSpPr/>
            <p:nvPr/>
          </p:nvSpPr>
          <p:spPr>
            <a:xfrm>
              <a:off x="4682311" y="3525442"/>
              <a:ext cx="749332" cy="468000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wrap="none" lIns="0" tIns="36000" rIns="0" bIns="36000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050" kern="0" smtClea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业务设计</a:t>
              </a:r>
            </a:p>
          </p:txBody>
        </p:sp>
        <p:sp>
          <p:nvSpPr>
            <p:cNvPr id="114" name="Rectangle 149"/>
            <p:cNvSpPr/>
            <p:nvPr/>
          </p:nvSpPr>
          <p:spPr>
            <a:xfrm>
              <a:off x="4682311" y="2914310"/>
              <a:ext cx="749332" cy="468000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wrap="none" lIns="0" tIns="36000" rIns="0" bIns="36000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050" kern="0" smtClea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战略机会点</a:t>
              </a:r>
            </a:p>
          </p:txBody>
        </p:sp>
        <p:sp>
          <p:nvSpPr>
            <p:cNvPr id="116" name="Rectangle 150"/>
            <p:cNvSpPr/>
            <p:nvPr/>
          </p:nvSpPr>
          <p:spPr>
            <a:xfrm>
              <a:off x="4682311" y="2303178"/>
              <a:ext cx="749332" cy="468000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wrap="none" lIns="0" tIns="36000" rIns="0" bIns="36000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050" kern="0" smtClea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战略</a:t>
              </a:r>
              <a:r>
                <a:rPr lang="zh-CN" altLang="en-US" sz="1050" ker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方向</a:t>
              </a:r>
            </a:p>
          </p:txBody>
        </p:sp>
        <p:sp>
          <p:nvSpPr>
            <p:cNvPr id="118" name="Rectangle 167"/>
            <p:cNvSpPr/>
            <p:nvPr/>
          </p:nvSpPr>
          <p:spPr>
            <a:xfrm>
              <a:off x="7863743" y="1692046"/>
              <a:ext cx="749332" cy="468000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wrap="square" lIns="0" tIns="36000" rIns="0" bIns="36000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050" kern="0" smtClea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机会点到订货市场目标</a:t>
              </a:r>
            </a:p>
          </p:txBody>
        </p:sp>
        <p:sp>
          <p:nvSpPr>
            <p:cNvPr id="120" name="Rectangle 168"/>
            <p:cNvSpPr/>
            <p:nvPr/>
          </p:nvSpPr>
          <p:spPr>
            <a:xfrm>
              <a:off x="7863743" y="4136573"/>
              <a:ext cx="749332" cy="468000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wrap="none" lIns="0" tIns="36000" rIns="0" bIns="36000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050" kern="0" smtClea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组织</a:t>
              </a:r>
              <a:r>
                <a:rPr lang="en-US" altLang="zh-CN" sz="1050" kern="0" smtClea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KPI</a:t>
              </a:r>
            </a:p>
            <a:p>
              <a:pPr algn="ctr"/>
              <a:r>
                <a:rPr lang="zh-CN" altLang="en-US" sz="1050" kern="0" smtClea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个人</a:t>
              </a:r>
              <a:r>
                <a:rPr lang="en-US" altLang="zh-CN" sz="1050" kern="0" smtClea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PBC</a:t>
              </a:r>
              <a:endParaRPr lang="zh-CN" altLang="en-US" sz="1050" kern="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121" name="Rectangle 169"/>
            <p:cNvSpPr/>
            <p:nvPr/>
          </p:nvSpPr>
          <p:spPr>
            <a:xfrm>
              <a:off x="7863743" y="3525442"/>
              <a:ext cx="749332" cy="468000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wrap="square" lIns="0" tIns="36000" rIns="0" bIns="36000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050" kern="0" smtClea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预算（财务和人力）</a:t>
              </a:r>
            </a:p>
          </p:txBody>
        </p:sp>
        <p:sp>
          <p:nvSpPr>
            <p:cNvPr id="122" name="Rectangle 170"/>
            <p:cNvSpPr/>
            <p:nvPr/>
          </p:nvSpPr>
          <p:spPr>
            <a:xfrm>
              <a:off x="7863743" y="2914310"/>
              <a:ext cx="749332" cy="468000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wrap="square" lIns="0" tIns="36000" rIns="0" bIns="36000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050" kern="0" smtClea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关键财务指标</a:t>
              </a:r>
            </a:p>
          </p:txBody>
        </p:sp>
        <p:sp>
          <p:nvSpPr>
            <p:cNvPr id="123" name="Rectangle 171"/>
            <p:cNvSpPr/>
            <p:nvPr/>
          </p:nvSpPr>
          <p:spPr>
            <a:xfrm>
              <a:off x="7863743" y="2303178"/>
              <a:ext cx="749332" cy="468000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wrap="square" lIns="0" tIns="36000" rIns="0" bIns="36000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050" kern="0" smtClea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策略和行动计划</a:t>
              </a:r>
              <a:endParaRPr lang="zh-CN" altLang="en-US" sz="1050" ker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124" name="TextBox 123"/>
            <p:cNvSpPr txBox="1"/>
            <p:nvPr/>
          </p:nvSpPr>
          <p:spPr>
            <a:xfrm>
              <a:off x="4589908" y="1381730"/>
              <a:ext cx="864096" cy="253916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050" b="1" i="1" smtClean="0">
                  <a:latin typeface="华文楷体" pitchFamily="2" charset="-122"/>
                  <a:ea typeface="华文楷体" pitchFamily="2" charset="-122"/>
                </a:rPr>
                <a:t>主要产出</a:t>
              </a:r>
            </a:p>
          </p:txBody>
        </p:sp>
        <p:sp>
          <p:nvSpPr>
            <p:cNvPr id="125" name="TextBox 124"/>
            <p:cNvSpPr txBox="1"/>
            <p:nvPr/>
          </p:nvSpPr>
          <p:spPr>
            <a:xfrm>
              <a:off x="7812360" y="1390888"/>
              <a:ext cx="864096" cy="253916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050" b="1" i="1" smtClean="0">
                  <a:latin typeface="华文楷体" pitchFamily="2" charset="-122"/>
                  <a:ea typeface="华文楷体" pitchFamily="2" charset="-122"/>
                </a:rPr>
                <a:t>主要产出</a:t>
              </a:r>
            </a:p>
          </p:txBody>
        </p:sp>
        <p:sp>
          <p:nvSpPr>
            <p:cNvPr id="126" name="矩形 26"/>
            <p:cNvSpPr/>
            <p:nvPr/>
          </p:nvSpPr>
          <p:spPr bwMode="auto">
            <a:xfrm>
              <a:off x="6156176" y="1692046"/>
              <a:ext cx="1214047" cy="667022"/>
            </a:xfrm>
            <a:prstGeom prst="rect">
              <a:avLst/>
            </a:prstGeom>
            <a:noFill/>
            <a:ln w="3175" cmpd="sng">
              <a:solidFill>
                <a:schemeClr val="bg1">
                  <a:lumMod val="75000"/>
                </a:schemeClr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9pPr>
            </a:lstStyle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en-US" altLang="zh-CN" sz="900" noProof="1" smtClea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sym typeface="+mn-ea"/>
                </a:rPr>
                <a:t>N+1</a:t>
              </a:r>
              <a:r>
                <a:rPr lang="zh-CN" altLang="en-US" sz="900" noProof="1" smtClea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sym typeface="+mn-ea"/>
                </a:rPr>
                <a:t>年公司商业计划（</a:t>
              </a:r>
              <a:r>
                <a:rPr lang="en-US" altLang="zh-CN" sz="900" noProof="1" smtClea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sym typeface="+mn-ea"/>
                </a:rPr>
                <a:t>CBP</a:t>
              </a:r>
              <a:r>
                <a:rPr lang="zh-CN" altLang="en-US" sz="900" noProof="1" smtClea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sym typeface="+mn-ea"/>
                </a:rPr>
                <a:t>）</a:t>
              </a:r>
              <a:endParaRPr lang="en-US" altLang="zh-CN" sz="900" noProof="1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  <a:sym typeface="+mn-ea"/>
              </a:endParaRPr>
            </a:p>
          </p:txBody>
        </p:sp>
        <p:sp>
          <p:nvSpPr>
            <p:cNvPr id="127" name="矩形 26"/>
            <p:cNvSpPr/>
            <p:nvPr/>
          </p:nvSpPr>
          <p:spPr bwMode="auto">
            <a:xfrm>
              <a:off x="6516216" y="3089222"/>
              <a:ext cx="1142039" cy="423884"/>
            </a:xfrm>
            <a:prstGeom prst="rect">
              <a:avLst/>
            </a:prstGeom>
            <a:noFill/>
            <a:ln w="3175" cmpd="sng">
              <a:solidFill>
                <a:schemeClr val="bg1">
                  <a:lumMod val="75000"/>
                </a:schemeClr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9pPr>
            </a:lstStyle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zh-CN" altLang="en-US" sz="900" noProof="1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sym typeface="+mn-ea"/>
                </a:rPr>
                <a:t>制定</a:t>
              </a:r>
              <a:r>
                <a:rPr lang="zh-CN" altLang="en-US" sz="900" noProof="1" smtClea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sym typeface="+mn-ea"/>
                </a:rPr>
                <a:t>产品线</a:t>
              </a:r>
              <a:r>
                <a:rPr lang="en-US" altLang="zh-CN" sz="900" noProof="1" smtClea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sym typeface="+mn-ea"/>
                </a:rPr>
                <a:t>BP</a:t>
              </a:r>
            </a:p>
          </p:txBody>
        </p:sp>
        <p:sp>
          <p:nvSpPr>
            <p:cNvPr id="128" name="矩形 26"/>
            <p:cNvSpPr/>
            <p:nvPr/>
          </p:nvSpPr>
          <p:spPr bwMode="auto">
            <a:xfrm>
              <a:off x="6516216" y="3617196"/>
              <a:ext cx="1142039" cy="423884"/>
            </a:xfrm>
            <a:prstGeom prst="rect">
              <a:avLst/>
            </a:prstGeom>
            <a:noFill/>
            <a:ln w="3175" cmpd="sng">
              <a:solidFill>
                <a:schemeClr val="bg1">
                  <a:lumMod val="75000"/>
                </a:schemeClr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9pPr>
            </a:lstStyle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zh-CN" altLang="en-US" sz="900" noProof="1" smtClea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sym typeface="+mn-ea"/>
                </a:rPr>
                <a:t>制定区域</a:t>
              </a:r>
              <a:r>
                <a:rPr lang="en-US" altLang="zh-CN" sz="900" noProof="1" smtClea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sym typeface="+mn-ea"/>
                </a:rPr>
                <a:t>/</a:t>
              </a:r>
              <a:r>
                <a:rPr lang="zh-CN" altLang="en-US" sz="900" noProof="1" smtClea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sym typeface="+mn-ea"/>
                </a:rPr>
                <a:t>细分市场</a:t>
              </a:r>
              <a:r>
                <a:rPr lang="en-US" altLang="zh-CN" sz="900" noProof="1" smtClea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sym typeface="+mn-ea"/>
                </a:rPr>
                <a:t>BP</a:t>
              </a:r>
            </a:p>
          </p:txBody>
        </p:sp>
        <p:sp>
          <p:nvSpPr>
            <p:cNvPr id="129" name="矩形 26"/>
            <p:cNvSpPr/>
            <p:nvPr/>
          </p:nvSpPr>
          <p:spPr bwMode="auto">
            <a:xfrm>
              <a:off x="6516216" y="4136573"/>
              <a:ext cx="1142039" cy="423884"/>
            </a:xfrm>
            <a:prstGeom prst="rect">
              <a:avLst/>
            </a:prstGeom>
            <a:noFill/>
            <a:ln w="3175" cmpd="sng">
              <a:solidFill>
                <a:schemeClr val="bg1">
                  <a:lumMod val="75000"/>
                </a:schemeClr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9pPr>
            </a:lstStyle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zh-CN" altLang="en-US" sz="900" noProof="1" smtClea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sym typeface="+mn-ea"/>
                </a:rPr>
                <a:t>制定功能部门</a:t>
              </a:r>
              <a:r>
                <a:rPr lang="en-US" altLang="zh-CN" sz="900" noProof="1" smtClea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sym typeface="+mn-ea"/>
                </a:rPr>
                <a:t>BP</a:t>
              </a:r>
            </a:p>
          </p:txBody>
        </p:sp>
        <p:cxnSp>
          <p:nvCxnSpPr>
            <p:cNvPr id="130" name="Elbow Connector 214"/>
            <p:cNvCxnSpPr>
              <a:endCxn id="127" idx="1"/>
            </p:cNvCxnSpPr>
            <p:nvPr/>
          </p:nvCxnSpPr>
          <p:spPr bwMode="auto">
            <a:xfrm rot="16200000" flipH="1">
              <a:off x="5937157" y="2722104"/>
              <a:ext cx="942095" cy="216024"/>
            </a:xfrm>
            <a:prstGeom prst="bentConnector2">
              <a:avLst/>
            </a:prstGeom>
            <a:solidFill>
              <a:schemeClr val="accent1"/>
            </a:solidFill>
            <a:ln w="9525" cap="flat" cmpd="sng" algn="ctr">
              <a:solidFill>
                <a:schemeClr val="bg1">
                  <a:lumMod val="65000"/>
                </a:schemeClr>
              </a:solidFill>
              <a:prstDash val="solid"/>
              <a:round/>
              <a:headEnd type="none" w="med" len="med"/>
              <a:tailEnd type="triangle" w="med" len="med"/>
            </a:ln>
            <a:effectLst/>
          </p:spPr>
        </p:cxnSp>
        <p:cxnSp>
          <p:nvCxnSpPr>
            <p:cNvPr id="131" name="Elbow Connector 216"/>
            <p:cNvCxnSpPr>
              <a:endCxn id="128" idx="1"/>
            </p:cNvCxnSpPr>
            <p:nvPr/>
          </p:nvCxnSpPr>
          <p:spPr bwMode="auto">
            <a:xfrm rot="16200000" flipH="1">
              <a:off x="5673170" y="2986091"/>
              <a:ext cx="1470069" cy="216024"/>
            </a:xfrm>
            <a:prstGeom prst="bentConnector2">
              <a:avLst/>
            </a:prstGeom>
            <a:solidFill>
              <a:schemeClr val="accent1"/>
            </a:solidFill>
            <a:ln w="9525" cap="flat" cmpd="sng" algn="ctr">
              <a:solidFill>
                <a:schemeClr val="bg1">
                  <a:lumMod val="65000"/>
                </a:schemeClr>
              </a:solidFill>
              <a:prstDash val="solid"/>
              <a:round/>
              <a:headEnd type="none" w="med" len="med"/>
              <a:tailEnd type="triangle" w="med" len="med"/>
            </a:ln>
            <a:effectLst/>
          </p:spPr>
        </p:cxnSp>
        <p:cxnSp>
          <p:nvCxnSpPr>
            <p:cNvPr id="132" name="Elbow Connector 218"/>
            <p:cNvCxnSpPr>
              <a:endCxn id="129" idx="1"/>
            </p:cNvCxnSpPr>
            <p:nvPr/>
          </p:nvCxnSpPr>
          <p:spPr bwMode="auto">
            <a:xfrm rot="16200000" flipH="1">
              <a:off x="5413481" y="3245780"/>
              <a:ext cx="1989446" cy="216024"/>
            </a:xfrm>
            <a:prstGeom prst="bentConnector2">
              <a:avLst/>
            </a:prstGeom>
            <a:solidFill>
              <a:schemeClr val="accent1"/>
            </a:solidFill>
            <a:ln w="9525" cap="flat" cmpd="sng" algn="ctr">
              <a:solidFill>
                <a:schemeClr val="bg1">
                  <a:lumMod val="65000"/>
                </a:schemeClr>
              </a:solidFill>
              <a:prstDash val="solid"/>
              <a:round/>
              <a:headEnd type="none" w="med" len="med"/>
              <a:tailEnd type="triangle" w="med" len="med"/>
            </a:ln>
            <a:effectLst/>
          </p:spPr>
        </p:cxnSp>
        <p:sp>
          <p:nvSpPr>
            <p:cNvPr id="133" name="TextBox 132"/>
            <p:cNvSpPr txBox="1"/>
            <p:nvPr/>
          </p:nvSpPr>
          <p:spPr>
            <a:xfrm>
              <a:off x="2123728" y="1381730"/>
              <a:ext cx="864096" cy="25391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050" b="1" i="1" smtClean="0">
                  <a:latin typeface="华文楷体" pitchFamily="2" charset="-122"/>
                  <a:ea typeface="华文楷体" pitchFamily="2" charset="-122"/>
                </a:rPr>
                <a:t>关键步骤</a:t>
              </a:r>
            </a:p>
          </p:txBody>
        </p:sp>
        <p:sp>
          <p:nvSpPr>
            <p:cNvPr id="134" name="TextBox 133"/>
            <p:cNvSpPr txBox="1"/>
            <p:nvPr/>
          </p:nvSpPr>
          <p:spPr>
            <a:xfrm>
              <a:off x="6435810" y="1390888"/>
              <a:ext cx="864096" cy="25391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050" b="1" i="1" smtClean="0">
                  <a:latin typeface="华文楷体" pitchFamily="2" charset="-122"/>
                  <a:ea typeface="华文楷体" pitchFamily="2" charset="-122"/>
                </a:rPr>
                <a:t>关键步骤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902878235"/>
      </p:ext>
    </p:extLst>
  </p:cSld>
  <p:clrMapOvr>
    <a:masterClrMapping/>
  </p:clrMapOvr>
  <p:transition spd="med"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5" name="矩形标注 11264"/>
          <p:cNvSpPr/>
          <p:nvPr/>
        </p:nvSpPr>
        <p:spPr>
          <a:xfrm>
            <a:off x="467544" y="2103990"/>
            <a:ext cx="3580092" cy="2088000"/>
          </a:xfrm>
          <a:prstGeom prst="wedgeRectCallout">
            <a:avLst>
              <a:gd name="adj1" fmla="val -21984"/>
              <a:gd name="adj2" fmla="val -55334"/>
            </a:avLst>
          </a:prstGeom>
          <a:noFill/>
          <a:ln w="19050">
            <a:solidFill>
              <a:schemeClr val="bg1">
                <a:lumMod val="85000"/>
              </a:schemeClr>
            </a:solidFill>
          </a:ln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100" b="1" smtClean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91591" y="123478"/>
            <a:ext cx="1611586" cy="380480"/>
          </a:xfrm>
          <a:prstGeom prst="rect">
            <a:avLst/>
          </a:prstGeom>
          <a:noFill/>
        </p:spPr>
        <p:txBody>
          <a:bodyPr wrap="non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mtClean="0">
                <a:latin typeface="华文楷体" pitchFamily="2" charset="-122"/>
                <a:ea typeface="华文楷体" pitchFamily="2" charset="-122"/>
              </a:rPr>
              <a:t>长期</a:t>
            </a:r>
            <a:r>
              <a:rPr lang="en-US" altLang="zh-CN" sz="2000" b="1" smtClean="0">
                <a:latin typeface="华文楷体" pitchFamily="2" charset="-122"/>
                <a:ea typeface="华文楷体" pitchFamily="2" charset="-122"/>
              </a:rPr>
              <a:t>——</a:t>
            </a:r>
            <a:r>
              <a:rPr lang="zh-CN" altLang="en-US" sz="2000" b="1" smtClean="0">
                <a:latin typeface="华文楷体" pitchFamily="2" charset="-122"/>
                <a:ea typeface="华文楷体" pitchFamily="2" charset="-122"/>
              </a:rPr>
              <a:t>短期</a:t>
            </a:r>
          </a:p>
        </p:txBody>
      </p:sp>
      <p:pic>
        <p:nvPicPr>
          <p:cNvPr id="51" name="Picture 4" descr="d:\我的文档\Fetion\temp\0b23cdaf20c6242028e4fd01184d62a9.png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CFD"/>
              </a:clrFrom>
              <a:clrTo>
                <a:srgbClr val="FFFCFD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418653" y="51470"/>
            <a:ext cx="473827" cy="3957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47"/>
          <p:cNvSpPr txBox="1"/>
          <p:nvPr/>
        </p:nvSpPr>
        <p:spPr>
          <a:xfrm>
            <a:off x="191590" y="483518"/>
            <a:ext cx="8700889" cy="360040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lvl="2" indent="-171450">
              <a:lnSpc>
                <a:spcPct val="125000"/>
              </a:lnSpc>
              <a:buFont typeface="Wingdings" pitchFamily="2" charset="2"/>
              <a:buChar char="p"/>
            </a:pPr>
            <a:r>
              <a:rPr lang="zh-CN" altLang="en-US" sz="1600" b="1" smtClean="0">
                <a:latin typeface="华文楷体" pitchFamily="2" charset="-122"/>
                <a:ea typeface="华文楷体" pitchFamily="2" charset="-122"/>
              </a:rPr>
              <a:t>华为研发部门</a:t>
            </a:r>
            <a:endParaRPr lang="zh-CN" altLang="en-US" sz="16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79" name="Rectangle 1"/>
          <p:cNvSpPr/>
          <p:nvPr/>
        </p:nvSpPr>
        <p:spPr>
          <a:xfrm>
            <a:off x="1898279" y="1253587"/>
            <a:ext cx="1089747" cy="238043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txBody>
          <a:bodyPr wrap="none" lIns="36000" tIns="36000" rIns="36000" bIns="3600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100" kern="0" smtClean="0">
                <a:latin typeface="华文楷体" pitchFamily="2" charset="-122"/>
                <a:ea typeface="华文楷体" pitchFamily="2" charset="-122"/>
              </a:rPr>
              <a:t>CBG</a:t>
            </a:r>
            <a:endParaRPr lang="zh-CN" altLang="en-US" sz="1100" kern="0" smtClean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80" name="Rectangle 1"/>
          <p:cNvSpPr/>
          <p:nvPr/>
        </p:nvSpPr>
        <p:spPr>
          <a:xfrm>
            <a:off x="2769070" y="1707653"/>
            <a:ext cx="722810" cy="238043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txBody>
          <a:bodyPr wrap="none" lIns="36000" tIns="36000" rIns="36000" bIns="3600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000" kern="0" smtClean="0">
                <a:latin typeface="华文楷体" pitchFamily="2" charset="-122"/>
                <a:ea typeface="华文楷体" pitchFamily="2" charset="-122"/>
              </a:rPr>
              <a:t>销售与服务</a:t>
            </a:r>
          </a:p>
        </p:txBody>
      </p:sp>
      <p:sp>
        <p:nvSpPr>
          <p:cNvPr id="81" name="Rectangle 1"/>
          <p:cNvSpPr/>
          <p:nvPr/>
        </p:nvSpPr>
        <p:spPr>
          <a:xfrm>
            <a:off x="4644008" y="1707653"/>
            <a:ext cx="722810" cy="238043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txBody>
          <a:bodyPr wrap="none" lIns="36000" tIns="36000" rIns="36000" bIns="3600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 kern="0" smtClean="0">
                <a:latin typeface="华文楷体" pitchFamily="2" charset="-122"/>
                <a:ea typeface="华文楷体" pitchFamily="2" charset="-122"/>
              </a:rPr>
              <a:t>产品线</a:t>
            </a:r>
          </a:p>
        </p:txBody>
      </p:sp>
      <p:sp>
        <p:nvSpPr>
          <p:cNvPr id="82" name="Rectangle 1"/>
          <p:cNvSpPr/>
          <p:nvPr/>
        </p:nvSpPr>
        <p:spPr>
          <a:xfrm>
            <a:off x="5472100" y="1707652"/>
            <a:ext cx="360040" cy="238043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txBody>
          <a:bodyPr wrap="none" lIns="36000" tIns="36000" rIns="36000" bIns="3600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000" b="1" kern="0" smtClean="0">
                <a:latin typeface="华文楷体" pitchFamily="2" charset="-122"/>
                <a:ea typeface="华文楷体" pitchFamily="2" charset="-122"/>
              </a:rPr>
              <a:t>……</a:t>
            </a:r>
            <a:endParaRPr lang="zh-CN" altLang="en-US" sz="1000" b="1" kern="0" smtClean="0">
              <a:latin typeface="华文楷体" pitchFamily="2" charset="-122"/>
              <a:ea typeface="华文楷体" pitchFamily="2" charset="-122"/>
            </a:endParaRPr>
          </a:p>
        </p:txBody>
      </p:sp>
      <p:cxnSp>
        <p:nvCxnSpPr>
          <p:cNvPr id="86" name="Elbow Connector 21"/>
          <p:cNvCxnSpPr>
            <a:stCxn id="79" idx="2"/>
            <a:endCxn id="80" idx="0"/>
          </p:cNvCxnSpPr>
          <p:nvPr/>
        </p:nvCxnSpPr>
        <p:spPr bwMode="auto">
          <a:xfrm rot="16200000" flipH="1">
            <a:off x="2678803" y="1255980"/>
            <a:ext cx="216023" cy="687322"/>
          </a:xfrm>
          <a:prstGeom prst="bentConnector3">
            <a:avLst>
              <a:gd name="adj1" fmla="val 50000"/>
            </a:avLst>
          </a:prstGeom>
          <a:solidFill>
            <a:schemeClr val="accent1"/>
          </a:solidFill>
          <a:ln w="952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87" name="Elbow Connector 21"/>
          <p:cNvCxnSpPr>
            <a:stCxn id="79" idx="2"/>
            <a:endCxn id="81" idx="0"/>
          </p:cNvCxnSpPr>
          <p:nvPr/>
        </p:nvCxnSpPr>
        <p:spPr bwMode="auto">
          <a:xfrm rot="16200000" flipH="1">
            <a:off x="3616272" y="318511"/>
            <a:ext cx="216023" cy="2562260"/>
          </a:xfrm>
          <a:prstGeom prst="bentConnector3">
            <a:avLst>
              <a:gd name="adj1" fmla="val 50000"/>
            </a:avLst>
          </a:prstGeom>
          <a:solidFill>
            <a:schemeClr val="accent1"/>
          </a:solidFill>
          <a:ln w="952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89" name="Elbow Connector 21"/>
          <p:cNvCxnSpPr>
            <a:stCxn id="79" idx="2"/>
            <a:endCxn id="82" idx="0"/>
          </p:cNvCxnSpPr>
          <p:nvPr/>
        </p:nvCxnSpPr>
        <p:spPr bwMode="auto">
          <a:xfrm rot="16200000" flipH="1">
            <a:off x="3939625" y="-4843"/>
            <a:ext cx="216022" cy="3208967"/>
          </a:xfrm>
          <a:prstGeom prst="bentConnector3">
            <a:avLst>
              <a:gd name="adj1" fmla="val 50000"/>
            </a:avLst>
          </a:prstGeom>
          <a:solidFill>
            <a:schemeClr val="accent1"/>
          </a:solidFill>
          <a:ln w="952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93" name="Rectangle 1"/>
          <p:cNvSpPr/>
          <p:nvPr/>
        </p:nvSpPr>
        <p:spPr>
          <a:xfrm>
            <a:off x="1115616" y="1707653"/>
            <a:ext cx="722810" cy="238043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txBody>
          <a:bodyPr wrap="none" lIns="36000" tIns="36000" rIns="36000" bIns="3600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 kern="0" smtClean="0">
                <a:latin typeface="华文楷体" pitchFamily="2" charset="-122"/>
                <a:ea typeface="华文楷体" pitchFamily="2" charset="-122"/>
              </a:rPr>
              <a:t>地区部</a:t>
            </a:r>
          </a:p>
        </p:txBody>
      </p:sp>
      <p:cxnSp>
        <p:nvCxnSpPr>
          <p:cNvPr id="94" name="Elbow Connector 21"/>
          <p:cNvCxnSpPr>
            <a:stCxn id="79" idx="2"/>
            <a:endCxn id="93" idx="0"/>
          </p:cNvCxnSpPr>
          <p:nvPr/>
        </p:nvCxnSpPr>
        <p:spPr bwMode="auto">
          <a:xfrm rot="5400000">
            <a:off x="1852076" y="1116575"/>
            <a:ext cx="216023" cy="966132"/>
          </a:xfrm>
          <a:prstGeom prst="bentConnector3">
            <a:avLst>
              <a:gd name="adj1" fmla="val 50000"/>
            </a:avLst>
          </a:prstGeom>
          <a:solidFill>
            <a:schemeClr val="accent1"/>
          </a:solidFill>
          <a:ln w="952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graphicFrame>
        <p:nvGraphicFramePr>
          <p:cNvPr id="110" name="表格 10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59519747"/>
              </p:ext>
            </p:extLst>
          </p:nvPr>
        </p:nvGraphicFramePr>
        <p:xfrm>
          <a:off x="486911" y="2112631"/>
          <a:ext cx="3541357" cy="2080994"/>
        </p:xfrm>
        <a:graphic>
          <a:graphicData uri="http://schemas.openxmlformats.org/drawingml/2006/table">
            <a:tbl>
              <a:tblPr firstRow="1" firstCol="1" bandRow="1"/>
              <a:tblGrid>
                <a:gridCol w="957643"/>
                <a:gridCol w="1830454"/>
                <a:gridCol w="753260"/>
              </a:tblGrid>
              <a:tr h="130651">
                <a:tc gridSpan="3">
                  <a:txBody>
                    <a:bodyPr vert="horz" wrap="square"/>
                    <a:lstStyle/>
                    <a:p>
                      <a:pPr marL="0" marR="0" indent="0" algn="ctr" defTabSz="342946" rtl="0" eaLnBrk="1" fontAlgn="auto" latinLnBrk="0" hangingPunct="1">
                        <a:lnSpc>
                          <a:spcPts val="13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200" b="1" u="none" strike="noStrike" smtClean="0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华为地区部负责人</a:t>
                      </a:r>
                      <a:r>
                        <a:rPr lang="en-US" altLang="zh-CN" sz="1200" b="1" u="none" strike="noStrike" smtClean="0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PBC</a:t>
                      </a:r>
                      <a:endParaRPr lang="zh-CN" sz="1200" b="1" kern="100">
                        <a:solidFill>
                          <a:schemeClr val="tx1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</a:tr>
              <a:tr h="129703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1300"/>
                        </a:lnSpc>
                        <a:spcAft>
                          <a:spcPct val="0"/>
                        </a:spcAft>
                      </a:pPr>
                      <a:r>
                        <a:rPr lang="zh-CN" altLang="en-US" sz="1000" b="1" kern="100" smtClean="0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维度</a:t>
                      </a:r>
                      <a:endParaRPr lang="zh-CN" sz="1000" b="1" kern="100">
                        <a:solidFill>
                          <a:schemeClr val="tx1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342946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Arial"/>
                          <a:ea typeface="微软雅黑"/>
                        </a:defRPr>
                      </a:lvl1pPr>
                      <a:lvl2pPr marL="342946" algn="l" defTabSz="342946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Arial"/>
                          <a:ea typeface="微软雅黑"/>
                        </a:defRPr>
                      </a:lvl2pPr>
                      <a:lvl3pPr marL="685891" algn="l" defTabSz="342946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Arial"/>
                          <a:ea typeface="微软雅黑"/>
                        </a:defRPr>
                      </a:lvl3pPr>
                      <a:lvl4pPr marL="1028837" algn="l" defTabSz="342946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Arial"/>
                          <a:ea typeface="微软雅黑"/>
                        </a:defRPr>
                      </a:lvl4pPr>
                      <a:lvl5pPr marL="1371783" algn="l" defTabSz="342946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Arial"/>
                          <a:ea typeface="微软雅黑"/>
                        </a:defRPr>
                      </a:lvl5pPr>
                      <a:lvl6pPr marL="1714729" algn="l" defTabSz="342946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Arial"/>
                          <a:ea typeface="微软雅黑"/>
                        </a:defRPr>
                      </a:lvl6pPr>
                      <a:lvl7pPr marL="2057674" algn="l" defTabSz="342946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Arial"/>
                          <a:ea typeface="微软雅黑"/>
                        </a:defRPr>
                      </a:lvl7pPr>
                      <a:lvl8pPr marL="2400620" algn="l" defTabSz="342946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Arial"/>
                          <a:ea typeface="微软雅黑"/>
                        </a:defRPr>
                      </a:lvl8pPr>
                      <a:lvl9pPr marL="2743566" algn="l" defTabSz="342946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Arial"/>
                          <a:ea typeface="微软雅黑"/>
                        </a:defRPr>
                      </a:lvl9pPr>
                    </a:lstStyle>
                    <a:p>
                      <a:pPr algn="ctr">
                        <a:lnSpc>
                          <a:spcPts val="1300"/>
                        </a:lnSpc>
                        <a:spcAft>
                          <a:spcPct val="0"/>
                        </a:spcAft>
                      </a:pPr>
                      <a:r>
                        <a:rPr lang="zh-CN" altLang="en-US" sz="1000" b="1" kern="100" smtClean="0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项目</a:t>
                      </a:r>
                      <a:endParaRPr lang="zh-CN" sz="1000" b="1" kern="100">
                        <a:solidFill>
                          <a:schemeClr val="tx1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1300"/>
                        </a:lnSpc>
                        <a:spcAft>
                          <a:spcPct val="0"/>
                        </a:spcAft>
                      </a:pPr>
                      <a:r>
                        <a:rPr lang="zh-CN" altLang="en-US" sz="1000" b="1" kern="100" smtClean="0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权重</a:t>
                      </a:r>
                      <a:endParaRPr lang="zh-CN" sz="1000" b="1" kern="100">
                        <a:solidFill>
                          <a:schemeClr val="tx1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186267">
                <a:tc rowSpan="6"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50" b="1" i="0" u="none" strike="noStrike" smtClean="0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组织</a:t>
                      </a:r>
                      <a:endParaRPr lang="en-US" altLang="zh-CN" sz="1050" b="1" i="0" u="none" strike="noStrike" smtClean="0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  <a:p>
                      <a:pPr algn="ctr" rtl="0" fontAlgn="ctr"/>
                      <a:r>
                        <a:rPr lang="zh-CN" altLang="en-US" sz="1050" b="1" i="0" u="none" strike="noStrike" smtClean="0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业绩</a:t>
                      </a:r>
                      <a:endParaRPr lang="zh-CN" altLang="en-US" sz="1050" b="1" i="0" u="none" strike="noStrike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36000" marR="36000" marT="36000" marB="36000" anchor="ctr">
                    <a:lnL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342946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Arial"/>
                          <a:ea typeface="微软雅黑"/>
                        </a:defRPr>
                      </a:lvl1pPr>
                      <a:lvl2pPr marL="342946" algn="l" defTabSz="342946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Arial"/>
                          <a:ea typeface="微软雅黑"/>
                        </a:defRPr>
                      </a:lvl2pPr>
                      <a:lvl3pPr marL="685891" algn="l" defTabSz="342946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Arial"/>
                          <a:ea typeface="微软雅黑"/>
                        </a:defRPr>
                      </a:lvl3pPr>
                      <a:lvl4pPr marL="1028837" algn="l" defTabSz="342946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Arial"/>
                          <a:ea typeface="微软雅黑"/>
                        </a:defRPr>
                      </a:lvl4pPr>
                      <a:lvl5pPr marL="1371783" algn="l" defTabSz="342946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Arial"/>
                          <a:ea typeface="微软雅黑"/>
                        </a:defRPr>
                      </a:lvl5pPr>
                      <a:lvl6pPr marL="1714729" algn="l" defTabSz="342946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Arial"/>
                          <a:ea typeface="微软雅黑"/>
                        </a:defRPr>
                      </a:lvl6pPr>
                      <a:lvl7pPr marL="2057674" algn="l" defTabSz="342946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Arial"/>
                          <a:ea typeface="微软雅黑"/>
                        </a:defRPr>
                      </a:lvl7pPr>
                      <a:lvl8pPr marL="2400620" algn="l" defTabSz="342946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Arial"/>
                          <a:ea typeface="微软雅黑"/>
                        </a:defRPr>
                      </a:lvl8pPr>
                      <a:lvl9pPr marL="2743566" algn="l" defTabSz="342946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Arial"/>
                          <a:ea typeface="微软雅黑"/>
                        </a:defRPr>
                      </a:lvl9pPr>
                    </a:lstStyle>
                    <a:p>
                      <a:pPr algn="ctr" rtl="0" fontAlgn="ctr"/>
                      <a:r>
                        <a:rPr lang="zh-CN" altLang="en-US" sz="900" b="0" i="0" u="none" strike="noStrike" smtClean="0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销售总收入</a:t>
                      </a:r>
                      <a:endParaRPr lang="zh-CN" altLang="en-US" sz="900" b="0" i="0" u="none" strike="noStrike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1300"/>
                        </a:lnSpc>
                        <a:spcAft>
                          <a:spcPct val="0"/>
                        </a:spcAft>
                      </a:pPr>
                      <a:r>
                        <a:rPr lang="en-US" altLang="zh-CN" sz="900" b="0" kern="100" smtClean="0"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15%</a:t>
                      </a:r>
                      <a:endParaRPr lang="zh-CN" sz="900" b="0" kern="100"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36000" marR="36000" marT="36000" marB="36000" anchor="ctr">
                    <a:lnL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129703">
                <a:tc vMerge="1">
                  <a:txBody>
                    <a:bodyPr vert="horz" wrap="square"/>
                    <a:lstStyle/>
                    <a:p>
                      <a:pPr algn="ctr">
                        <a:lnSpc>
                          <a:spcPts val="1300"/>
                        </a:lnSpc>
                        <a:spcAft>
                          <a:spcPct val="0"/>
                        </a:spcAft>
                      </a:pPr>
                      <a:endParaRPr lang="zh-CN" altLang="en-US" sz="900" kern="100" smtClean="0">
                        <a:solidFill>
                          <a:schemeClr val="tx1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36000" marR="36000" marT="36000" marB="3600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1300"/>
                        </a:lnSpc>
                        <a:spcAft>
                          <a:spcPct val="0"/>
                        </a:spcAft>
                      </a:pPr>
                      <a:r>
                        <a:rPr lang="zh-CN" altLang="en-US" sz="900" b="0" kern="100" smtClean="0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销售收入</a:t>
                      </a:r>
                      <a:r>
                        <a:rPr lang="en-US" altLang="zh-CN" sz="900" b="0" kern="100" smtClean="0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(</a:t>
                      </a:r>
                      <a:r>
                        <a:rPr lang="zh-CN" altLang="en-US" sz="900" b="0" kern="100" smtClean="0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手机类</a:t>
                      </a:r>
                      <a:r>
                        <a:rPr lang="en-US" altLang="zh-CN" sz="900" b="0" kern="100" smtClean="0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)</a:t>
                      </a:r>
                      <a:endParaRPr lang="zh-CN" altLang="en-US" sz="900" b="0" kern="100" smtClean="0">
                        <a:solidFill>
                          <a:schemeClr val="tx1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900" b="0" i="0" u="none" strike="noStrike" smtClean="0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20%</a:t>
                      </a:r>
                      <a:endParaRPr lang="en-US" altLang="zh-CN" sz="900" b="0" i="0" u="none" strike="noStrike">
                        <a:solidFill>
                          <a:schemeClr val="tx1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8270" marR="8270" marT="8270" marB="0" anchor="ctr">
                    <a:lnL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114251">
                <a:tc vMerge="1">
                  <a:txBody>
                    <a:bodyPr vert="horz" wrap="square"/>
                    <a:lstStyle/>
                    <a:p>
                      <a:pPr algn="ctr">
                        <a:lnSpc>
                          <a:spcPts val="1300"/>
                        </a:lnSpc>
                        <a:spcAft>
                          <a:spcPct val="0"/>
                        </a:spcAft>
                      </a:pPr>
                      <a:endParaRPr lang="zh-CN" altLang="en-US" sz="900" kern="100" smtClean="0">
                        <a:solidFill>
                          <a:schemeClr val="tx1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36000" marR="36000" marT="36000" marB="3600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900" b="0" i="0" u="none" strike="noStrike" smtClean="0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销售收入</a:t>
                      </a:r>
                      <a:r>
                        <a:rPr lang="en-US" altLang="zh-CN" sz="900" b="0" i="0" u="none" strike="noStrike" smtClean="0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(</a:t>
                      </a:r>
                      <a:r>
                        <a:rPr lang="zh-CN" altLang="en-US" sz="900" b="0" i="0" u="none" strike="noStrike" smtClean="0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非手机</a:t>
                      </a:r>
                      <a:r>
                        <a:rPr lang="en-US" altLang="zh-CN" sz="900" b="0" i="0" u="none" strike="noStrike" smtClean="0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)</a:t>
                      </a:r>
                      <a:endParaRPr lang="zh-CN" altLang="en-US" sz="900" b="0" i="0" u="none" strike="noStrike">
                        <a:solidFill>
                          <a:schemeClr val="tx1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8270" marR="8270" marT="8270" marB="0" anchor="ctr">
                    <a:lnL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900" b="0" i="0" u="none" strike="noStrike" smtClean="0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15%</a:t>
                      </a:r>
                      <a:endParaRPr lang="en-US" altLang="zh-CN" sz="900" b="0" i="0" u="none" strike="noStrike">
                        <a:solidFill>
                          <a:schemeClr val="tx1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8270" marR="8270" marT="8270" marB="0" anchor="ctr">
                    <a:lnL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114251">
                <a:tc vMerge="1">
                  <a:txBody>
                    <a:bodyPr vert="horz" wrap="square"/>
                    <a:lstStyle/>
                    <a:p>
                      <a:pPr algn="ctr">
                        <a:lnSpc>
                          <a:spcPts val="1300"/>
                        </a:lnSpc>
                        <a:spcAft>
                          <a:spcPct val="0"/>
                        </a:spcAft>
                      </a:pPr>
                      <a:endParaRPr lang="zh-CN" altLang="en-US" sz="900" kern="100" smtClean="0">
                        <a:solidFill>
                          <a:schemeClr val="tx1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36000" marR="36000" marT="36000" marB="3600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900" b="0" i="0" u="none" strike="noStrike" smtClean="0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销售毛利润</a:t>
                      </a:r>
                      <a:endParaRPr lang="zh-CN" altLang="en-US" sz="900" b="0" i="0" u="none" strike="noStrike">
                        <a:solidFill>
                          <a:schemeClr val="tx1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8270" marR="8270" marT="8270" marB="0" anchor="ctr">
                    <a:lnL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900" b="0" i="0" u="none" strike="noStrike" smtClean="0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20%</a:t>
                      </a:r>
                      <a:endParaRPr lang="en-US" altLang="zh-CN" sz="900" b="0" i="0" u="none" strike="noStrike">
                        <a:solidFill>
                          <a:schemeClr val="tx1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8270" marR="8270" marT="8270" marB="0" anchor="ctr">
                    <a:lnL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114251">
                <a:tc vMerge="1">
                  <a:txBody>
                    <a:bodyPr vert="horz" wrap="square"/>
                    <a:lstStyle/>
                    <a:p>
                      <a:pPr algn="ctr">
                        <a:lnSpc>
                          <a:spcPts val="1300"/>
                        </a:lnSpc>
                        <a:spcAft>
                          <a:spcPct val="0"/>
                        </a:spcAft>
                      </a:pPr>
                      <a:endParaRPr lang="zh-CN" altLang="en-US" sz="900" kern="100" smtClean="0">
                        <a:solidFill>
                          <a:schemeClr val="tx1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36000" marR="36000" marT="36000" marB="3600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900" b="0" i="0" u="none" strike="noStrike" smtClean="0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市场份额</a:t>
                      </a:r>
                      <a:r>
                        <a:rPr lang="en-US" altLang="zh-CN" sz="900" b="0" i="0" u="none" strike="noStrike" smtClean="0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(</a:t>
                      </a:r>
                      <a:r>
                        <a:rPr lang="zh-CN" altLang="en-US" sz="900" b="0" i="0" u="none" strike="noStrike" smtClean="0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手机类</a:t>
                      </a:r>
                      <a:r>
                        <a:rPr lang="en-US" altLang="zh-CN" sz="900" b="0" i="0" u="none" strike="noStrike" smtClean="0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)</a:t>
                      </a:r>
                      <a:endParaRPr lang="zh-CN" altLang="en-US" sz="900" b="0" i="0" u="none" strike="noStrike">
                        <a:solidFill>
                          <a:schemeClr val="tx1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8270" marR="8270" marT="8270" marB="0" anchor="ctr">
                    <a:lnL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900" b="0" i="0" u="none" strike="noStrike" smtClean="0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10%</a:t>
                      </a:r>
                      <a:endParaRPr lang="en-US" altLang="zh-CN" sz="900" b="0" i="0" u="none" strike="noStrike">
                        <a:solidFill>
                          <a:schemeClr val="tx1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8270" marR="8270" marT="8270" marB="0" anchor="ctr">
                    <a:lnL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114251">
                <a:tc vMerge="1">
                  <a:txBody>
                    <a:bodyPr vert="horz" wrap="square"/>
                    <a:lstStyle/>
                    <a:p>
                      <a:pPr algn="ctr">
                        <a:lnSpc>
                          <a:spcPts val="1300"/>
                        </a:lnSpc>
                        <a:spcAft>
                          <a:spcPct val="0"/>
                        </a:spcAft>
                      </a:pPr>
                      <a:endParaRPr lang="zh-CN" altLang="en-US" sz="900" kern="100" smtClean="0">
                        <a:solidFill>
                          <a:schemeClr val="tx1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36000" marR="36000" marT="36000" marB="3600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900" b="0" i="0" u="none" strike="noStrike" smtClean="0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品牌知晓度</a:t>
                      </a:r>
                      <a:endParaRPr lang="zh-CN" altLang="en-US" sz="900" b="0" i="0" u="none" strike="noStrike">
                        <a:solidFill>
                          <a:schemeClr val="tx1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8270" marR="8270" marT="8270" marB="0" anchor="ctr">
                    <a:lnL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900" b="0" i="0" u="none" strike="noStrike" smtClean="0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10%</a:t>
                      </a:r>
                      <a:endParaRPr lang="en-US" altLang="zh-CN" sz="900" b="0" i="0" u="none" strike="noStrike">
                        <a:solidFill>
                          <a:schemeClr val="tx1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8270" marR="8270" marT="8270" marB="0" anchor="ctr">
                    <a:lnL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33159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1300"/>
                        </a:lnSpc>
                        <a:spcAft>
                          <a:spcPct val="0"/>
                        </a:spcAft>
                      </a:pPr>
                      <a:r>
                        <a:rPr lang="zh-CN" altLang="en-US" sz="1050" b="1" kern="100" smtClean="0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个人</a:t>
                      </a:r>
                      <a:endParaRPr lang="en-US" altLang="zh-CN" sz="1050" b="1" kern="100" smtClean="0">
                        <a:solidFill>
                          <a:schemeClr val="tx1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  <a:p>
                      <a:pPr algn="ctr">
                        <a:lnSpc>
                          <a:spcPts val="1300"/>
                        </a:lnSpc>
                        <a:spcAft>
                          <a:spcPct val="0"/>
                        </a:spcAft>
                      </a:pPr>
                      <a:r>
                        <a:rPr lang="zh-CN" altLang="en-US" sz="1050" b="1" kern="100" smtClean="0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绩效</a:t>
                      </a:r>
                    </a:p>
                  </a:txBody>
                  <a:tcPr marL="36000" marR="36000" marT="36000" marB="36000" anchor="ctr">
                    <a:lnL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indent="0" algn="ctr" defTabSz="342946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900" b="0" i="0" u="none" strike="noStrike" smtClean="0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核心人才离职率</a:t>
                      </a:r>
                    </a:p>
                  </a:txBody>
                  <a:tcPr marL="8270" marR="8270" marT="8270" marB="0" anchor="ctr">
                    <a:lnL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1300"/>
                        </a:lnSpc>
                        <a:spcAft>
                          <a:spcPct val="0"/>
                        </a:spcAft>
                      </a:pPr>
                      <a:r>
                        <a:rPr lang="en-US" altLang="zh-CN" sz="900" b="0" kern="100" smtClean="0"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10%</a:t>
                      </a:r>
                      <a:endParaRPr lang="zh-CN" altLang="zh-CN" sz="900" b="0" kern="100"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36000" marR="36000" marT="36000" marB="36000" anchor="ctr">
                    <a:lnL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33715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1300"/>
                        </a:lnSpc>
                        <a:spcAft>
                          <a:spcPct val="0"/>
                        </a:spcAft>
                      </a:pPr>
                      <a:r>
                        <a:rPr lang="zh-CN" altLang="en-US" sz="1050" b="1" kern="100" smtClean="0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个人能力提升</a:t>
                      </a:r>
                    </a:p>
                  </a:txBody>
                  <a:tcPr marL="36000" marR="36000" marT="36000" marB="36000" anchor="ctr">
                    <a:lnL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indent="0" algn="ctr" defTabSz="342946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900" smtClean="0">
                          <a:latin typeface="华文楷体" pitchFamily="2" charset="-122"/>
                          <a:ea typeface="华文楷体" pitchFamily="2" charset="-122"/>
                        </a:rPr>
                        <a:t>能力提升</a:t>
                      </a:r>
                    </a:p>
                  </a:txBody>
                  <a:tcPr marL="8270" marR="8270" marT="8270" marB="0" anchor="ctr">
                    <a:lnL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1300"/>
                        </a:lnSpc>
                        <a:spcAft>
                          <a:spcPct val="0"/>
                        </a:spcAft>
                      </a:pPr>
                      <a:r>
                        <a:rPr lang="en-US" altLang="zh-CN" sz="900" b="0" kern="100" smtClean="0"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—</a:t>
                      </a:r>
                      <a:endParaRPr lang="zh-CN" altLang="zh-CN" sz="900" b="0" kern="100"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36000" marR="36000" marT="36000" marB="36000" anchor="ctr">
                    <a:lnL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16" name="矩形 115"/>
          <p:cNvSpPr/>
          <p:nvPr/>
        </p:nvSpPr>
        <p:spPr>
          <a:xfrm>
            <a:off x="1477022" y="926599"/>
            <a:ext cx="6263330" cy="27699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9050">
            <a:noFill/>
          </a:ln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200" b="1" smtClean="0">
                <a:latin typeface="华文楷体" pitchFamily="2" charset="-122"/>
                <a:ea typeface="华文楷体" pitchFamily="2" charset="-122"/>
              </a:rPr>
              <a:t>EMT</a:t>
            </a:r>
            <a:endParaRPr lang="zh-CN" altLang="en-US" sz="1200" b="1" smtClean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26" name="Rectangle 1"/>
          <p:cNvSpPr/>
          <p:nvPr/>
        </p:nvSpPr>
        <p:spPr>
          <a:xfrm>
            <a:off x="3277666" y="1253587"/>
            <a:ext cx="1089747" cy="238043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txBody>
          <a:bodyPr wrap="none" lIns="36000" tIns="36000" rIns="36000" bIns="3600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100" kern="0" smtClean="0">
                <a:latin typeface="华文楷体" pitchFamily="2" charset="-122"/>
                <a:ea typeface="华文楷体" pitchFamily="2" charset="-122"/>
              </a:rPr>
              <a:t>企业</a:t>
            </a:r>
            <a:r>
              <a:rPr lang="en-US" altLang="zh-CN" sz="1100" kern="0" smtClean="0">
                <a:latin typeface="华文楷体" pitchFamily="2" charset="-122"/>
                <a:ea typeface="华文楷体" pitchFamily="2" charset="-122"/>
              </a:rPr>
              <a:t>BG</a:t>
            </a:r>
            <a:endParaRPr lang="zh-CN" altLang="en-US" sz="1100" kern="0" smtClean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27" name="Rectangle 1"/>
          <p:cNvSpPr/>
          <p:nvPr/>
        </p:nvSpPr>
        <p:spPr>
          <a:xfrm>
            <a:off x="5076056" y="1253587"/>
            <a:ext cx="1089747" cy="238043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txBody>
          <a:bodyPr wrap="none" lIns="36000" tIns="36000" rIns="36000" bIns="3600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200" b="1" kern="0" smtClean="0">
                <a:latin typeface="华文楷体" pitchFamily="2" charset="-122"/>
                <a:ea typeface="华文楷体" pitchFamily="2" charset="-122"/>
              </a:rPr>
              <a:t>……</a:t>
            </a:r>
            <a:endParaRPr lang="zh-CN" altLang="en-US" sz="1200" b="1" kern="0" smtClean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1267" name="TextBox 11266"/>
          <p:cNvSpPr txBox="1"/>
          <p:nvPr/>
        </p:nvSpPr>
        <p:spPr>
          <a:xfrm>
            <a:off x="452443" y="4299942"/>
            <a:ext cx="3728186" cy="442035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buFont typeface="Wingdings" pitchFamily="2" charset="2"/>
              <a:buChar char="n"/>
            </a:pPr>
            <a:r>
              <a:rPr lang="zh-CN" altLang="en-US" sz="1200" b="1" smtClean="0">
                <a:latin typeface="华文楷体" pitchFamily="2" charset="-122"/>
                <a:ea typeface="华文楷体" pitchFamily="2" charset="-122"/>
              </a:rPr>
              <a:t>地区部主要定位销售及市场开拓，考核指标为短期财务类指标</a:t>
            </a:r>
          </a:p>
        </p:txBody>
      </p:sp>
      <p:sp>
        <p:nvSpPr>
          <p:cNvPr id="133" name="矩形标注 132"/>
          <p:cNvSpPr/>
          <p:nvPr/>
        </p:nvSpPr>
        <p:spPr>
          <a:xfrm>
            <a:off x="4560958" y="2103990"/>
            <a:ext cx="3580092" cy="2088000"/>
          </a:xfrm>
          <a:prstGeom prst="wedgeRectCallout">
            <a:avLst>
              <a:gd name="adj1" fmla="val -35560"/>
              <a:gd name="adj2" fmla="val -56123"/>
            </a:avLst>
          </a:prstGeom>
          <a:noFill/>
          <a:ln w="19050">
            <a:solidFill>
              <a:schemeClr val="bg1">
                <a:lumMod val="85000"/>
              </a:schemeClr>
            </a:solidFill>
          </a:ln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100" b="1" smtClean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34" name="TextBox 133"/>
          <p:cNvSpPr txBox="1"/>
          <p:nvPr/>
        </p:nvSpPr>
        <p:spPr>
          <a:xfrm>
            <a:off x="4580115" y="4299942"/>
            <a:ext cx="3728186" cy="257369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buFont typeface="Wingdings" pitchFamily="2" charset="2"/>
              <a:buChar char="n"/>
            </a:pPr>
            <a:r>
              <a:rPr lang="zh-CN" altLang="en-US" sz="1200" b="1" smtClean="0">
                <a:latin typeface="华文楷体" pitchFamily="2" charset="-122"/>
                <a:ea typeface="华文楷体" pitchFamily="2" charset="-122"/>
              </a:rPr>
              <a:t>产品线负责产品研发，</a:t>
            </a:r>
          </a:p>
        </p:txBody>
      </p:sp>
    </p:spTree>
    <p:extLst>
      <p:ext uri="{BB962C8B-B14F-4D97-AF65-F5344CB8AC3E}">
        <p14:creationId xmlns:p14="http://schemas.microsoft.com/office/powerpoint/2010/main" val="4066604540"/>
      </p:ext>
    </p:extLst>
  </p:cSld>
  <p:clrMapOvr>
    <a:masterClrMapping/>
  </p:clrMapOvr>
  <p:transition spd="med"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TextBox 9"/>
          <p:cNvSpPr txBox="1"/>
          <p:nvPr/>
        </p:nvSpPr>
        <p:spPr>
          <a:xfrm>
            <a:off x="191591" y="123478"/>
            <a:ext cx="1611586" cy="380480"/>
          </a:xfrm>
          <a:prstGeom prst="rect">
            <a:avLst/>
          </a:prstGeom>
          <a:noFill/>
        </p:spPr>
        <p:txBody>
          <a:bodyPr wrap="non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mtClean="0">
                <a:latin typeface="华文楷体" pitchFamily="2" charset="-122"/>
                <a:ea typeface="华文楷体" pitchFamily="2" charset="-122"/>
              </a:rPr>
              <a:t>长期</a:t>
            </a:r>
            <a:r>
              <a:rPr lang="en-US" altLang="zh-CN" sz="2000" b="1" smtClean="0">
                <a:latin typeface="华文楷体" pitchFamily="2" charset="-122"/>
                <a:ea typeface="华文楷体" pitchFamily="2" charset="-122"/>
              </a:rPr>
              <a:t>——</a:t>
            </a:r>
            <a:r>
              <a:rPr lang="zh-CN" altLang="en-US" sz="2000" b="1" smtClean="0">
                <a:latin typeface="华文楷体" pitchFamily="2" charset="-122"/>
                <a:ea typeface="华文楷体" pitchFamily="2" charset="-122"/>
              </a:rPr>
              <a:t>短期</a:t>
            </a:r>
          </a:p>
        </p:txBody>
      </p:sp>
      <p:pic>
        <p:nvPicPr>
          <p:cNvPr id="15" name="图片 1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67957" y="121058"/>
            <a:ext cx="672981" cy="323033"/>
          </a:xfrm>
          <a:prstGeom prst="rect">
            <a:avLst/>
          </a:prstGeom>
        </p:spPr>
      </p:pic>
      <p:sp>
        <p:nvSpPr>
          <p:cNvPr id="16" name="矩形 15"/>
          <p:cNvSpPr/>
          <p:nvPr/>
        </p:nvSpPr>
        <p:spPr>
          <a:xfrm>
            <a:off x="539552" y="1275606"/>
            <a:ext cx="3456384" cy="3168000"/>
          </a:xfrm>
          <a:prstGeom prst="rect">
            <a:avLst/>
          </a:prstGeom>
          <a:noFill/>
          <a:ln w="12700">
            <a:solidFill>
              <a:schemeClr val="bg1">
                <a:lumMod val="85000"/>
              </a:schemeClr>
            </a:solidFill>
          </a:ln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100" b="1" smtClean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1475656" y="2256687"/>
            <a:ext cx="1368152" cy="318924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 smtClean="0">
                <a:latin typeface="华文楷体" pitchFamily="2" charset="-122"/>
                <a:ea typeface="华文楷体" pitchFamily="2" charset="-122"/>
              </a:rPr>
              <a:t>美的架构</a:t>
            </a:r>
          </a:p>
        </p:txBody>
      </p:sp>
      <p:sp>
        <p:nvSpPr>
          <p:cNvPr id="18" name="矩形 17"/>
          <p:cNvSpPr/>
          <p:nvPr/>
        </p:nvSpPr>
        <p:spPr>
          <a:xfrm>
            <a:off x="5364088" y="1275606"/>
            <a:ext cx="3456384" cy="3168000"/>
          </a:xfrm>
          <a:prstGeom prst="rect">
            <a:avLst/>
          </a:prstGeom>
          <a:noFill/>
          <a:ln w="12700">
            <a:solidFill>
              <a:schemeClr val="bg1">
                <a:lumMod val="85000"/>
              </a:schemeClr>
            </a:solidFill>
          </a:ln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100" b="1" smtClean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6300192" y="2256687"/>
            <a:ext cx="1368152" cy="318924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 smtClean="0">
                <a:latin typeface="华文楷体" pitchFamily="2" charset="-122"/>
                <a:ea typeface="华文楷体" pitchFamily="2" charset="-122"/>
              </a:rPr>
              <a:t>美的方案</a:t>
            </a:r>
          </a:p>
        </p:txBody>
      </p:sp>
    </p:spTree>
    <p:extLst>
      <p:ext uri="{BB962C8B-B14F-4D97-AF65-F5344CB8AC3E}">
        <p14:creationId xmlns:p14="http://schemas.microsoft.com/office/powerpoint/2010/main" val="1246422270"/>
      </p:ext>
    </p:extLst>
  </p:cSld>
  <p:clrMapOvr>
    <a:masterClrMapping/>
  </p:clrMapOvr>
  <p:transition spd="med"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TextBox 9"/>
          <p:cNvSpPr txBox="1"/>
          <p:nvPr/>
        </p:nvSpPr>
        <p:spPr>
          <a:xfrm>
            <a:off x="191591" y="123478"/>
            <a:ext cx="1611586" cy="380480"/>
          </a:xfrm>
          <a:prstGeom prst="rect">
            <a:avLst/>
          </a:prstGeom>
          <a:noFill/>
        </p:spPr>
        <p:txBody>
          <a:bodyPr wrap="non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mtClean="0">
                <a:latin typeface="华文楷体" pitchFamily="2" charset="-122"/>
                <a:ea typeface="华文楷体" pitchFamily="2" charset="-122"/>
              </a:rPr>
              <a:t>长期</a:t>
            </a:r>
            <a:r>
              <a:rPr lang="en-US" altLang="zh-CN" sz="2000" b="1" smtClean="0">
                <a:latin typeface="华文楷体" pitchFamily="2" charset="-122"/>
                <a:ea typeface="华文楷体" pitchFamily="2" charset="-122"/>
              </a:rPr>
              <a:t>——</a:t>
            </a:r>
            <a:r>
              <a:rPr lang="zh-CN" altLang="en-US" sz="2000" b="1" smtClean="0">
                <a:latin typeface="华文楷体" pitchFamily="2" charset="-122"/>
                <a:ea typeface="华文楷体" pitchFamily="2" charset="-122"/>
              </a:rPr>
              <a:t>短期</a:t>
            </a:r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4000" b="100000" l="0" r="9615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460432" y="53694"/>
            <a:ext cx="372126" cy="3578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0" name="矩形 89"/>
          <p:cNvSpPr/>
          <p:nvPr/>
        </p:nvSpPr>
        <p:spPr>
          <a:xfrm>
            <a:off x="539552" y="1275606"/>
            <a:ext cx="3456384" cy="3168000"/>
          </a:xfrm>
          <a:prstGeom prst="rect">
            <a:avLst/>
          </a:prstGeom>
          <a:noFill/>
          <a:ln w="12700">
            <a:solidFill>
              <a:schemeClr val="bg1">
                <a:lumMod val="85000"/>
              </a:schemeClr>
            </a:solidFill>
          </a:ln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100" b="1" smtClean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91" name="TextBox 90"/>
          <p:cNvSpPr txBox="1"/>
          <p:nvPr/>
        </p:nvSpPr>
        <p:spPr>
          <a:xfrm>
            <a:off x="1475656" y="2256687"/>
            <a:ext cx="1368152" cy="318924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 smtClean="0">
                <a:latin typeface="华文楷体" pitchFamily="2" charset="-122"/>
                <a:ea typeface="华文楷体" pitchFamily="2" charset="-122"/>
              </a:rPr>
              <a:t>顺丰架构</a:t>
            </a:r>
          </a:p>
        </p:txBody>
      </p:sp>
      <p:sp>
        <p:nvSpPr>
          <p:cNvPr id="92" name="矩形 91"/>
          <p:cNvSpPr/>
          <p:nvPr/>
        </p:nvSpPr>
        <p:spPr>
          <a:xfrm>
            <a:off x="5364088" y="1275606"/>
            <a:ext cx="3456384" cy="3168000"/>
          </a:xfrm>
          <a:prstGeom prst="rect">
            <a:avLst/>
          </a:prstGeom>
          <a:noFill/>
          <a:ln w="12700">
            <a:solidFill>
              <a:schemeClr val="bg1">
                <a:lumMod val="85000"/>
              </a:schemeClr>
            </a:solidFill>
          </a:ln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100" b="1" smtClean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93" name="TextBox 92"/>
          <p:cNvSpPr txBox="1"/>
          <p:nvPr/>
        </p:nvSpPr>
        <p:spPr>
          <a:xfrm>
            <a:off x="6300192" y="2256687"/>
            <a:ext cx="1368152" cy="318924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 smtClean="0">
                <a:latin typeface="华文楷体" pitchFamily="2" charset="-122"/>
                <a:ea typeface="华文楷体" pitchFamily="2" charset="-122"/>
              </a:rPr>
              <a:t>顺丰方案</a:t>
            </a:r>
          </a:p>
        </p:txBody>
      </p:sp>
    </p:spTree>
    <p:extLst>
      <p:ext uri="{BB962C8B-B14F-4D97-AF65-F5344CB8AC3E}">
        <p14:creationId xmlns:p14="http://schemas.microsoft.com/office/powerpoint/2010/main" val="3903302106"/>
      </p:ext>
    </p:extLst>
  </p:cSld>
  <p:clrMapOvr>
    <a:masterClrMapping/>
  </p:clrMapOvr>
  <p:transition spd="med"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" name="矩形标注 78"/>
          <p:cNvSpPr/>
          <p:nvPr/>
        </p:nvSpPr>
        <p:spPr>
          <a:xfrm>
            <a:off x="399507" y="2427734"/>
            <a:ext cx="2644780" cy="2304256"/>
          </a:xfrm>
          <a:prstGeom prst="wedgeRectCallout">
            <a:avLst>
              <a:gd name="adj1" fmla="val 35329"/>
              <a:gd name="adj2" fmla="val -64415"/>
            </a:avLst>
          </a:prstGeom>
          <a:solidFill>
            <a:schemeClr val="bg1">
              <a:lumMod val="95000"/>
            </a:schemeClr>
          </a:solidFill>
          <a:ln w="19050">
            <a:noFill/>
          </a:ln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100" b="1" smtClean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81" name="矩形标注 80"/>
          <p:cNvSpPr/>
          <p:nvPr/>
        </p:nvSpPr>
        <p:spPr>
          <a:xfrm>
            <a:off x="4254670" y="2427734"/>
            <a:ext cx="3107364" cy="2304256"/>
          </a:xfrm>
          <a:prstGeom prst="wedgeRectCallout">
            <a:avLst>
              <a:gd name="adj1" fmla="val -2083"/>
              <a:gd name="adj2" fmla="val -63343"/>
            </a:avLst>
          </a:prstGeom>
          <a:solidFill>
            <a:schemeClr val="bg1">
              <a:lumMod val="95000"/>
            </a:schemeClr>
          </a:solidFill>
          <a:ln w="19050">
            <a:noFill/>
          </a:ln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100" b="1" smtClean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91591" y="123478"/>
            <a:ext cx="1611586" cy="380480"/>
          </a:xfrm>
          <a:prstGeom prst="rect">
            <a:avLst/>
          </a:prstGeom>
          <a:noFill/>
        </p:spPr>
        <p:txBody>
          <a:bodyPr wrap="non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mtClean="0">
                <a:latin typeface="华文楷体" pitchFamily="2" charset="-122"/>
                <a:ea typeface="华文楷体" pitchFamily="2" charset="-122"/>
              </a:rPr>
              <a:t>长期</a:t>
            </a:r>
            <a:r>
              <a:rPr lang="en-US" altLang="zh-CN" sz="2000" b="1" smtClean="0">
                <a:latin typeface="华文楷体" pitchFamily="2" charset="-122"/>
                <a:ea typeface="华文楷体" pitchFamily="2" charset="-122"/>
              </a:rPr>
              <a:t>——</a:t>
            </a:r>
            <a:r>
              <a:rPr lang="zh-CN" altLang="en-US" sz="2000" b="1" smtClean="0">
                <a:latin typeface="华文楷体" pitchFamily="2" charset="-122"/>
                <a:ea typeface="华文楷体" pitchFamily="2" charset="-122"/>
              </a:rPr>
              <a:t>短期</a:t>
            </a:r>
          </a:p>
        </p:txBody>
      </p:sp>
      <p:pic>
        <p:nvPicPr>
          <p:cNvPr id="5" name="图片 1" descr="浅色背景上使用 蓝标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302292" y="110644"/>
            <a:ext cx="590187" cy="314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3" name="TextBox 47"/>
          <p:cNvSpPr txBox="1"/>
          <p:nvPr/>
        </p:nvSpPr>
        <p:spPr>
          <a:xfrm>
            <a:off x="191590" y="503958"/>
            <a:ext cx="8700889" cy="360040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lvl="2" indent="-171450">
              <a:lnSpc>
                <a:spcPct val="125000"/>
              </a:lnSpc>
              <a:buFont typeface="Wingdings" pitchFamily="2" charset="2"/>
              <a:buChar char="p"/>
            </a:pPr>
            <a:r>
              <a:rPr lang="zh-CN" altLang="en-US" sz="1600" b="1" smtClean="0">
                <a:latin typeface="华文楷体" pitchFamily="2" charset="-122"/>
                <a:ea typeface="华文楷体" pitchFamily="2" charset="-122"/>
              </a:rPr>
              <a:t>快运、营运高管方案均以财务及运营类短期指标为主，且出现考核重叠</a:t>
            </a:r>
            <a:endParaRPr lang="zh-CN" altLang="en-US" sz="16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3" name="Rectangle 1"/>
          <p:cNvSpPr/>
          <p:nvPr/>
        </p:nvSpPr>
        <p:spPr>
          <a:xfrm>
            <a:off x="3941930" y="915566"/>
            <a:ext cx="702078" cy="216403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</p:spPr>
        <p:txBody>
          <a:bodyPr wrap="none" lIns="36000" tIns="36000" rIns="36000" bIns="3600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050" b="1" kern="0" smtClean="0">
                <a:latin typeface="华文楷体" pitchFamily="2" charset="-122"/>
                <a:ea typeface="华文楷体" pitchFamily="2" charset="-122"/>
              </a:rPr>
              <a:t>总裁</a:t>
            </a:r>
          </a:p>
        </p:txBody>
      </p:sp>
      <p:sp>
        <p:nvSpPr>
          <p:cNvPr id="19" name="Rectangle 8"/>
          <p:cNvSpPr/>
          <p:nvPr/>
        </p:nvSpPr>
        <p:spPr>
          <a:xfrm>
            <a:off x="4688267" y="1280747"/>
            <a:ext cx="819837" cy="2880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txBody>
          <a:bodyPr wrap="none" lIns="36000" tIns="36000" rIns="36000" bIns="3600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000" kern="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营运</a:t>
            </a:r>
            <a:endParaRPr lang="en-US" altLang="zh-CN" sz="1000" kern="0" smtClean="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  <a:p>
            <a:pPr algn="ctr"/>
            <a:r>
              <a:rPr lang="zh-CN" altLang="en-US" sz="1000" kern="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事业群</a:t>
            </a:r>
            <a:endParaRPr lang="en-US" altLang="zh-CN" sz="1000" kern="0" smtClean="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20" name="Rectangle 8"/>
          <p:cNvSpPr/>
          <p:nvPr/>
        </p:nvSpPr>
        <p:spPr>
          <a:xfrm>
            <a:off x="1390814" y="1277381"/>
            <a:ext cx="809579" cy="2880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txBody>
          <a:bodyPr wrap="none" lIns="36000" tIns="36000" rIns="36000" bIns="3600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000" kern="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快运</a:t>
            </a:r>
            <a:endParaRPr lang="en-US" altLang="zh-CN" sz="1000" kern="0" smtClean="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  <a:p>
            <a:pPr algn="ctr"/>
            <a:r>
              <a:rPr lang="zh-CN" altLang="en-US" sz="1000" kern="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事业群</a:t>
            </a:r>
            <a:endParaRPr lang="en-US" altLang="zh-CN" sz="1000" kern="0" smtClean="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21" name="Rectangle 8"/>
          <p:cNvSpPr/>
          <p:nvPr/>
        </p:nvSpPr>
        <p:spPr>
          <a:xfrm>
            <a:off x="2396215" y="1735586"/>
            <a:ext cx="648072" cy="34851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txBody>
          <a:bodyPr wrap="square" lIns="36000" tIns="36000" rIns="36000" bIns="3600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050" b="1" kern="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产品与客户本部</a:t>
            </a:r>
            <a:endParaRPr lang="en-US" altLang="zh-CN" sz="1050" b="1" kern="0" smtClean="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22" name="Rectangle 8"/>
          <p:cNvSpPr/>
          <p:nvPr/>
        </p:nvSpPr>
        <p:spPr>
          <a:xfrm>
            <a:off x="446130" y="1735586"/>
            <a:ext cx="622930" cy="348519"/>
          </a:xfrm>
          <a:prstGeom prst="rect">
            <a:avLst/>
          </a:prstGeom>
          <a:noFill/>
          <a:ln>
            <a:solidFill>
              <a:schemeClr val="bg1">
                <a:lumMod val="65000"/>
              </a:schemeClr>
            </a:solidFill>
          </a:ln>
        </p:spPr>
        <p:txBody>
          <a:bodyPr wrap="square" lIns="36000" tIns="36000" rIns="36000" bIns="3600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000" kern="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运力本部</a:t>
            </a:r>
            <a:endParaRPr lang="en-US" altLang="zh-CN" sz="1000" kern="0" smtClean="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23" name="Rectangle 8"/>
          <p:cNvSpPr/>
          <p:nvPr/>
        </p:nvSpPr>
        <p:spPr>
          <a:xfrm>
            <a:off x="6639853" y="1277381"/>
            <a:ext cx="380419" cy="2880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txBody>
          <a:bodyPr wrap="none" lIns="36000" tIns="36000" rIns="36000" bIns="3600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000" kern="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职能</a:t>
            </a:r>
            <a:endParaRPr lang="en-US" altLang="zh-CN" sz="1000" kern="0" smtClean="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  <a:p>
            <a:pPr algn="ctr"/>
            <a:r>
              <a:rPr lang="zh-CN" altLang="en-US" sz="1000" kern="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事业群</a:t>
            </a:r>
            <a:endParaRPr lang="en-US" altLang="zh-CN" sz="1000" kern="0" smtClean="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24" name="Rectangle 8"/>
          <p:cNvSpPr/>
          <p:nvPr/>
        </p:nvSpPr>
        <p:spPr>
          <a:xfrm>
            <a:off x="1454242" y="1735586"/>
            <a:ext cx="741494" cy="348519"/>
          </a:xfrm>
          <a:prstGeom prst="rect">
            <a:avLst/>
          </a:prstGeom>
          <a:noFill/>
          <a:ln>
            <a:solidFill>
              <a:schemeClr val="bg1">
                <a:lumMod val="65000"/>
              </a:schemeClr>
            </a:solidFill>
          </a:ln>
        </p:spPr>
        <p:txBody>
          <a:bodyPr wrap="square" lIns="36000" tIns="36000" rIns="36000" bIns="3600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000" kern="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场站运营</a:t>
            </a:r>
            <a:endParaRPr lang="en-US" altLang="zh-CN" sz="1000" kern="0" smtClean="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  <a:p>
            <a:pPr algn="ctr"/>
            <a:r>
              <a:rPr lang="zh-CN" altLang="en-US" sz="1000" kern="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本部</a:t>
            </a:r>
            <a:endParaRPr lang="en-US" altLang="zh-CN" sz="1000" kern="0" smtClean="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25" name="Rectangle 8"/>
          <p:cNvSpPr/>
          <p:nvPr/>
        </p:nvSpPr>
        <p:spPr>
          <a:xfrm>
            <a:off x="3203848" y="1730115"/>
            <a:ext cx="138545" cy="348519"/>
          </a:xfrm>
          <a:prstGeom prst="rect">
            <a:avLst/>
          </a:prstGeom>
          <a:noFill/>
          <a:ln>
            <a:solidFill>
              <a:schemeClr val="bg1">
                <a:lumMod val="65000"/>
              </a:schemeClr>
            </a:solidFill>
          </a:ln>
        </p:spPr>
        <p:txBody>
          <a:bodyPr wrap="square" lIns="36000" tIns="36000" rIns="36000" bIns="3600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000" kern="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…</a:t>
            </a:r>
          </a:p>
        </p:txBody>
      </p:sp>
      <p:cxnSp>
        <p:nvCxnSpPr>
          <p:cNvPr id="30" name="Elbow Connector 13"/>
          <p:cNvCxnSpPr>
            <a:stCxn id="13" idx="2"/>
            <a:endCxn id="19" idx="0"/>
          </p:cNvCxnSpPr>
          <p:nvPr/>
        </p:nvCxnSpPr>
        <p:spPr bwMode="auto">
          <a:xfrm rot="16200000" flipH="1">
            <a:off x="4621188" y="803749"/>
            <a:ext cx="148778" cy="805217"/>
          </a:xfrm>
          <a:prstGeom prst="bentConnector3">
            <a:avLst>
              <a:gd name="adj1" fmla="val 50000"/>
            </a:avLst>
          </a:prstGeom>
          <a:solidFill>
            <a:schemeClr val="accent1"/>
          </a:solidFill>
          <a:ln w="952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31" name="Elbow Connector 13"/>
          <p:cNvCxnSpPr>
            <a:stCxn id="13" idx="2"/>
            <a:endCxn id="23" idx="0"/>
          </p:cNvCxnSpPr>
          <p:nvPr/>
        </p:nvCxnSpPr>
        <p:spPr bwMode="auto">
          <a:xfrm rot="16200000" flipH="1">
            <a:off x="5488810" y="-63872"/>
            <a:ext cx="145412" cy="2537094"/>
          </a:xfrm>
          <a:prstGeom prst="bentConnector3">
            <a:avLst>
              <a:gd name="adj1" fmla="val 50000"/>
            </a:avLst>
          </a:prstGeom>
          <a:solidFill>
            <a:schemeClr val="accent1"/>
          </a:solidFill>
          <a:ln w="952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38" name="Elbow Connector 13"/>
          <p:cNvCxnSpPr>
            <a:stCxn id="20" idx="2"/>
            <a:endCxn id="21" idx="0"/>
          </p:cNvCxnSpPr>
          <p:nvPr/>
        </p:nvCxnSpPr>
        <p:spPr bwMode="auto">
          <a:xfrm rot="16200000" flipH="1">
            <a:off x="2172841" y="1188175"/>
            <a:ext cx="170173" cy="924647"/>
          </a:xfrm>
          <a:prstGeom prst="bentConnector3">
            <a:avLst>
              <a:gd name="adj1" fmla="val 50000"/>
            </a:avLst>
          </a:prstGeom>
          <a:solidFill>
            <a:schemeClr val="accent1"/>
          </a:solidFill>
          <a:ln w="952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39" name="Elbow Connector 13"/>
          <p:cNvCxnSpPr>
            <a:stCxn id="20" idx="2"/>
            <a:endCxn id="24" idx="0"/>
          </p:cNvCxnSpPr>
          <p:nvPr/>
        </p:nvCxnSpPr>
        <p:spPr bwMode="auto">
          <a:xfrm rot="16200000" flipH="1">
            <a:off x="1725210" y="1635806"/>
            <a:ext cx="170173" cy="29385"/>
          </a:xfrm>
          <a:prstGeom prst="bentConnector3">
            <a:avLst>
              <a:gd name="adj1" fmla="val 50000"/>
            </a:avLst>
          </a:prstGeom>
          <a:solidFill>
            <a:schemeClr val="accent1"/>
          </a:solidFill>
          <a:ln w="952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40" name="Elbow Connector 13"/>
          <p:cNvCxnSpPr>
            <a:stCxn id="20" idx="2"/>
            <a:endCxn id="25" idx="0"/>
          </p:cNvCxnSpPr>
          <p:nvPr/>
        </p:nvCxnSpPr>
        <p:spPr bwMode="auto">
          <a:xfrm rot="16200000" flipH="1">
            <a:off x="2452011" y="909005"/>
            <a:ext cx="164702" cy="1477517"/>
          </a:xfrm>
          <a:prstGeom prst="bentConnector3">
            <a:avLst>
              <a:gd name="adj1" fmla="val 50000"/>
            </a:avLst>
          </a:prstGeom>
          <a:solidFill>
            <a:schemeClr val="accent1"/>
          </a:solidFill>
          <a:ln w="952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41" name="Elbow Connector 13"/>
          <p:cNvCxnSpPr>
            <a:stCxn id="20" idx="2"/>
            <a:endCxn id="22" idx="0"/>
          </p:cNvCxnSpPr>
          <p:nvPr/>
        </p:nvCxnSpPr>
        <p:spPr bwMode="auto">
          <a:xfrm rot="5400000">
            <a:off x="1191514" y="1131495"/>
            <a:ext cx="170173" cy="1038009"/>
          </a:xfrm>
          <a:prstGeom prst="bentConnector3">
            <a:avLst>
              <a:gd name="adj1" fmla="val 50000"/>
            </a:avLst>
          </a:prstGeom>
          <a:solidFill>
            <a:schemeClr val="accent1"/>
          </a:solidFill>
          <a:ln w="952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50" name="Elbow Connector 13"/>
          <p:cNvCxnSpPr>
            <a:stCxn id="13" idx="2"/>
            <a:endCxn id="20" idx="0"/>
          </p:cNvCxnSpPr>
          <p:nvPr/>
        </p:nvCxnSpPr>
        <p:spPr bwMode="auto">
          <a:xfrm rot="5400000">
            <a:off x="2971581" y="-44007"/>
            <a:ext cx="145412" cy="2497365"/>
          </a:xfrm>
          <a:prstGeom prst="bentConnector3">
            <a:avLst>
              <a:gd name="adj1" fmla="val 50000"/>
            </a:avLst>
          </a:prstGeom>
          <a:solidFill>
            <a:schemeClr val="accent1"/>
          </a:solidFill>
          <a:ln w="952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53" name="Rectangle 8"/>
          <p:cNvSpPr/>
          <p:nvPr/>
        </p:nvSpPr>
        <p:spPr>
          <a:xfrm>
            <a:off x="4067944" y="1735586"/>
            <a:ext cx="720080" cy="348519"/>
          </a:xfrm>
          <a:prstGeom prst="rect">
            <a:avLst/>
          </a:prstGeom>
          <a:noFill/>
          <a:ln>
            <a:solidFill>
              <a:schemeClr val="bg1">
                <a:lumMod val="65000"/>
              </a:schemeClr>
            </a:solidFill>
          </a:ln>
        </p:spPr>
        <p:txBody>
          <a:bodyPr wrap="square" lIns="36000" tIns="36000" rIns="36000" bIns="3600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000" kern="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营运</a:t>
            </a:r>
            <a:endParaRPr lang="en-US" altLang="zh-CN" sz="1000" kern="0" smtClean="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  <a:p>
            <a:pPr algn="ctr"/>
            <a:r>
              <a:rPr lang="zh-CN" altLang="en-US" sz="1000" kern="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办公室</a:t>
            </a:r>
            <a:endParaRPr lang="en-US" altLang="zh-CN" sz="1000" kern="0" smtClean="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54" name="Rectangle 8"/>
          <p:cNvSpPr/>
          <p:nvPr/>
        </p:nvSpPr>
        <p:spPr>
          <a:xfrm>
            <a:off x="5273765" y="1735586"/>
            <a:ext cx="882412" cy="34851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txBody>
          <a:bodyPr wrap="square" lIns="0" tIns="36000" rIns="0" bIns="3600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050" b="1" kern="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枢纽中</a:t>
            </a:r>
            <a:endParaRPr lang="en-US" altLang="zh-CN" sz="1050" b="1" kern="0" smtClean="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  <a:p>
            <a:pPr algn="ctr"/>
            <a:r>
              <a:rPr lang="zh-CN" altLang="en-US" sz="1050" b="1" kern="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心本部</a:t>
            </a:r>
            <a:endParaRPr lang="en-US" altLang="zh-CN" sz="1050" b="1" kern="0" smtClean="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cxnSp>
        <p:nvCxnSpPr>
          <p:cNvPr id="57" name="Elbow Connector 13"/>
          <p:cNvCxnSpPr>
            <a:stCxn id="19" idx="2"/>
            <a:endCxn id="54" idx="0"/>
          </p:cNvCxnSpPr>
          <p:nvPr/>
        </p:nvCxnSpPr>
        <p:spPr bwMode="auto">
          <a:xfrm rot="16200000" flipH="1">
            <a:off x="5323175" y="1343789"/>
            <a:ext cx="166807" cy="616785"/>
          </a:xfrm>
          <a:prstGeom prst="bentConnector3">
            <a:avLst>
              <a:gd name="adj1" fmla="val 50000"/>
            </a:avLst>
          </a:prstGeom>
          <a:solidFill>
            <a:schemeClr val="accent1"/>
          </a:solidFill>
          <a:ln w="952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60" name="Elbow Connector 13"/>
          <p:cNvCxnSpPr>
            <a:stCxn id="19" idx="2"/>
            <a:endCxn id="53" idx="0"/>
          </p:cNvCxnSpPr>
          <p:nvPr/>
        </p:nvCxnSpPr>
        <p:spPr bwMode="auto">
          <a:xfrm rot="5400000">
            <a:off x="4679682" y="1317081"/>
            <a:ext cx="166807" cy="670202"/>
          </a:xfrm>
          <a:prstGeom prst="bentConnector3">
            <a:avLst>
              <a:gd name="adj1" fmla="val 50000"/>
            </a:avLst>
          </a:prstGeom>
          <a:solidFill>
            <a:schemeClr val="accent1"/>
          </a:solidFill>
          <a:ln w="952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graphicFrame>
        <p:nvGraphicFramePr>
          <p:cNvPr id="73" name="表格 7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68615516"/>
              </p:ext>
            </p:extLst>
          </p:nvPr>
        </p:nvGraphicFramePr>
        <p:xfrm>
          <a:off x="395536" y="2427730"/>
          <a:ext cx="2648751" cy="2304260"/>
        </p:xfrm>
        <a:graphic>
          <a:graphicData uri="http://schemas.openxmlformats.org/drawingml/2006/table">
            <a:tbl>
              <a:tblPr/>
              <a:tblGrid>
                <a:gridCol w="978403"/>
                <a:gridCol w="1670348"/>
              </a:tblGrid>
              <a:tr h="171556">
                <a:tc gridSpan="2"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50" b="1" i="0" u="none" strike="noStrike" smtClean="0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产品与客户本部</a:t>
                      </a:r>
                      <a:r>
                        <a:rPr lang="en-US" altLang="zh-CN" sz="1050" b="1" i="0" u="none" strike="noStrike" smtClean="0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2018</a:t>
                      </a:r>
                      <a:r>
                        <a:rPr lang="zh-CN" altLang="en-US" sz="1050" b="1" i="0" u="none" strike="noStrike" smtClean="0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年考核方案</a:t>
                      </a:r>
                      <a:endParaRPr lang="zh-CN" altLang="en-US" sz="1050" b="1" i="0" u="none" strike="noStrike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829" marR="829" marT="829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pPr algn="ctr" rtl="0" fontAlgn="ctr"/>
                      <a:endParaRPr lang="zh-CN" altLang="en-US" sz="1050" b="1" i="0" u="none" strike="noStrike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829" marR="829" marT="829" marB="0" anchor="ctr">
                    <a:lnL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171556"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50" b="1" i="0" u="none" strike="noStrike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类型</a:t>
                      </a:r>
                    </a:p>
                  </a:txBody>
                  <a:tcPr marL="829" marR="829" marT="829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50" b="1" i="0" u="none" strike="noStrike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指标</a:t>
                      </a:r>
                    </a:p>
                  </a:txBody>
                  <a:tcPr marL="829" marR="829" marT="829" marB="0" anchor="ctr">
                    <a:lnL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163429">
                <a:tc rowSpan="7"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考核项</a:t>
                      </a:r>
                    </a:p>
                  </a:txBody>
                  <a:tcPr marL="829" marR="829" marT="829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产品收入</a:t>
                      </a:r>
                    </a:p>
                  </a:txBody>
                  <a:tcPr marL="829" marR="829" marT="829" marB="0" anchor="ctr">
                    <a:lnL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3429"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产品利润</a:t>
                      </a:r>
                    </a:p>
                  </a:txBody>
                  <a:tcPr marL="829" marR="829" marT="829" marB="0" anchor="ctr">
                    <a:lnL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3429"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1" i="0" u="none" strike="noStrike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零担万票投诉呼入量</a:t>
                      </a:r>
                    </a:p>
                  </a:txBody>
                  <a:tcPr marL="829" marR="829" marT="829" marB="0" anchor="ctr">
                    <a:lnL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3429"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1" i="0" u="none" strike="noStrike" smtClean="0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应收账款回收率</a:t>
                      </a:r>
                      <a:endParaRPr lang="zh-CN" altLang="en-US" sz="1000" b="1" i="0" u="none" strike="noStrike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829" marR="829" marT="829" marB="0" anchor="ctr">
                    <a:lnL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3429"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1" i="0" u="none" strike="noStrike" smtClean="0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应收账款逾期率</a:t>
                      </a:r>
                      <a:endParaRPr lang="zh-CN" altLang="en-US" sz="1000" b="1" i="0" u="none" strike="noStrike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829" marR="829" marT="829" marB="0" anchor="ctr">
                    <a:lnL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3429"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菜鸟指数排名（不含</a:t>
                      </a:r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SF</a:t>
                      </a:r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）</a:t>
                      </a:r>
                    </a:p>
                  </a:txBody>
                  <a:tcPr marL="829" marR="829" marT="829" marB="0" anchor="ctr">
                    <a:lnL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3429"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 smtClean="0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……</a:t>
                      </a:r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829" marR="829" marT="829" marB="0" anchor="ctr">
                    <a:lnL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3429">
                <a:tc rowSpan="5"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关注项</a:t>
                      </a:r>
                    </a:p>
                  </a:txBody>
                  <a:tcPr marL="829" marR="829" marT="829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快递收入市场占有率</a:t>
                      </a:r>
                    </a:p>
                  </a:txBody>
                  <a:tcPr marL="829" marR="829" marT="829" marB="0" anchor="ctr">
                    <a:lnL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3429"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零担收入相对市场占有率</a:t>
                      </a:r>
                    </a:p>
                  </a:txBody>
                  <a:tcPr marL="829" marR="829" marT="829" marB="0" anchor="ctr">
                    <a:lnL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3429"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零担乡镇到达标派覆盖率</a:t>
                      </a:r>
                    </a:p>
                  </a:txBody>
                  <a:tcPr marL="829" marR="829" marT="829" marB="0" anchor="ctr">
                    <a:lnL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3429"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 smtClean="0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快递电子运单占比</a:t>
                      </a:r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829" marR="829" marT="829" marB="0" anchor="ctr">
                    <a:lnL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3429"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 smtClean="0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……</a:t>
                      </a:r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829" marR="829" marT="829" marB="0" anchor="ctr">
                    <a:lnL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80" name="表格 7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8355103"/>
              </p:ext>
            </p:extLst>
          </p:nvPr>
        </p:nvGraphicFramePr>
        <p:xfrm>
          <a:off x="4254670" y="2427730"/>
          <a:ext cx="3125642" cy="2304260"/>
        </p:xfrm>
        <a:graphic>
          <a:graphicData uri="http://schemas.openxmlformats.org/drawingml/2006/table">
            <a:tbl>
              <a:tblPr/>
              <a:tblGrid>
                <a:gridCol w="1005605"/>
                <a:gridCol w="2120037"/>
              </a:tblGrid>
              <a:tr h="171556">
                <a:tc gridSpan="2"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50" b="1" i="0" u="none" strike="noStrike" smtClean="0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枢纽中心本部</a:t>
                      </a:r>
                      <a:r>
                        <a:rPr lang="en-US" altLang="zh-CN" sz="1050" b="1" i="0" u="none" strike="noStrike" smtClean="0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2018</a:t>
                      </a:r>
                      <a:r>
                        <a:rPr lang="zh-CN" altLang="en-US" sz="1050" b="1" i="0" u="none" strike="noStrike" smtClean="0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年考核方案</a:t>
                      </a:r>
                      <a:endParaRPr lang="zh-CN" altLang="en-US" sz="1050" b="1" i="0" u="none" strike="noStrike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829" marR="829" marT="829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pPr algn="ctr" rtl="0" fontAlgn="ctr"/>
                      <a:endParaRPr lang="zh-CN" altLang="en-US" sz="1050" b="1" i="0" u="none" strike="noStrike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829" marR="829" marT="829" marB="0" anchor="ctr">
                    <a:lnL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171556"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50" b="1" i="0" u="none" strike="noStrike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类型</a:t>
                      </a:r>
                    </a:p>
                  </a:txBody>
                  <a:tcPr marL="829" marR="829" marT="829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50" b="1" i="0" u="none" strike="noStrike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指标</a:t>
                      </a:r>
                    </a:p>
                  </a:txBody>
                  <a:tcPr marL="829" marR="829" marT="829" marB="0" anchor="ctr">
                    <a:lnL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163429">
                <a:tc rowSpan="7"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考核项</a:t>
                      </a:r>
                    </a:p>
                  </a:txBody>
                  <a:tcPr marL="829" marR="829" marT="829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 smtClean="0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营运收入</a:t>
                      </a:r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3429"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运作利润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3429"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1" i="0" u="none" strike="noStrike" smtClean="0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应收账款回收率</a:t>
                      </a:r>
                      <a:endParaRPr lang="zh-CN" altLang="en-US" sz="1000" b="1" i="0" u="none" strike="noStrike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3429"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1" i="0" u="none" strike="noStrike" smtClean="0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应收账款逾期率</a:t>
                      </a:r>
                      <a:endParaRPr lang="zh-CN" altLang="en-US" sz="1000" b="1" i="0" u="none" strike="noStrike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3429"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1" i="0" u="none" strike="noStrike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零担万票投诉呼入量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3429"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快递万票投诉呼入量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3429"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 smtClean="0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……</a:t>
                      </a:r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829" marR="829" marT="829" marB="0" anchor="ctr">
                    <a:lnL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3429">
                <a:tc rowSpan="5"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关注项</a:t>
                      </a:r>
                    </a:p>
                  </a:txBody>
                  <a:tcPr marL="829" marR="829" marT="829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快递重复投诉率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3429"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零担重复投诉率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3429"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班车</a:t>
                      </a:r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7</a:t>
                      </a:r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点半到达门店占比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3429"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异常超时率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3429"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 smtClean="0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……</a:t>
                      </a:r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829" marR="829" marT="829" marB="0" anchor="ctr">
                    <a:lnL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84" name="TextBox 83"/>
          <p:cNvSpPr txBox="1"/>
          <p:nvPr/>
        </p:nvSpPr>
        <p:spPr>
          <a:xfrm>
            <a:off x="3250461" y="2860744"/>
            <a:ext cx="889491" cy="834450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lnSpc>
                <a:spcPct val="150000"/>
              </a:lnSpc>
              <a:buFont typeface="Wingdings" pitchFamily="2" charset="2"/>
              <a:buChar char="n"/>
            </a:pPr>
            <a:r>
              <a:rPr lang="zh-CN" altLang="en-US" sz="1100" b="1">
                <a:latin typeface="华文楷体" pitchFamily="2" charset="-122"/>
                <a:ea typeface="华文楷体" pitchFamily="2" charset="-122"/>
              </a:rPr>
              <a:t>均</a:t>
            </a:r>
            <a:r>
              <a:rPr lang="zh-CN" altLang="en-US" sz="1100" b="1" smtClean="0">
                <a:latin typeface="华文楷体" pitchFamily="2" charset="-122"/>
                <a:ea typeface="华文楷体" pitchFamily="2" charset="-122"/>
              </a:rPr>
              <a:t>为</a:t>
            </a:r>
            <a:r>
              <a:rPr lang="zh-CN" altLang="en-US" sz="1100" b="1" smtClea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财务及运营类短期指标</a:t>
            </a:r>
          </a:p>
        </p:txBody>
      </p:sp>
      <p:sp>
        <p:nvSpPr>
          <p:cNvPr id="91" name="矩形 90"/>
          <p:cNvSpPr/>
          <p:nvPr/>
        </p:nvSpPr>
        <p:spPr>
          <a:xfrm>
            <a:off x="5220312" y="3111862"/>
            <a:ext cx="2160000" cy="468000"/>
          </a:xfrm>
          <a:prstGeom prst="rect">
            <a:avLst/>
          </a:prstGeom>
          <a:noFill/>
          <a:ln w="19050">
            <a:solidFill>
              <a:srgbClr val="C00000"/>
            </a:solidFill>
          </a:ln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 b="1" smtClean="0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92" name="右大括号 91"/>
          <p:cNvSpPr/>
          <p:nvPr/>
        </p:nvSpPr>
        <p:spPr bwMode="auto">
          <a:xfrm>
            <a:off x="3007676" y="2799762"/>
            <a:ext cx="216024" cy="1788212"/>
          </a:xfrm>
          <a:prstGeom prst="rightBrace">
            <a:avLst>
              <a:gd name="adj1" fmla="val 8333"/>
              <a:gd name="adj2" fmla="val 14037"/>
            </a:avLst>
          </a:prstGeom>
          <a:noFill/>
          <a:ln w="9525" cap="flat" cmpd="sng" algn="ctr">
            <a:solidFill>
              <a:srgbClr val="373C64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3" name="矩形 92"/>
          <p:cNvSpPr/>
          <p:nvPr/>
        </p:nvSpPr>
        <p:spPr>
          <a:xfrm>
            <a:off x="1390814" y="3111862"/>
            <a:ext cx="1620000" cy="468000"/>
          </a:xfrm>
          <a:prstGeom prst="rect">
            <a:avLst/>
          </a:prstGeom>
          <a:noFill/>
          <a:ln w="19050">
            <a:solidFill>
              <a:srgbClr val="C00000"/>
            </a:solidFill>
          </a:ln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 b="1" smtClean="0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96" name="TextBox 95"/>
          <p:cNvSpPr txBox="1"/>
          <p:nvPr/>
        </p:nvSpPr>
        <p:spPr>
          <a:xfrm>
            <a:off x="7707894" y="2908721"/>
            <a:ext cx="889491" cy="1342281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lnSpc>
                <a:spcPct val="150000"/>
              </a:lnSpc>
              <a:buFont typeface="Wingdings" pitchFamily="2" charset="2"/>
              <a:buChar char="n"/>
            </a:pPr>
            <a:r>
              <a:rPr lang="zh-CN" altLang="en-US" sz="1100" b="1">
                <a:latin typeface="华文楷体" pitchFamily="2" charset="-122"/>
                <a:ea typeface="华文楷体" pitchFamily="2" charset="-122"/>
              </a:rPr>
              <a:t>均为财务及运营类短期指标</a:t>
            </a:r>
          </a:p>
          <a:p>
            <a:pPr marL="171450" indent="-171450">
              <a:lnSpc>
                <a:spcPct val="150000"/>
              </a:lnSpc>
              <a:buFont typeface="Wingdings" pitchFamily="2" charset="2"/>
              <a:buChar char="n"/>
            </a:pPr>
            <a:r>
              <a:rPr lang="zh-CN" altLang="en-US" sz="1100" b="1" smtClea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部分指标考核重叠</a:t>
            </a:r>
          </a:p>
        </p:txBody>
      </p:sp>
      <p:sp>
        <p:nvSpPr>
          <p:cNvPr id="97" name="右大括号 96"/>
          <p:cNvSpPr/>
          <p:nvPr/>
        </p:nvSpPr>
        <p:spPr bwMode="auto">
          <a:xfrm>
            <a:off x="7344308" y="2799762"/>
            <a:ext cx="216024" cy="1788212"/>
          </a:xfrm>
          <a:prstGeom prst="rightBrace">
            <a:avLst>
              <a:gd name="adj1" fmla="val 8333"/>
              <a:gd name="adj2" fmla="val 14037"/>
            </a:avLst>
          </a:prstGeom>
          <a:noFill/>
          <a:ln w="9525" cap="flat" cmpd="sng" algn="ctr">
            <a:solidFill>
              <a:srgbClr val="373C64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714877583"/>
      </p:ext>
    </p:extLst>
  </p:cSld>
  <p:clrMapOvr>
    <a:masterClrMapping/>
  </p:clrMapOvr>
  <p:transition spd="med"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TextBox 9"/>
          <p:cNvSpPr txBox="1"/>
          <p:nvPr/>
        </p:nvSpPr>
        <p:spPr>
          <a:xfrm>
            <a:off x="191591" y="123478"/>
            <a:ext cx="1611586" cy="380480"/>
          </a:xfrm>
          <a:prstGeom prst="rect">
            <a:avLst/>
          </a:prstGeom>
          <a:noFill/>
        </p:spPr>
        <p:txBody>
          <a:bodyPr wrap="non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mtClean="0">
                <a:latin typeface="华文楷体" pitchFamily="2" charset="-122"/>
                <a:ea typeface="华文楷体" pitchFamily="2" charset="-122"/>
              </a:rPr>
              <a:t>长期</a:t>
            </a:r>
            <a:r>
              <a:rPr lang="en-US" altLang="zh-CN" sz="2000" b="1" smtClean="0">
                <a:latin typeface="华文楷体" pitchFamily="2" charset="-122"/>
                <a:ea typeface="华文楷体" pitchFamily="2" charset="-122"/>
              </a:rPr>
              <a:t>——</a:t>
            </a:r>
            <a:r>
              <a:rPr lang="zh-CN" altLang="en-US" sz="2000" b="1" smtClean="0">
                <a:latin typeface="华文楷体" pitchFamily="2" charset="-122"/>
                <a:ea typeface="华文楷体" pitchFamily="2" charset="-122"/>
              </a:rPr>
              <a:t>短期</a:t>
            </a:r>
          </a:p>
        </p:txBody>
      </p:sp>
      <p:pic>
        <p:nvPicPr>
          <p:cNvPr id="5" name="图片 1" descr="浅色背景上使用 蓝标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302292" y="110644"/>
            <a:ext cx="590187" cy="314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3" name="TextBox 47"/>
          <p:cNvSpPr txBox="1"/>
          <p:nvPr/>
        </p:nvSpPr>
        <p:spPr>
          <a:xfrm>
            <a:off x="191590" y="555526"/>
            <a:ext cx="8700889" cy="360040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lvl="2" indent="-171450">
              <a:lnSpc>
                <a:spcPct val="125000"/>
              </a:lnSpc>
              <a:buFont typeface="Wingdings" pitchFamily="2" charset="2"/>
              <a:buChar char="p"/>
            </a:pPr>
            <a:r>
              <a:rPr lang="zh-CN" altLang="en-US" sz="1600" b="1" smtClean="0">
                <a:latin typeface="华文楷体" pitchFamily="2" charset="-122"/>
                <a:ea typeface="华文楷体" pitchFamily="2" charset="-122"/>
              </a:rPr>
              <a:t>激励方案导向短期业绩指标，且事业群内部各单元拆分过细</a:t>
            </a:r>
            <a:endParaRPr lang="zh-CN" altLang="en-US" sz="1600" b="1">
              <a:latin typeface="华文楷体" pitchFamily="2" charset="-122"/>
              <a:ea typeface="华文楷体" pitchFamily="2" charset="-122"/>
            </a:endParaRPr>
          </a:p>
        </p:txBody>
      </p:sp>
      <p:graphicFrame>
        <p:nvGraphicFramePr>
          <p:cNvPr id="22" name="表格 2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3219162"/>
              </p:ext>
            </p:extLst>
          </p:nvPr>
        </p:nvGraphicFramePr>
        <p:xfrm>
          <a:off x="395536" y="1131590"/>
          <a:ext cx="7344815" cy="3240360"/>
        </p:xfrm>
        <a:graphic>
          <a:graphicData uri="http://schemas.openxmlformats.org/drawingml/2006/table">
            <a:tbl>
              <a:tblPr/>
              <a:tblGrid>
                <a:gridCol w="894908"/>
                <a:gridCol w="1314683"/>
                <a:gridCol w="1318801"/>
                <a:gridCol w="1916664"/>
                <a:gridCol w="1899759"/>
              </a:tblGrid>
              <a:tr h="313584">
                <a:tc rowSpan="2"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100" b="1" i="0" u="none" strike="noStrike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本部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 gridSpan="2"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100" b="1" i="0" u="none" strike="noStrike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快运业绩（</a:t>
                      </a:r>
                      <a:r>
                        <a:rPr lang="en-US" altLang="zh-CN" sz="1100" b="1" i="0" u="none" strike="noStrike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1/2</a:t>
                      </a:r>
                      <a:r>
                        <a:rPr lang="zh-CN" altLang="en-US" sz="1100" b="1" i="0" u="none" strike="noStrike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）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D9F1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gridSpan="2"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100" b="1" i="0" u="none" strike="noStrike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自身业绩（</a:t>
                      </a:r>
                      <a:r>
                        <a:rPr lang="en-US" altLang="zh-CN" sz="1100" b="1" i="0" u="none" strike="noStrike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1/2</a:t>
                      </a:r>
                      <a:r>
                        <a:rPr lang="zh-CN" altLang="en-US" sz="1100" b="1" i="0" u="none" strike="noStrike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）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D9F1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</a:tr>
              <a:tr h="313584"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100" b="1" i="0" u="none" strike="noStrike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收入奖金：</a:t>
                      </a:r>
                      <a:r>
                        <a:rPr lang="en-US" altLang="zh-CN" sz="1100" b="1" i="0" u="none" strike="noStrike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1/4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100" b="1" i="0" u="none" strike="noStrike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利润奖金：</a:t>
                      </a:r>
                      <a:r>
                        <a:rPr lang="en-US" altLang="zh-CN" sz="1100" b="1" i="0" u="none" strike="noStrike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1/4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100" b="1" i="0" u="none" strike="noStrike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收入奖金：</a:t>
                      </a:r>
                      <a:r>
                        <a:rPr lang="en-US" altLang="zh-CN" sz="1100" b="1" i="0" u="none" strike="noStrike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1/4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100" b="1" i="0" u="none" strike="noStrike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利润奖金：</a:t>
                      </a:r>
                      <a:r>
                        <a:rPr lang="en-US" altLang="zh-CN" sz="1100" b="1" i="0" u="none" strike="noStrike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1/4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</a:tr>
              <a:tr h="522638"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50" b="1" i="0" u="none" strike="noStrike" smtClean="0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营运管理</a:t>
                      </a:r>
                      <a:r>
                        <a:rPr lang="zh-CN" altLang="en-US" sz="1050" b="1" i="0" u="none" strike="noStrike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部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 rowSpan="4">
                  <a:txBody>
                    <a:bodyPr vert="horz" wrap="square"/>
                    <a:lstStyle/>
                    <a:p>
                      <a:pPr marL="0" algn="ctr" defTabSz="694159" rtl="0" eaLnBrk="1" fontAlgn="ctr" latinLnBrk="0" hangingPunct="1">
                        <a:lnSpc>
                          <a:spcPct val="150000"/>
                        </a:lnSpc>
                      </a:pPr>
                      <a:r>
                        <a:rPr lang="zh-CN" altLang="en-US" sz="900" b="0" i="0" u="none" strike="noStrike" kern="1200" smtClean="0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  <a:cs typeface="+mn-cs"/>
                        </a:rPr>
                        <a:t>快</a:t>
                      </a:r>
                      <a:r>
                        <a:rPr lang="zh-CN" altLang="en-US" sz="900" b="0" i="0" u="none" strike="noStrike" kern="1200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  <a:cs typeface="+mn-cs"/>
                        </a:rPr>
                        <a:t>运</a:t>
                      </a:r>
                      <a:r>
                        <a:rPr lang="zh-CN" altLang="en-US" sz="900" b="0" i="0" u="none" strike="noStrike" kern="1200" smtClean="0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  <a:cs typeface="+mn-cs"/>
                        </a:rPr>
                        <a:t>收入</a:t>
                      </a:r>
                      <a:endParaRPr lang="zh-CN" altLang="en-US" sz="900" b="0" i="0" u="none" strike="noStrike" kern="1200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4">
                  <a:txBody>
                    <a:bodyPr vert="horz" wrap="square"/>
                    <a:lstStyle/>
                    <a:p>
                      <a:pPr algn="ctr" rtl="0" fontAlgn="ctr">
                        <a:lnSpc>
                          <a:spcPct val="150000"/>
                        </a:lnSpc>
                      </a:pPr>
                      <a:r>
                        <a:rPr lang="zh-CN" altLang="en-US" sz="900" b="0" i="0" u="none" strike="noStrike" smtClean="0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快运利润</a:t>
                      </a:r>
                      <a:endParaRPr lang="zh-CN" altLang="en-US" sz="900" b="0" i="0" u="none" strike="noStrike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900" b="0" i="0" u="none" strike="noStrike" smtClean="0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快</a:t>
                      </a:r>
                      <a:r>
                        <a:rPr lang="zh-CN" altLang="en-US" sz="900" b="0" i="0" u="none" strike="noStrike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运收入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900" b="0" i="0" u="none" strike="noStrike" smtClean="0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快</a:t>
                      </a:r>
                      <a:r>
                        <a:rPr lang="zh-CN" altLang="en-US" sz="900" b="0" i="0" u="none" strike="noStrike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运利润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22638"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50" b="1" i="0" u="none" strike="noStrike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事业</a:t>
                      </a:r>
                      <a:r>
                        <a:rPr lang="zh-CN" altLang="en-US" sz="1050" b="1" i="0" u="none" strike="noStrike" smtClean="0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合伙人部</a:t>
                      </a:r>
                      <a:endParaRPr lang="zh-CN" altLang="en-US" sz="1050" b="1" i="0" u="none" strike="noStrike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900" b="0" i="0" u="none" strike="noStrike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合伙人</a:t>
                      </a:r>
                      <a:r>
                        <a:rPr lang="zh-CN" altLang="en-US" sz="900" b="0" i="0" u="none" strike="noStrike" smtClean="0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收入</a:t>
                      </a:r>
                      <a:endParaRPr lang="zh-CN" altLang="en-US" sz="900" b="0" i="0" u="none" strike="noStrike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900" b="0" i="0" u="none" strike="noStrike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合伙人</a:t>
                      </a:r>
                      <a:r>
                        <a:rPr lang="zh-CN" altLang="en-US" sz="900" b="0" i="0" u="none" strike="noStrike" smtClean="0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利润</a:t>
                      </a:r>
                      <a:endParaRPr lang="zh-CN" altLang="en-US" sz="900" b="0" i="0" u="none" strike="noStrike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22638"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50" b="1" i="0" u="none" strike="noStrike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场地本部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gridSpan="2"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900" b="0" i="0" u="none" strike="noStrike" smtClean="0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吨外场成本</a:t>
                      </a:r>
                      <a:r>
                        <a:rPr lang="en-US" altLang="zh-CN" sz="900" b="0" i="0" u="none" strike="noStrike" smtClean="0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(2/6)</a:t>
                      </a:r>
                      <a:r>
                        <a:rPr lang="zh-CN" altLang="en-US" sz="900" b="0" i="0" u="none" strike="noStrike" smtClean="0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、外场票均成本</a:t>
                      </a:r>
                      <a:r>
                        <a:rPr lang="en-US" altLang="zh-CN" sz="900" b="0" i="0" u="none" strike="noStrike" smtClean="0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(1/6)</a:t>
                      </a:r>
                      <a:endParaRPr lang="zh-CN" altLang="en-US" sz="90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 sz="80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dot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3230"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50" b="1" i="0" u="none" strike="noStrike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运力本部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gridSpan="2"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900" b="0" i="0" u="none" strike="noStrike" smtClean="0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车队吨人力、运输、物料、其他成本</a:t>
                      </a:r>
                      <a:endParaRPr lang="zh-CN" altLang="en-US" sz="900" b="0" i="0" u="none" strike="noStrike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</a:tr>
              <a:tr h="432048">
                <a:tc gridSpan="5"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50" b="0" i="0" u="none" strike="noStrike" smtClean="0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……</a:t>
                      </a:r>
                      <a:endParaRPr lang="zh-CN" altLang="en-US" sz="1050" b="0" i="0" u="none" strike="noStrike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pPr marL="0" algn="ctr" defTabSz="694159" rtl="0" eaLnBrk="1" fontAlgn="ctr" latinLnBrk="0" hangingPunct="1">
                        <a:lnSpc>
                          <a:spcPct val="150000"/>
                        </a:lnSpc>
                      </a:pPr>
                      <a:endParaRPr lang="zh-CN" altLang="en-US" sz="900" b="0" i="0" u="none" strike="noStrike" kern="1200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pPr algn="ctr" rtl="0" fontAlgn="ctr">
                        <a:lnSpc>
                          <a:spcPct val="150000"/>
                        </a:lnSpc>
                      </a:pPr>
                      <a:endParaRPr lang="zh-CN" altLang="en-US" sz="900" b="0" i="0" u="none" strike="noStrike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pPr algn="ctr" fontAlgn="ctr"/>
                      <a:endParaRPr lang="zh-CN" altLang="en-US" sz="900" b="0" i="0" u="none" strike="noStrike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矩形 5"/>
          <p:cNvSpPr/>
          <p:nvPr/>
        </p:nvSpPr>
        <p:spPr>
          <a:xfrm>
            <a:off x="4139951" y="1923902"/>
            <a:ext cx="3312368" cy="2016000"/>
          </a:xfrm>
          <a:prstGeom prst="rect">
            <a:avLst/>
          </a:prstGeom>
          <a:noFill/>
          <a:ln w="19050">
            <a:solidFill>
              <a:srgbClr val="C00000"/>
            </a:solidFill>
          </a:ln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 b="1" smtClean="0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7812361" y="1779662"/>
            <a:ext cx="1080119" cy="1708344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lnSpc>
                <a:spcPct val="150000"/>
              </a:lnSpc>
              <a:buFont typeface="Wingdings" pitchFamily="2" charset="2"/>
              <a:buChar char="n"/>
            </a:pPr>
            <a:r>
              <a:rPr lang="zh-CN" altLang="en-US" sz="1200" b="1" smtClean="0">
                <a:latin typeface="华文楷体" pitchFamily="2" charset="-122"/>
                <a:ea typeface="华文楷体" pitchFamily="2" charset="-122"/>
              </a:rPr>
              <a:t>快运内部各单元均有</a:t>
            </a:r>
            <a:r>
              <a:rPr lang="zh-CN" altLang="en-US" sz="1200" b="1" smtClea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独立的获取分享方案</a:t>
            </a:r>
            <a:r>
              <a:rPr lang="zh-CN" altLang="en-US" sz="1200" b="1" smtClean="0">
                <a:latin typeface="华文楷体" pitchFamily="2" charset="-122"/>
                <a:ea typeface="华文楷体" pitchFamily="2" charset="-122"/>
              </a:rPr>
              <a:t>，且和</a:t>
            </a:r>
            <a:r>
              <a:rPr lang="zh-CN" altLang="en-US" sz="1200" b="1" smtClea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短期业绩</a:t>
            </a:r>
            <a:r>
              <a:rPr lang="zh-CN" altLang="en-US" sz="1200" b="1" smtClean="0">
                <a:latin typeface="华文楷体" pitchFamily="2" charset="-122"/>
                <a:ea typeface="华文楷体" pitchFamily="2" charset="-122"/>
              </a:rPr>
              <a:t>指标挂钩</a:t>
            </a:r>
          </a:p>
        </p:txBody>
      </p:sp>
    </p:spTree>
    <p:extLst>
      <p:ext uri="{BB962C8B-B14F-4D97-AF65-F5344CB8AC3E}">
        <p14:creationId xmlns:p14="http://schemas.microsoft.com/office/powerpoint/2010/main" val="2154876299"/>
      </p:ext>
    </p:extLst>
  </p:cSld>
  <p:clrMapOvr>
    <a:masterClrMapping/>
  </p:clrMapOvr>
  <p:transition spd="med"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TextBox 9"/>
          <p:cNvSpPr txBox="1"/>
          <p:nvPr/>
        </p:nvSpPr>
        <p:spPr>
          <a:xfrm>
            <a:off x="191591" y="123478"/>
            <a:ext cx="1611586" cy="380480"/>
          </a:xfrm>
          <a:prstGeom prst="rect">
            <a:avLst/>
          </a:prstGeom>
          <a:noFill/>
        </p:spPr>
        <p:txBody>
          <a:bodyPr wrap="non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mtClean="0">
                <a:latin typeface="华文楷体" pitchFamily="2" charset="-122"/>
                <a:ea typeface="华文楷体" pitchFamily="2" charset="-122"/>
              </a:rPr>
              <a:t>长期</a:t>
            </a:r>
            <a:r>
              <a:rPr lang="en-US" altLang="zh-CN" sz="2000" b="1" smtClean="0">
                <a:latin typeface="华文楷体" pitchFamily="2" charset="-122"/>
                <a:ea typeface="华文楷体" pitchFamily="2" charset="-122"/>
              </a:rPr>
              <a:t>——</a:t>
            </a:r>
            <a:r>
              <a:rPr lang="zh-CN" altLang="en-US" sz="2000" b="1" smtClean="0">
                <a:latin typeface="华文楷体" pitchFamily="2" charset="-122"/>
                <a:ea typeface="华文楷体" pitchFamily="2" charset="-122"/>
              </a:rPr>
              <a:t>短期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45122" y="555526"/>
            <a:ext cx="1584176" cy="349702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 smtClean="0">
                <a:latin typeface="华文楷体" pitchFamily="2" charset="-122"/>
                <a:ea typeface="华文楷体" pitchFamily="2" charset="-122"/>
              </a:rPr>
              <a:t>对比小结</a:t>
            </a:r>
          </a:p>
        </p:txBody>
      </p:sp>
      <p:pic>
        <p:nvPicPr>
          <p:cNvPr id="9" name="图片 1" descr="浅色背景上使用 蓝标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195736" y="1059582"/>
            <a:ext cx="480144" cy="2561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矩形 10"/>
          <p:cNvSpPr/>
          <p:nvPr/>
        </p:nvSpPr>
        <p:spPr>
          <a:xfrm>
            <a:off x="961082" y="1718772"/>
            <a:ext cx="3464410" cy="30777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Wingdings" pitchFamily="2" charset="2"/>
              <a:buChar char="n"/>
            </a:pPr>
            <a:r>
              <a:rPr lang="zh-CN" altLang="en-US" sz="1400" b="1" smtClean="0">
                <a:latin typeface="华文楷体" pitchFamily="2" charset="-122"/>
                <a:ea typeface="华文楷体" pitchFamily="2" charset="-122"/>
              </a:rPr>
              <a:t>高管</a:t>
            </a:r>
            <a:r>
              <a:rPr lang="en-US" altLang="zh-CN" sz="1400" b="1" smtClean="0">
                <a:latin typeface="华文楷体" pitchFamily="2" charset="-122"/>
                <a:ea typeface="华文楷体" pitchFamily="2" charset="-122"/>
              </a:rPr>
              <a:t>KPI</a:t>
            </a:r>
            <a:r>
              <a:rPr lang="zh-CN" altLang="en-US" sz="1400" b="1" smtClean="0">
                <a:latin typeface="华文楷体" pitchFamily="2" charset="-122"/>
                <a:ea typeface="华文楷体" pitchFamily="2" charset="-122"/>
              </a:rPr>
              <a:t>以</a:t>
            </a:r>
            <a:r>
              <a:rPr lang="zh-CN" altLang="en-US" sz="1400" b="1">
                <a:latin typeface="华文楷体" pitchFamily="2" charset="-122"/>
                <a:ea typeface="华文楷体" pitchFamily="2" charset="-122"/>
              </a:rPr>
              <a:t>财务及运营</a:t>
            </a:r>
            <a:r>
              <a:rPr lang="zh-CN" altLang="en-US" sz="1400" b="1" smtClean="0">
                <a:latin typeface="华文楷体" pitchFamily="2" charset="-122"/>
                <a:ea typeface="华文楷体" pitchFamily="2" charset="-122"/>
              </a:rPr>
              <a:t>类短期指标为主</a:t>
            </a:r>
            <a:endParaRPr lang="zh-CN" altLang="en-US" sz="14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5" name="矩形 14"/>
          <p:cNvSpPr/>
          <p:nvPr/>
        </p:nvSpPr>
        <p:spPr>
          <a:xfrm>
            <a:off x="961082" y="3261385"/>
            <a:ext cx="3464410" cy="30777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Wingdings" pitchFamily="2" charset="2"/>
              <a:buChar char="n"/>
            </a:pPr>
            <a:r>
              <a:rPr lang="zh-CN" altLang="en-US" sz="1400" b="1">
                <a:latin typeface="华文楷体" pitchFamily="2" charset="-122"/>
                <a:ea typeface="华文楷体" pitchFamily="2" charset="-122"/>
              </a:rPr>
              <a:t>战略研讨只输出指标项目和</a:t>
            </a:r>
            <a:r>
              <a:rPr lang="zh-CN" altLang="en-US" sz="1400" b="1" smtClean="0">
                <a:latin typeface="华文楷体" pitchFamily="2" charset="-122"/>
                <a:ea typeface="华文楷体" pitchFamily="2" charset="-122"/>
              </a:rPr>
              <a:t>目标值</a:t>
            </a:r>
            <a:endParaRPr lang="zh-CN" altLang="en-US" sz="14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7" name="矩形 16"/>
          <p:cNvSpPr/>
          <p:nvPr/>
        </p:nvSpPr>
        <p:spPr>
          <a:xfrm>
            <a:off x="961082" y="2264554"/>
            <a:ext cx="3563529" cy="5232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Wingdings" pitchFamily="2" charset="2"/>
              <a:buChar char="n"/>
            </a:pPr>
            <a:r>
              <a:rPr lang="zh-CN" altLang="en-US" sz="1400" b="1" smtClean="0">
                <a:latin typeface="华文楷体" pitchFamily="2" charset="-122"/>
                <a:ea typeface="华文楷体" pitchFamily="2" charset="-122"/>
              </a:rPr>
              <a:t>激励基于短期</a:t>
            </a:r>
            <a:r>
              <a:rPr lang="zh-CN" altLang="en-US" sz="1400" b="1">
                <a:latin typeface="华文楷体" pitchFamily="2" charset="-122"/>
                <a:ea typeface="华文楷体" pitchFamily="2" charset="-122"/>
              </a:rPr>
              <a:t>业绩指标，且事业群内部各单元拆分过细</a:t>
            </a:r>
          </a:p>
        </p:txBody>
      </p:sp>
      <p:sp>
        <p:nvSpPr>
          <p:cNvPr id="18" name="矩形 17"/>
          <p:cNvSpPr/>
          <p:nvPr/>
        </p:nvSpPr>
        <p:spPr>
          <a:xfrm>
            <a:off x="5148064" y="1718772"/>
            <a:ext cx="2448106" cy="30777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Wingdings" pitchFamily="2" charset="2"/>
              <a:buChar char="n"/>
            </a:pPr>
            <a:r>
              <a:rPr lang="zh-CN" altLang="en-US" sz="1400" b="1">
                <a:latin typeface="华文楷体" pitchFamily="2" charset="-122"/>
                <a:ea typeface="华文楷体" pitchFamily="2" charset="-122"/>
              </a:rPr>
              <a:t>高管考核指标兼顾长短期</a:t>
            </a:r>
          </a:p>
        </p:txBody>
      </p:sp>
      <p:pic>
        <p:nvPicPr>
          <p:cNvPr id="19" name="图片 1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992734"/>
            <a:ext cx="672981" cy="323033"/>
          </a:xfrm>
          <a:prstGeom prst="rect">
            <a:avLst/>
          </a:prstGeom>
        </p:spPr>
      </p:pic>
      <p:pic>
        <p:nvPicPr>
          <p:cNvPr id="20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4000" b="100000" l="0" r="9615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845471" y="967714"/>
            <a:ext cx="372126" cy="3578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" name="Picture 4" descr="d:\我的文档\Fetion\temp\0b23cdaf20c6242028e4fd01184d62a9.png"/>
          <p:cNvPicPr>
            <a:picLocks noChangeAspect="1" noChangeArrowheads="1"/>
          </p:cNvPicPr>
          <p:nvPr/>
        </p:nvPicPr>
        <p:blipFill>
          <a:blip r:embed="rId7">
            <a:clrChange>
              <a:clrFrom>
                <a:srgbClr val="FFFCFD"/>
              </a:clrFrom>
              <a:clrTo>
                <a:srgbClr val="FFFCFD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83730" y="948756"/>
            <a:ext cx="473827" cy="3957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矩形 21"/>
          <p:cNvSpPr/>
          <p:nvPr/>
        </p:nvSpPr>
        <p:spPr>
          <a:xfrm>
            <a:off x="5148064" y="3881621"/>
            <a:ext cx="3456384" cy="5232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Wingdings" pitchFamily="2" charset="2"/>
              <a:buChar char="n"/>
            </a:pPr>
            <a:r>
              <a:rPr lang="zh-CN" altLang="en-US" sz="1400" b="1">
                <a:latin typeface="华文楷体" pitchFamily="2" charset="-122"/>
                <a:ea typeface="华文楷体" pitchFamily="2" charset="-122"/>
              </a:rPr>
              <a:t>组织定位与职责分工清晰</a:t>
            </a:r>
            <a:r>
              <a:rPr lang="zh-CN" altLang="en-US" sz="1400" b="1" smtClean="0">
                <a:latin typeface="华文楷体" pitchFamily="2" charset="-122"/>
                <a:ea typeface="华文楷体" pitchFamily="2" charset="-122"/>
              </a:rPr>
              <a:t>，各部门为</a:t>
            </a:r>
            <a:r>
              <a:rPr lang="zh-CN" altLang="en-US" sz="1400" b="1">
                <a:latin typeface="华文楷体" pitchFamily="2" charset="-122"/>
                <a:ea typeface="华文楷体" pitchFamily="2" charset="-122"/>
              </a:rPr>
              <a:t>专属的责任结果负责</a:t>
            </a:r>
          </a:p>
        </p:txBody>
      </p:sp>
      <p:sp>
        <p:nvSpPr>
          <p:cNvPr id="24" name="矩形 23"/>
          <p:cNvSpPr/>
          <p:nvPr/>
        </p:nvSpPr>
        <p:spPr>
          <a:xfrm>
            <a:off x="5148064" y="3200658"/>
            <a:ext cx="3464410" cy="5232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Wingdings" pitchFamily="2" charset="2"/>
              <a:buChar char="n"/>
            </a:pPr>
            <a:r>
              <a:rPr lang="zh-CN" altLang="en-US" sz="1400" b="1">
                <a:latin typeface="华文楷体" pitchFamily="2" charset="-122"/>
                <a:ea typeface="华文楷体" pitchFamily="2" charset="-122"/>
              </a:rPr>
              <a:t>通过闭环的战略规划和执行</a:t>
            </a:r>
            <a:r>
              <a:rPr lang="zh-CN" altLang="en-US" sz="1400" b="1" smtClean="0">
                <a:latin typeface="华文楷体" pitchFamily="2" charset="-122"/>
                <a:ea typeface="华文楷体" pitchFamily="2" charset="-122"/>
              </a:rPr>
              <a:t>体系，将</a:t>
            </a:r>
            <a:r>
              <a:rPr lang="zh-CN" altLang="en-US" sz="1400" b="1">
                <a:latin typeface="华文楷体" pitchFamily="2" charset="-122"/>
                <a:ea typeface="华文楷体" pitchFamily="2" charset="-122"/>
              </a:rPr>
              <a:t>短中长目标分解至相关高管和</a:t>
            </a:r>
            <a:r>
              <a:rPr lang="zh-CN" altLang="en-US" sz="1400" b="1" smtClean="0">
                <a:latin typeface="华文楷体" pitchFamily="2" charset="-122"/>
                <a:ea typeface="华文楷体" pitchFamily="2" charset="-122"/>
              </a:rPr>
              <a:t>单元</a:t>
            </a:r>
            <a:endParaRPr lang="zh-CN" altLang="en-US" sz="14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26" name="矩形 25"/>
          <p:cNvSpPr/>
          <p:nvPr/>
        </p:nvSpPr>
        <p:spPr>
          <a:xfrm>
            <a:off x="5148064" y="2321297"/>
            <a:ext cx="3464410" cy="30777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Wingdings" pitchFamily="2" charset="2"/>
              <a:buChar char="n"/>
            </a:pPr>
            <a:r>
              <a:rPr lang="zh-CN" altLang="en-US" sz="1400" b="1">
                <a:latin typeface="华文楷体" pitchFamily="2" charset="-122"/>
                <a:ea typeface="华文楷体" pitchFamily="2" charset="-122"/>
              </a:rPr>
              <a:t>多样化的激励模式规避短视行为</a:t>
            </a:r>
          </a:p>
        </p:txBody>
      </p:sp>
      <p:sp>
        <p:nvSpPr>
          <p:cNvPr id="28" name="Rectangle 3"/>
          <p:cNvSpPr/>
          <p:nvPr/>
        </p:nvSpPr>
        <p:spPr>
          <a:xfrm>
            <a:off x="323528" y="1635646"/>
            <a:ext cx="421530" cy="1182573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100" b="1" smtClean="0">
                <a:latin typeface="华文楷体" pitchFamily="2" charset="-122"/>
                <a:ea typeface="华文楷体" pitchFamily="2" charset="-122"/>
              </a:rPr>
              <a:t>绩效主题</a:t>
            </a: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29" name="Rectangle 3"/>
          <p:cNvSpPr/>
          <p:nvPr/>
        </p:nvSpPr>
        <p:spPr>
          <a:xfrm>
            <a:off x="323528" y="3147814"/>
            <a:ext cx="421530" cy="1182573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100" b="1" smtClean="0">
                <a:latin typeface="华文楷体" pitchFamily="2" charset="-122"/>
                <a:ea typeface="华文楷体" pitchFamily="2" charset="-122"/>
              </a:rPr>
              <a:t>关联主题</a:t>
            </a: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30" name="矩形 29"/>
          <p:cNvSpPr/>
          <p:nvPr/>
        </p:nvSpPr>
        <p:spPr>
          <a:xfrm>
            <a:off x="961082" y="3939902"/>
            <a:ext cx="2986715" cy="30777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Wingdings" pitchFamily="2" charset="2"/>
              <a:buChar char="n"/>
            </a:pPr>
            <a:r>
              <a:rPr lang="zh-CN" altLang="en-US" sz="1400" b="1">
                <a:latin typeface="华文楷体" pitchFamily="2" charset="-122"/>
                <a:ea typeface="华文楷体" pitchFamily="2" charset="-122"/>
              </a:rPr>
              <a:t>快</a:t>
            </a:r>
            <a:r>
              <a:rPr lang="zh-CN" altLang="en-US" sz="1400" b="1" smtClean="0">
                <a:latin typeface="华文楷体" pitchFamily="2" charset="-122"/>
                <a:ea typeface="华文楷体" pitchFamily="2" charset="-122"/>
              </a:rPr>
              <a:t>运和营运组织定位均关注运营</a:t>
            </a:r>
            <a:endParaRPr lang="zh-CN" altLang="en-US" sz="1400" b="1">
              <a:latin typeface="华文楷体" pitchFamily="2" charset="-122"/>
              <a:ea typeface="华文楷体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023943419"/>
      </p:ext>
    </p:extLst>
  </p:cSld>
  <p:clrMapOvr>
    <a:masterClrMapping/>
  </p:clrMapOvr>
  <p:transition spd="med"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53" name="直接箭头连接符 52"/>
          <p:cNvCxnSpPr/>
          <p:nvPr/>
        </p:nvCxnSpPr>
        <p:spPr bwMode="auto">
          <a:xfrm>
            <a:off x="1184527" y="1939649"/>
            <a:ext cx="6551128" cy="0"/>
          </a:xfrm>
          <a:prstGeom prst="straightConnector1">
            <a:avLst/>
          </a:prstGeom>
          <a:solidFill>
            <a:schemeClr val="accent1"/>
          </a:solidFill>
          <a:ln w="19050" cap="flat" cmpd="sng" algn="ctr">
            <a:solidFill>
              <a:schemeClr val="bg1">
                <a:lumMod val="7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2" name="TextBox 1"/>
          <p:cNvSpPr txBox="1"/>
          <p:nvPr/>
        </p:nvSpPr>
        <p:spPr>
          <a:xfrm>
            <a:off x="191591" y="123478"/>
            <a:ext cx="1611586" cy="380480"/>
          </a:xfrm>
          <a:prstGeom prst="rect">
            <a:avLst/>
          </a:prstGeom>
          <a:noFill/>
        </p:spPr>
        <p:txBody>
          <a:bodyPr wrap="non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latin typeface="华文楷体" pitchFamily="2" charset="-122"/>
                <a:ea typeface="华文楷体" pitchFamily="2" charset="-122"/>
              </a:rPr>
              <a:t>聚焦</a:t>
            </a:r>
            <a:r>
              <a:rPr lang="en-US" altLang="zh-CN" sz="2000" b="1" smtClean="0">
                <a:latin typeface="华文楷体" pitchFamily="2" charset="-122"/>
                <a:ea typeface="华文楷体" pitchFamily="2" charset="-122"/>
              </a:rPr>
              <a:t>——</a:t>
            </a:r>
            <a:r>
              <a:rPr lang="zh-CN" altLang="en-US" sz="2000" b="1" smtClean="0">
                <a:latin typeface="华文楷体" pitchFamily="2" charset="-122"/>
                <a:ea typeface="华文楷体" pitchFamily="2" charset="-122"/>
              </a:rPr>
              <a:t>全面</a:t>
            </a:r>
          </a:p>
        </p:txBody>
      </p:sp>
      <p:cxnSp>
        <p:nvCxnSpPr>
          <p:cNvPr id="58" name="直接箭头连接符 57"/>
          <p:cNvCxnSpPr/>
          <p:nvPr/>
        </p:nvCxnSpPr>
        <p:spPr bwMode="auto">
          <a:xfrm>
            <a:off x="1184527" y="1384988"/>
            <a:ext cx="6551128" cy="0"/>
          </a:xfrm>
          <a:prstGeom prst="straightConnector1">
            <a:avLst/>
          </a:prstGeom>
          <a:solidFill>
            <a:schemeClr val="accent1"/>
          </a:solidFill>
          <a:ln w="38100" cap="flat" cmpd="sng" algn="ctr">
            <a:solidFill>
              <a:schemeClr val="bg1">
                <a:lumMod val="7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59" name="流程图: 或者 58"/>
          <p:cNvSpPr/>
          <p:nvPr/>
        </p:nvSpPr>
        <p:spPr>
          <a:xfrm>
            <a:off x="3755134" y="1284185"/>
            <a:ext cx="216000" cy="216000"/>
          </a:xfrm>
          <a:prstGeom prst="flowChartOr">
            <a:avLst/>
          </a:prstGeom>
          <a:solidFill>
            <a:srgbClr val="373C64"/>
          </a:solidFill>
          <a:ln>
            <a:solidFill>
              <a:schemeClr val="bg1"/>
            </a:solidFill>
          </a:ln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ctr">
              <a:buFont typeface="Wingdings" pitchFamily="2" charset="2"/>
              <a:buChar char="n"/>
            </a:pP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60" name="流程图: 或者 59"/>
          <p:cNvSpPr/>
          <p:nvPr/>
        </p:nvSpPr>
        <p:spPr>
          <a:xfrm>
            <a:off x="2310814" y="1284185"/>
            <a:ext cx="216000" cy="216000"/>
          </a:xfrm>
          <a:prstGeom prst="flowChartOr">
            <a:avLst/>
          </a:prstGeom>
          <a:solidFill>
            <a:srgbClr val="FFC000"/>
          </a:solidFill>
          <a:ln>
            <a:solidFill>
              <a:srgbClr val="373C64"/>
            </a:solidFill>
            <a:prstDash val="dash"/>
          </a:ln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ctr">
              <a:buFont typeface="Wingdings" pitchFamily="2" charset="2"/>
              <a:buChar char="n"/>
            </a:pP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61" name="TextBox 60"/>
          <p:cNvSpPr txBox="1"/>
          <p:nvPr/>
        </p:nvSpPr>
        <p:spPr>
          <a:xfrm>
            <a:off x="3654352" y="1498210"/>
            <a:ext cx="380480" cy="257369"/>
          </a:xfrm>
          <a:prstGeom prst="rect">
            <a:avLst/>
          </a:prstGeom>
          <a:noFill/>
        </p:spPr>
        <p:txBody>
          <a:bodyPr wrap="non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 b="1">
                <a:latin typeface="华文楷体" pitchFamily="2" charset="-122"/>
                <a:ea typeface="华文楷体" pitchFamily="2" charset="-122"/>
              </a:rPr>
              <a:t>现状</a:t>
            </a:r>
            <a:endParaRPr lang="zh-CN" altLang="en-US" sz="1200" b="1" smtClean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62" name="TextBox 61"/>
          <p:cNvSpPr txBox="1"/>
          <p:nvPr/>
        </p:nvSpPr>
        <p:spPr>
          <a:xfrm>
            <a:off x="2250989" y="1491746"/>
            <a:ext cx="380480" cy="257369"/>
          </a:xfrm>
          <a:prstGeom prst="rect">
            <a:avLst/>
          </a:prstGeom>
          <a:noFill/>
        </p:spPr>
        <p:txBody>
          <a:bodyPr wrap="non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 b="1" smtClean="0">
                <a:latin typeface="华文楷体" pitchFamily="2" charset="-122"/>
                <a:ea typeface="华文楷体" pitchFamily="2" charset="-122"/>
              </a:rPr>
              <a:t>期望</a:t>
            </a:r>
          </a:p>
        </p:txBody>
      </p:sp>
      <p:sp>
        <p:nvSpPr>
          <p:cNvPr id="63" name="TextBox 62"/>
          <p:cNvSpPr txBox="1"/>
          <p:nvPr/>
        </p:nvSpPr>
        <p:spPr>
          <a:xfrm>
            <a:off x="597906" y="1204506"/>
            <a:ext cx="483072" cy="318924"/>
          </a:xfrm>
          <a:prstGeom prst="rect">
            <a:avLst/>
          </a:prstGeom>
          <a:noFill/>
        </p:spPr>
        <p:txBody>
          <a:bodyPr wrap="none" lIns="36000" tIns="36000" rIns="36000" bIns="36000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>
                <a:latin typeface="华文楷体" pitchFamily="2" charset="-122"/>
                <a:ea typeface="华文楷体" pitchFamily="2" charset="-122"/>
              </a:rPr>
              <a:t>聚焦</a:t>
            </a:r>
            <a:endParaRPr lang="zh-CN" altLang="en-US" sz="1600" b="1" smtClean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64" name="TextBox 63"/>
          <p:cNvSpPr txBox="1"/>
          <p:nvPr/>
        </p:nvSpPr>
        <p:spPr>
          <a:xfrm>
            <a:off x="7833344" y="1204506"/>
            <a:ext cx="483072" cy="318924"/>
          </a:xfrm>
          <a:prstGeom prst="rect">
            <a:avLst/>
          </a:prstGeom>
          <a:noFill/>
        </p:spPr>
        <p:txBody>
          <a:bodyPr wrap="none" lIns="36000" tIns="36000" rIns="36000" bIns="36000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 smtClean="0">
                <a:latin typeface="华文楷体" pitchFamily="2" charset="-122"/>
                <a:ea typeface="华文楷体" pitchFamily="2" charset="-122"/>
              </a:rPr>
              <a:t>全面</a:t>
            </a:r>
          </a:p>
        </p:txBody>
      </p:sp>
      <p:pic>
        <p:nvPicPr>
          <p:cNvPr id="72" name="图片 1" descr="浅色背景上使用 蓝标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515792" y="756219"/>
            <a:ext cx="840184" cy="448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3" name="Picture 4" descr="d:\我的文档\Fetion\temp\0b23cdaf20c6242028e4fd01184d62a9.png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CFD"/>
              </a:clrFrom>
              <a:clrTo>
                <a:srgbClr val="FFFCFD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474835" y="2013632"/>
            <a:ext cx="355994" cy="2973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4" name="流程图: 或者 73"/>
          <p:cNvSpPr/>
          <p:nvPr/>
        </p:nvSpPr>
        <p:spPr>
          <a:xfrm>
            <a:off x="1580832" y="1851670"/>
            <a:ext cx="144000" cy="144000"/>
          </a:xfrm>
          <a:prstGeom prst="flowChartOr">
            <a:avLst/>
          </a:prstGeom>
          <a:solidFill>
            <a:srgbClr val="C00000">
              <a:alpha val="65000"/>
            </a:srgbClr>
          </a:solidFill>
          <a:ln>
            <a:solidFill>
              <a:schemeClr val="bg1"/>
            </a:solidFill>
          </a:ln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ctr">
              <a:buFont typeface="Wingdings" pitchFamily="2" charset="2"/>
              <a:buChar char="n"/>
            </a:pP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pic>
        <p:nvPicPr>
          <p:cNvPr id="75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4000" b="100000" l="0" r="9615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907704" y="2031670"/>
            <a:ext cx="279584" cy="2688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6" name="流程图: 或者 75"/>
          <p:cNvSpPr/>
          <p:nvPr/>
        </p:nvSpPr>
        <p:spPr>
          <a:xfrm>
            <a:off x="1975496" y="1851670"/>
            <a:ext cx="144000" cy="144000"/>
          </a:xfrm>
          <a:prstGeom prst="flowChartOr">
            <a:avLst/>
          </a:prstGeom>
          <a:solidFill>
            <a:schemeClr val="tx1">
              <a:alpha val="65000"/>
            </a:schemeClr>
          </a:solidFill>
          <a:ln>
            <a:solidFill>
              <a:schemeClr val="bg1"/>
            </a:solidFill>
          </a:ln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ctr">
              <a:buFont typeface="Wingdings" pitchFamily="2" charset="2"/>
              <a:buChar char="n"/>
            </a:pP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pic>
        <p:nvPicPr>
          <p:cNvPr id="77" name="图片 7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2031670"/>
            <a:ext cx="505621" cy="242699"/>
          </a:xfrm>
          <a:prstGeom prst="rect">
            <a:avLst/>
          </a:prstGeom>
        </p:spPr>
      </p:pic>
      <p:sp>
        <p:nvSpPr>
          <p:cNvPr id="78" name="流程图: 或者 77"/>
          <p:cNvSpPr/>
          <p:nvPr/>
        </p:nvSpPr>
        <p:spPr>
          <a:xfrm>
            <a:off x="3054783" y="1851670"/>
            <a:ext cx="144000" cy="144000"/>
          </a:xfrm>
          <a:prstGeom prst="flowChartOr">
            <a:avLst/>
          </a:prstGeom>
          <a:solidFill>
            <a:srgbClr val="00B0F0">
              <a:alpha val="65000"/>
            </a:srgbClr>
          </a:solidFill>
          <a:ln>
            <a:solidFill>
              <a:schemeClr val="bg1"/>
            </a:solidFill>
          </a:ln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ctr">
              <a:buFont typeface="Wingdings" pitchFamily="2" charset="2"/>
              <a:buChar char="n"/>
            </a:pP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pic>
        <p:nvPicPr>
          <p:cNvPr id="38" name="图片 1" descr="浅色背景上使用 蓝标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147640" y="771076"/>
            <a:ext cx="840184" cy="448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65" name="直接连接符 64"/>
          <p:cNvCxnSpPr/>
          <p:nvPr/>
        </p:nvCxnSpPr>
        <p:spPr bwMode="auto">
          <a:xfrm flipH="1">
            <a:off x="4135255" y="1257660"/>
            <a:ext cx="0" cy="954050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55" name="矩形 54"/>
          <p:cNvSpPr/>
          <p:nvPr/>
        </p:nvSpPr>
        <p:spPr>
          <a:xfrm>
            <a:off x="2267744" y="2787774"/>
            <a:ext cx="4063933" cy="30777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Wingdings" pitchFamily="2" charset="2"/>
              <a:buChar char="n"/>
            </a:pPr>
            <a:r>
              <a:rPr lang="zh-CN" altLang="en-US" sz="1400" b="1">
                <a:latin typeface="华文楷体" pitchFamily="2" charset="-122"/>
                <a:ea typeface="华文楷体" pitchFamily="2" charset="-122"/>
              </a:rPr>
              <a:t>中基层绩效考核侧重全面</a:t>
            </a:r>
            <a:r>
              <a:rPr lang="zh-CN" altLang="en-US" sz="1400" b="1" smtClean="0">
                <a:latin typeface="华文楷体" pitchFamily="2" charset="-122"/>
                <a:ea typeface="华文楷体" pitchFamily="2" charset="-122"/>
              </a:rPr>
              <a:t>，能力考核</a:t>
            </a:r>
            <a:r>
              <a:rPr lang="zh-CN" altLang="en-US" sz="1400" b="1">
                <a:latin typeface="华文楷体" pitchFamily="2" charset="-122"/>
                <a:ea typeface="华文楷体" pitchFamily="2" charset="-122"/>
              </a:rPr>
              <a:t>项目太多</a:t>
            </a:r>
          </a:p>
        </p:txBody>
      </p:sp>
      <p:sp>
        <p:nvSpPr>
          <p:cNvPr id="70" name="Rectangle 8"/>
          <p:cNvSpPr/>
          <p:nvPr/>
        </p:nvSpPr>
        <p:spPr>
          <a:xfrm>
            <a:off x="1134793" y="2798305"/>
            <a:ext cx="1060943" cy="277501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 smtClean="0">
                <a:latin typeface="华文楷体" pitchFamily="2" charset="-122"/>
                <a:ea typeface="华文楷体" pitchFamily="2" charset="-122"/>
              </a:rPr>
              <a:t>绩效现状：</a:t>
            </a:r>
            <a:endParaRPr lang="zh-CN" altLang="en-US" sz="1400" b="1">
              <a:latin typeface="华文楷体" pitchFamily="2" charset="-122"/>
              <a:ea typeface="华文楷体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185633898"/>
      </p:ext>
    </p:extLst>
  </p:cSld>
  <p:clrMapOvr>
    <a:masterClrMapping/>
  </p:clrMapOvr>
  <p:transition spd="med"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1" name="Picture 4" descr="d:\我的文档\Fetion\temp\0b23cdaf20c6242028e4fd01184d62a9.png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CFD"/>
              </a:clrFrom>
              <a:clrTo>
                <a:srgbClr val="FFFCFD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092280" y="51470"/>
            <a:ext cx="473827" cy="3957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191591" y="123478"/>
            <a:ext cx="1611586" cy="380480"/>
          </a:xfrm>
          <a:prstGeom prst="rect">
            <a:avLst/>
          </a:prstGeom>
          <a:noFill/>
        </p:spPr>
        <p:txBody>
          <a:bodyPr wrap="non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mtClean="0">
                <a:latin typeface="华文楷体" pitchFamily="2" charset="-122"/>
                <a:ea typeface="华文楷体" pitchFamily="2" charset="-122"/>
              </a:rPr>
              <a:t>聚焦</a:t>
            </a:r>
            <a:r>
              <a:rPr lang="en-US" altLang="zh-CN" sz="2000" b="1" smtClean="0">
                <a:latin typeface="华文楷体" pitchFamily="2" charset="-122"/>
                <a:ea typeface="华文楷体" pitchFamily="2" charset="-122"/>
              </a:rPr>
              <a:t>——</a:t>
            </a:r>
            <a:r>
              <a:rPr lang="zh-CN" altLang="en-US" sz="2000" b="1">
                <a:latin typeface="华文楷体" pitchFamily="2" charset="-122"/>
                <a:ea typeface="华文楷体" pitchFamily="2" charset="-122"/>
              </a:rPr>
              <a:t>全面</a:t>
            </a:r>
            <a:endParaRPr lang="zh-CN" altLang="en-US" sz="2000" b="1" smtClean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79" name="TextBox 47"/>
          <p:cNvSpPr txBox="1"/>
          <p:nvPr/>
        </p:nvSpPr>
        <p:spPr>
          <a:xfrm>
            <a:off x="191590" y="555526"/>
            <a:ext cx="8700889" cy="360040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lvl="2" indent="-171450">
              <a:lnSpc>
                <a:spcPct val="125000"/>
              </a:lnSpc>
              <a:buFont typeface="Wingdings" pitchFamily="2" charset="2"/>
              <a:buChar char="p"/>
            </a:pPr>
            <a:r>
              <a:rPr lang="zh-CN" altLang="en-US" sz="1600" b="1" smtClean="0">
                <a:latin typeface="华文楷体" pitchFamily="2" charset="-122"/>
                <a:ea typeface="华文楷体" pitchFamily="2" charset="-122"/>
              </a:rPr>
              <a:t>华为、美的、顺丰中基层考核项目</a:t>
            </a:r>
            <a:r>
              <a:rPr lang="en-US" altLang="zh-CN" sz="1600" b="1" smtClean="0">
                <a:latin typeface="华文楷体" pitchFamily="2" charset="-122"/>
                <a:ea typeface="华文楷体" pitchFamily="2" charset="-122"/>
              </a:rPr>
              <a:t>5-8</a:t>
            </a:r>
            <a:r>
              <a:rPr lang="zh-CN" altLang="en-US" sz="1600" b="1" smtClean="0">
                <a:latin typeface="华文楷体" pitchFamily="2" charset="-122"/>
                <a:ea typeface="华文楷体" pitchFamily="2" charset="-122"/>
              </a:rPr>
              <a:t>项，且当期重点指标突出</a:t>
            </a:r>
            <a:endParaRPr lang="zh-CN" altLang="en-US" sz="1600" b="1">
              <a:latin typeface="华文楷体" pitchFamily="2" charset="-122"/>
              <a:ea typeface="华文楷体" pitchFamily="2" charset="-122"/>
            </a:endParaRPr>
          </a:p>
        </p:txBody>
      </p:sp>
      <p:graphicFrame>
        <p:nvGraphicFramePr>
          <p:cNvPr id="80" name="表格 7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42327687"/>
              </p:ext>
            </p:extLst>
          </p:nvPr>
        </p:nvGraphicFramePr>
        <p:xfrm>
          <a:off x="393751" y="1275605"/>
          <a:ext cx="2522065" cy="3168356"/>
        </p:xfrm>
        <a:graphic>
          <a:graphicData uri="http://schemas.openxmlformats.org/drawingml/2006/table">
            <a:tbl>
              <a:tblPr firstRow="1" firstCol="1" bandRow="1"/>
              <a:tblGrid>
                <a:gridCol w="682009"/>
                <a:gridCol w="1303603"/>
                <a:gridCol w="536453"/>
              </a:tblGrid>
              <a:tr h="240853">
                <a:tc gridSpan="3">
                  <a:txBody>
                    <a:bodyPr vert="horz" wrap="square"/>
                    <a:lstStyle/>
                    <a:p>
                      <a:pPr marL="0" marR="0" indent="0" algn="ctr" defTabSz="342946" rtl="0" eaLnBrk="1" fontAlgn="auto" latinLnBrk="0" hangingPunct="1">
                        <a:lnSpc>
                          <a:spcPts val="13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200" b="1" u="none" strike="noStrike" smtClean="0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终端业务某国家总经理</a:t>
                      </a:r>
                      <a:r>
                        <a:rPr lang="en-US" altLang="zh-CN" sz="1200" b="1" u="none" strike="noStrike" smtClean="0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PBC</a:t>
                      </a:r>
                      <a:endParaRPr lang="zh-CN" sz="1200" b="1" kern="100">
                        <a:solidFill>
                          <a:schemeClr val="tx1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0" marR="0" marT="0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</a:tr>
              <a:tr h="201138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1300"/>
                        </a:lnSpc>
                        <a:spcAft>
                          <a:spcPct val="0"/>
                        </a:spcAft>
                      </a:pPr>
                      <a:r>
                        <a:rPr lang="zh-CN" altLang="en-US" sz="1000" b="1" kern="100" smtClean="0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维度</a:t>
                      </a:r>
                      <a:endParaRPr lang="zh-CN" sz="1000" b="1" kern="100">
                        <a:solidFill>
                          <a:schemeClr val="tx1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0" marR="0" marT="0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342946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Arial"/>
                          <a:ea typeface="微软雅黑"/>
                        </a:defRPr>
                      </a:lvl1pPr>
                      <a:lvl2pPr marL="342946" algn="l" defTabSz="342946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Arial"/>
                          <a:ea typeface="微软雅黑"/>
                        </a:defRPr>
                      </a:lvl2pPr>
                      <a:lvl3pPr marL="685891" algn="l" defTabSz="342946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Arial"/>
                          <a:ea typeface="微软雅黑"/>
                        </a:defRPr>
                      </a:lvl3pPr>
                      <a:lvl4pPr marL="1028837" algn="l" defTabSz="342946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Arial"/>
                          <a:ea typeface="微软雅黑"/>
                        </a:defRPr>
                      </a:lvl4pPr>
                      <a:lvl5pPr marL="1371783" algn="l" defTabSz="342946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Arial"/>
                          <a:ea typeface="微软雅黑"/>
                        </a:defRPr>
                      </a:lvl5pPr>
                      <a:lvl6pPr marL="1714729" algn="l" defTabSz="342946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Arial"/>
                          <a:ea typeface="微软雅黑"/>
                        </a:defRPr>
                      </a:lvl6pPr>
                      <a:lvl7pPr marL="2057674" algn="l" defTabSz="342946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Arial"/>
                          <a:ea typeface="微软雅黑"/>
                        </a:defRPr>
                      </a:lvl7pPr>
                      <a:lvl8pPr marL="2400620" algn="l" defTabSz="342946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Arial"/>
                          <a:ea typeface="微软雅黑"/>
                        </a:defRPr>
                      </a:lvl8pPr>
                      <a:lvl9pPr marL="2743566" algn="l" defTabSz="342946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Arial"/>
                          <a:ea typeface="微软雅黑"/>
                        </a:defRPr>
                      </a:lvl9pPr>
                    </a:lstStyle>
                    <a:p>
                      <a:pPr algn="ctr">
                        <a:lnSpc>
                          <a:spcPts val="1300"/>
                        </a:lnSpc>
                        <a:spcAft>
                          <a:spcPct val="0"/>
                        </a:spcAft>
                      </a:pPr>
                      <a:r>
                        <a:rPr lang="zh-CN" altLang="en-US" sz="1000" b="1" kern="100" smtClean="0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项目</a:t>
                      </a:r>
                      <a:endParaRPr lang="zh-CN" sz="1000" b="1" kern="100">
                        <a:solidFill>
                          <a:schemeClr val="tx1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1300"/>
                        </a:lnSpc>
                        <a:spcAft>
                          <a:spcPct val="0"/>
                        </a:spcAft>
                      </a:pPr>
                      <a:r>
                        <a:rPr lang="zh-CN" altLang="en-US" sz="1000" b="1" kern="100" smtClean="0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权重</a:t>
                      </a:r>
                      <a:endParaRPr lang="zh-CN" sz="1000" b="1" kern="100">
                        <a:solidFill>
                          <a:schemeClr val="tx1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242555">
                <a:tc rowSpan="6"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50" b="1" i="0" u="none" strike="noStrike" smtClean="0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组织</a:t>
                      </a:r>
                      <a:endParaRPr lang="en-US" altLang="zh-CN" sz="1050" b="1" i="0" u="none" strike="noStrike" smtClean="0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  <a:p>
                      <a:pPr algn="ctr" rtl="0" fontAlgn="ctr"/>
                      <a:r>
                        <a:rPr lang="zh-CN" altLang="en-US" sz="1050" b="1" i="0" u="none" strike="noStrike" smtClean="0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业绩</a:t>
                      </a:r>
                      <a:endParaRPr lang="zh-CN" altLang="en-US" sz="1050" b="1" i="0" u="none" strike="noStrike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36000" marR="36000" marT="36000" marB="3600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342946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Arial"/>
                          <a:ea typeface="微软雅黑"/>
                        </a:defRPr>
                      </a:lvl1pPr>
                      <a:lvl2pPr marL="342946" algn="l" defTabSz="342946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Arial"/>
                          <a:ea typeface="微软雅黑"/>
                        </a:defRPr>
                      </a:lvl2pPr>
                      <a:lvl3pPr marL="685891" algn="l" defTabSz="342946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Arial"/>
                          <a:ea typeface="微软雅黑"/>
                        </a:defRPr>
                      </a:lvl3pPr>
                      <a:lvl4pPr marL="1028837" algn="l" defTabSz="342946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Arial"/>
                          <a:ea typeface="微软雅黑"/>
                        </a:defRPr>
                      </a:lvl4pPr>
                      <a:lvl5pPr marL="1371783" algn="l" defTabSz="342946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Arial"/>
                          <a:ea typeface="微软雅黑"/>
                        </a:defRPr>
                      </a:lvl5pPr>
                      <a:lvl6pPr marL="1714729" algn="l" defTabSz="342946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Arial"/>
                          <a:ea typeface="微软雅黑"/>
                        </a:defRPr>
                      </a:lvl6pPr>
                      <a:lvl7pPr marL="2057674" algn="l" defTabSz="342946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Arial"/>
                          <a:ea typeface="微软雅黑"/>
                        </a:defRPr>
                      </a:lvl7pPr>
                      <a:lvl8pPr marL="2400620" algn="l" defTabSz="342946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Arial"/>
                          <a:ea typeface="微软雅黑"/>
                        </a:defRPr>
                      </a:lvl8pPr>
                      <a:lvl9pPr marL="2743566" algn="l" defTabSz="342946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Arial"/>
                          <a:ea typeface="微软雅黑"/>
                        </a:defRPr>
                      </a:lvl9pPr>
                    </a:lstStyle>
                    <a:p>
                      <a:pPr algn="ctr" rtl="0" fontAlgn="ctr"/>
                      <a:r>
                        <a:rPr lang="zh-CN" altLang="en-US" sz="900" b="0" i="0" u="none" strike="noStrike" smtClean="0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销售总收入</a:t>
                      </a:r>
                      <a:endParaRPr lang="zh-CN" altLang="en-US" sz="900" b="0" i="0" u="none" strike="noStrike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1300"/>
                        </a:lnSpc>
                        <a:spcAft>
                          <a:spcPct val="0"/>
                        </a:spcAft>
                      </a:pPr>
                      <a:r>
                        <a:rPr lang="en-US" altLang="zh-CN" sz="900" b="0" kern="100" smtClean="0"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15%</a:t>
                      </a:r>
                      <a:endParaRPr lang="zh-CN" sz="900" b="0" kern="100"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36000" marR="36000" marT="36000" marB="3600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27585">
                <a:tc vMerge="1">
                  <a:txBody>
                    <a:bodyPr vert="horz" wrap="square"/>
                    <a:lstStyle/>
                    <a:p>
                      <a:pPr algn="ctr">
                        <a:lnSpc>
                          <a:spcPts val="1300"/>
                        </a:lnSpc>
                        <a:spcAft>
                          <a:spcPct val="0"/>
                        </a:spcAft>
                      </a:pPr>
                      <a:endParaRPr lang="zh-CN" altLang="en-US" sz="900" kern="100" smtClean="0">
                        <a:solidFill>
                          <a:schemeClr val="tx1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36000" marR="36000" marT="36000" marB="3600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1300"/>
                        </a:lnSpc>
                        <a:spcAft>
                          <a:spcPct val="0"/>
                        </a:spcAft>
                      </a:pPr>
                      <a:r>
                        <a:rPr lang="zh-CN" altLang="en-US" sz="900" b="1" kern="100" smtClean="0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销售收入</a:t>
                      </a:r>
                      <a:r>
                        <a:rPr lang="en-US" altLang="zh-CN" sz="900" b="1" kern="100" smtClean="0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(</a:t>
                      </a:r>
                      <a:r>
                        <a:rPr lang="zh-CN" altLang="en-US" sz="900" b="1" kern="100" smtClean="0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手机类</a:t>
                      </a:r>
                      <a:r>
                        <a:rPr lang="en-US" altLang="zh-CN" sz="900" b="1" kern="100" smtClean="0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)</a:t>
                      </a:r>
                      <a:endParaRPr lang="zh-CN" altLang="en-US" sz="900" b="1" kern="100" smtClean="0">
                        <a:solidFill>
                          <a:schemeClr val="tx1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900" b="1" i="0" u="none" strike="noStrike" smtClean="0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20%</a:t>
                      </a:r>
                      <a:endParaRPr lang="en-US" altLang="zh-CN" sz="900" b="1" i="0" u="none" strike="noStrike">
                        <a:solidFill>
                          <a:schemeClr val="tx1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8270" marR="8270" marT="8270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27585">
                <a:tc vMerge="1">
                  <a:txBody>
                    <a:bodyPr vert="horz" wrap="square"/>
                    <a:lstStyle/>
                    <a:p>
                      <a:pPr algn="ctr">
                        <a:lnSpc>
                          <a:spcPts val="1300"/>
                        </a:lnSpc>
                        <a:spcAft>
                          <a:spcPct val="0"/>
                        </a:spcAft>
                      </a:pPr>
                      <a:endParaRPr lang="zh-CN" altLang="en-US" sz="900" kern="100" smtClean="0">
                        <a:solidFill>
                          <a:schemeClr val="tx1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36000" marR="36000" marT="36000" marB="3600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900" b="0" i="0" u="none" strike="noStrike" smtClean="0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销售收入</a:t>
                      </a:r>
                      <a:r>
                        <a:rPr lang="en-US" altLang="zh-CN" sz="900" b="0" i="0" u="none" strike="noStrike" smtClean="0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(</a:t>
                      </a:r>
                      <a:r>
                        <a:rPr lang="zh-CN" altLang="en-US" sz="900" b="0" i="0" u="none" strike="noStrike" smtClean="0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非手机</a:t>
                      </a:r>
                      <a:r>
                        <a:rPr lang="en-US" altLang="zh-CN" sz="900" b="0" i="0" u="none" strike="noStrike" smtClean="0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)</a:t>
                      </a:r>
                      <a:endParaRPr lang="zh-CN" altLang="en-US" sz="900" b="0" i="0" u="none" strike="noStrike">
                        <a:solidFill>
                          <a:schemeClr val="tx1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8270" marR="8270" marT="8270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900" b="0" i="0" u="none" strike="noStrike" smtClean="0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15%</a:t>
                      </a:r>
                      <a:endParaRPr lang="en-US" altLang="zh-CN" sz="900" b="0" i="0" u="none" strike="noStrike">
                        <a:solidFill>
                          <a:schemeClr val="tx1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8270" marR="8270" marT="8270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27585">
                <a:tc vMerge="1">
                  <a:txBody>
                    <a:bodyPr vert="horz" wrap="square"/>
                    <a:lstStyle/>
                    <a:p>
                      <a:pPr algn="ctr">
                        <a:lnSpc>
                          <a:spcPts val="1300"/>
                        </a:lnSpc>
                        <a:spcAft>
                          <a:spcPct val="0"/>
                        </a:spcAft>
                      </a:pPr>
                      <a:endParaRPr lang="zh-CN" altLang="en-US" sz="900" kern="100" smtClean="0">
                        <a:solidFill>
                          <a:schemeClr val="tx1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36000" marR="36000" marT="36000" marB="3600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900" b="0" i="0" u="none" strike="noStrike" smtClean="0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销售毛利润</a:t>
                      </a:r>
                      <a:endParaRPr lang="zh-CN" altLang="en-US" sz="900" b="0" i="0" u="none" strike="noStrike">
                        <a:solidFill>
                          <a:schemeClr val="tx1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8270" marR="8270" marT="8270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900" b="0" i="0" u="none" strike="noStrike" smtClean="0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20%</a:t>
                      </a:r>
                      <a:endParaRPr lang="en-US" altLang="zh-CN" sz="900" b="0" i="0" u="none" strike="noStrike">
                        <a:solidFill>
                          <a:schemeClr val="tx1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8270" marR="8270" marT="8270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27585">
                <a:tc vMerge="1">
                  <a:txBody>
                    <a:bodyPr vert="horz" wrap="square"/>
                    <a:lstStyle/>
                    <a:p>
                      <a:pPr algn="ctr">
                        <a:lnSpc>
                          <a:spcPts val="1300"/>
                        </a:lnSpc>
                        <a:spcAft>
                          <a:spcPct val="0"/>
                        </a:spcAft>
                      </a:pPr>
                      <a:endParaRPr lang="zh-CN" altLang="en-US" sz="900" kern="100" smtClean="0">
                        <a:solidFill>
                          <a:schemeClr val="tx1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36000" marR="36000" marT="36000" marB="3600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900" b="1" i="0" u="none" strike="noStrike" smtClean="0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市场份额</a:t>
                      </a:r>
                      <a:r>
                        <a:rPr lang="en-US" altLang="zh-CN" sz="900" b="1" i="0" u="none" strike="noStrike" smtClean="0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(</a:t>
                      </a:r>
                      <a:r>
                        <a:rPr lang="zh-CN" altLang="en-US" sz="900" b="1" i="0" u="none" strike="noStrike" smtClean="0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手机类</a:t>
                      </a:r>
                      <a:r>
                        <a:rPr lang="en-US" altLang="zh-CN" sz="900" b="1" i="0" u="none" strike="noStrike" smtClean="0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)</a:t>
                      </a:r>
                      <a:endParaRPr lang="zh-CN" altLang="en-US" sz="900" b="1" i="0" u="none" strike="noStrike">
                        <a:solidFill>
                          <a:schemeClr val="tx1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8270" marR="8270" marT="8270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900" b="1" i="0" u="none" strike="noStrike" smtClean="0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10%</a:t>
                      </a:r>
                      <a:endParaRPr lang="en-US" altLang="zh-CN" sz="900" b="1" i="0" u="none" strike="noStrike">
                        <a:solidFill>
                          <a:schemeClr val="tx1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8270" marR="8270" marT="8270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27585">
                <a:tc vMerge="1">
                  <a:txBody>
                    <a:bodyPr vert="horz" wrap="square"/>
                    <a:lstStyle/>
                    <a:p>
                      <a:pPr algn="ctr">
                        <a:lnSpc>
                          <a:spcPts val="1300"/>
                        </a:lnSpc>
                        <a:spcAft>
                          <a:spcPct val="0"/>
                        </a:spcAft>
                      </a:pPr>
                      <a:endParaRPr lang="zh-CN" altLang="en-US" sz="900" kern="100" smtClean="0">
                        <a:solidFill>
                          <a:schemeClr val="tx1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36000" marR="36000" marT="36000" marB="3600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900" b="0" i="0" u="none" strike="noStrike" smtClean="0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品牌知晓度</a:t>
                      </a:r>
                      <a:endParaRPr lang="zh-CN" altLang="en-US" sz="900" b="0" i="0" u="none" strike="noStrike">
                        <a:solidFill>
                          <a:schemeClr val="tx1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8270" marR="8270" marT="8270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900" b="0" i="0" u="none" strike="noStrike" smtClean="0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10%</a:t>
                      </a:r>
                      <a:endParaRPr lang="en-US" altLang="zh-CN" sz="900" b="0" i="0" u="none" strike="noStrike">
                        <a:solidFill>
                          <a:schemeClr val="tx1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8270" marR="8270" marT="8270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934432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1300"/>
                        </a:lnSpc>
                        <a:spcAft>
                          <a:spcPct val="0"/>
                        </a:spcAft>
                      </a:pPr>
                      <a:r>
                        <a:rPr lang="zh-CN" altLang="en-US" sz="1050" b="1" kern="100" smtClean="0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个人</a:t>
                      </a:r>
                      <a:endParaRPr lang="en-US" altLang="zh-CN" sz="1050" b="1" kern="100" smtClean="0">
                        <a:solidFill>
                          <a:schemeClr val="tx1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  <a:p>
                      <a:pPr algn="ctr">
                        <a:lnSpc>
                          <a:spcPts val="1300"/>
                        </a:lnSpc>
                        <a:spcAft>
                          <a:spcPct val="0"/>
                        </a:spcAft>
                      </a:pPr>
                      <a:r>
                        <a:rPr lang="zh-CN" altLang="en-US" sz="1050" b="1" kern="100" smtClean="0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绩效</a:t>
                      </a:r>
                    </a:p>
                  </a:txBody>
                  <a:tcPr marL="36000" marR="36000" marT="36000" marB="3600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indent="0" algn="ctr" defTabSz="342946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900" b="0" i="0" u="none" strike="noStrike" smtClean="0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核心人才离职率</a:t>
                      </a:r>
                    </a:p>
                  </a:txBody>
                  <a:tcPr marL="8270" marR="8270" marT="8270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1300"/>
                        </a:lnSpc>
                        <a:spcAft>
                          <a:spcPct val="0"/>
                        </a:spcAft>
                      </a:pPr>
                      <a:r>
                        <a:rPr lang="en-US" altLang="zh-CN" sz="900" b="0" kern="100" smtClean="0"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10%</a:t>
                      </a:r>
                      <a:endParaRPr lang="zh-CN" altLang="zh-CN" sz="900" b="0" kern="100"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36000" marR="36000" marT="36000" marB="3600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11453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1300"/>
                        </a:lnSpc>
                        <a:spcAft>
                          <a:spcPct val="0"/>
                        </a:spcAft>
                      </a:pPr>
                      <a:r>
                        <a:rPr lang="zh-CN" altLang="en-US" sz="1050" b="1" kern="100" smtClean="0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个人能力提升</a:t>
                      </a:r>
                    </a:p>
                  </a:txBody>
                  <a:tcPr marL="36000" marR="36000" marT="36000" marB="3600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indent="0" algn="ctr" defTabSz="342946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900" smtClean="0">
                          <a:latin typeface="华文楷体" pitchFamily="2" charset="-122"/>
                          <a:ea typeface="华文楷体" pitchFamily="2" charset="-122"/>
                        </a:rPr>
                        <a:t>产品宣讲能力</a:t>
                      </a:r>
                    </a:p>
                  </a:txBody>
                  <a:tcPr marL="8270" marR="8270" marT="8270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1300"/>
                        </a:lnSpc>
                        <a:spcAft>
                          <a:spcPct val="0"/>
                        </a:spcAft>
                      </a:pPr>
                      <a:r>
                        <a:rPr lang="en-US" altLang="zh-CN" sz="900" b="0" kern="100" smtClean="0"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—</a:t>
                      </a:r>
                      <a:endParaRPr lang="zh-CN" altLang="zh-CN" sz="900" b="0" kern="100"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36000" marR="36000" marT="36000" marB="3600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83" name="图片 8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51049" y="51470"/>
            <a:ext cx="672981" cy="323033"/>
          </a:xfrm>
          <a:prstGeom prst="rect">
            <a:avLst/>
          </a:prstGeom>
        </p:spPr>
      </p:pic>
      <p:pic>
        <p:nvPicPr>
          <p:cNvPr id="86" name="Picture 4" descr="d:\我的文档\Fetion\temp\0b23cdaf20c6242028e4fd01184d62a9.png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CFD"/>
              </a:clrFrom>
              <a:clrTo>
                <a:srgbClr val="FFFCFD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516018" y="988129"/>
            <a:ext cx="364682" cy="304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88" name="表格 8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39047472"/>
              </p:ext>
            </p:extLst>
          </p:nvPr>
        </p:nvGraphicFramePr>
        <p:xfrm>
          <a:off x="3131840" y="1275607"/>
          <a:ext cx="2736304" cy="3168352"/>
        </p:xfrm>
        <a:graphic>
          <a:graphicData uri="http://schemas.openxmlformats.org/drawingml/2006/table">
            <a:tbl>
              <a:tblPr firstRow="1" firstCol="1" bandRow="1"/>
              <a:tblGrid>
                <a:gridCol w="739942"/>
                <a:gridCol w="1414339"/>
                <a:gridCol w="582023"/>
              </a:tblGrid>
              <a:tr h="262615">
                <a:tc gridSpan="3">
                  <a:txBody>
                    <a:bodyPr vert="horz" wrap="square"/>
                    <a:lstStyle/>
                    <a:p>
                      <a:pPr marL="0" marR="0" indent="0" algn="ctr" defTabSz="342946" rtl="0" eaLnBrk="1" fontAlgn="auto" latinLnBrk="0" hangingPunct="1">
                        <a:lnSpc>
                          <a:spcPts val="13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200" b="1" kern="100" smtClean="0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美的某销售经理</a:t>
                      </a:r>
                      <a:r>
                        <a:rPr lang="en-US" altLang="zh-CN" sz="1200" b="1" kern="100" smtClean="0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PBC</a:t>
                      </a:r>
                      <a:endParaRPr lang="zh-CN" sz="1200" b="1" kern="100">
                        <a:solidFill>
                          <a:schemeClr val="tx1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0" marR="0" marT="0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</a:tr>
              <a:tr h="219311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1300"/>
                        </a:lnSpc>
                        <a:spcAft>
                          <a:spcPct val="0"/>
                        </a:spcAft>
                      </a:pPr>
                      <a:r>
                        <a:rPr lang="zh-CN" altLang="en-US" sz="1000" b="1" kern="100" smtClean="0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维度</a:t>
                      </a:r>
                      <a:endParaRPr lang="zh-CN" sz="1000" b="1" kern="100">
                        <a:solidFill>
                          <a:schemeClr val="tx1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0" marR="0" marT="0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342946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Arial"/>
                          <a:ea typeface="微软雅黑"/>
                        </a:defRPr>
                      </a:lvl1pPr>
                      <a:lvl2pPr marL="342946" algn="l" defTabSz="342946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Arial"/>
                          <a:ea typeface="微软雅黑"/>
                        </a:defRPr>
                      </a:lvl2pPr>
                      <a:lvl3pPr marL="685891" algn="l" defTabSz="342946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Arial"/>
                          <a:ea typeface="微软雅黑"/>
                        </a:defRPr>
                      </a:lvl3pPr>
                      <a:lvl4pPr marL="1028837" algn="l" defTabSz="342946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Arial"/>
                          <a:ea typeface="微软雅黑"/>
                        </a:defRPr>
                      </a:lvl4pPr>
                      <a:lvl5pPr marL="1371783" algn="l" defTabSz="342946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Arial"/>
                          <a:ea typeface="微软雅黑"/>
                        </a:defRPr>
                      </a:lvl5pPr>
                      <a:lvl6pPr marL="1714729" algn="l" defTabSz="342946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Arial"/>
                          <a:ea typeface="微软雅黑"/>
                        </a:defRPr>
                      </a:lvl6pPr>
                      <a:lvl7pPr marL="2057674" algn="l" defTabSz="342946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Arial"/>
                          <a:ea typeface="微软雅黑"/>
                        </a:defRPr>
                      </a:lvl7pPr>
                      <a:lvl8pPr marL="2400620" algn="l" defTabSz="342946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Arial"/>
                          <a:ea typeface="微软雅黑"/>
                        </a:defRPr>
                      </a:lvl8pPr>
                      <a:lvl9pPr marL="2743566" algn="l" defTabSz="342946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Arial"/>
                          <a:ea typeface="微软雅黑"/>
                        </a:defRPr>
                      </a:lvl9pPr>
                    </a:lstStyle>
                    <a:p>
                      <a:pPr algn="ctr">
                        <a:lnSpc>
                          <a:spcPts val="1300"/>
                        </a:lnSpc>
                        <a:spcAft>
                          <a:spcPct val="0"/>
                        </a:spcAft>
                      </a:pPr>
                      <a:r>
                        <a:rPr lang="zh-CN" altLang="en-US" sz="1000" b="1" kern="100" smtClean="0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项目</a:t>
                      </a:r>
                      <a:endParaRPr lang="zh-CN" sz="1000" b="1" kern="100">
                        <a:solidFill>
                          <a:schemeClr val="tx1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1300"/>
                        </a:lnSpc>
                        <a:spcAft>
                          <a:spcPct val="0"/>
                        </a:spcAft>
                      </a:pPr>
                      <a:r>
                        <a:rPr lang="zh-CN" altLang="en-US" sz="1000" b="1" kern="100" smtClean="0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权重</a:t>
                      </a:r>
                      <a:endParaRPr lang="zh-CN" sz="1000" b="1" kern="100">
                        <a:solidFill>
                          <a:schemeClr val="tx1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264470">
                <a:tc rowSpan="5"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50" b="1" i="0" u="none" strike="noStrike" smtClean="0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组织</a:t>
                      </a:r>
                      <a:endParaRPr lang="en-US" altLang="zh-CN" sz="1050" b="1" i="0" u="none" strike="noStrike" smtClean="0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  <a:p>
                      <a:pPr algn="ctr" rtl="0" fontAlgn="ctr"/>
                      <a:r>
                        <a:rPr lang="zh-CN" altLang="en-US" sz="1050" b="1" i="0" u="none" strike="noStrike" smtClean="0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业绩</a:t>
                      </a:r>
                      <a:endParaRPr lang="zh-CN" altLang="en-US" sz="1050" b="1" i="0" u="none" strike="noStrike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36000" marR="36000" marT="36000" marB="3600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342946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Arial"/>
                          <a:ea typeface="微软雅黑"/>
                        </a:defRPr>
                      </a:lvl1pPr>
                      <a:lvl2pPr marL="342946" algn="l" defTabSz="342946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Arial"/>
                          <a:ea typeface="微软雅黑"/>
                        </a:defRPr>
                      </a:lvl2pPr>
                      <a:lvl3pPr marL="685891" algn="l" defTabSz="342946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Arial"/>
                          <a:ea typeface="微软雅黑"/>
                        </a:defRPr>
                      </a:lvl3pPr>
                      <a:lvl4pPr marL="1028837" algn="l" defTabSz="342946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Arial"/>
                          <a:ea typeface="微软雅黑"/>
                        </a:defRPr>
                      </a:lvl4pPr>
                      <a:lvl5pPr marL="1371783" algn="l" defTabSz="342946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Arial"/>
                          <a:ea typeface="微软雅黑"/>
                        </a:defRPr>
                      </a:lvl5pPr>
                      <a:lvl6pPr marL="1714729" algn="l" defTabSz="342946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Arial"/>
                          <a:ea typeface="微软雅黑"/>
                        </a:defRPr>
                      </a:lvl6pPr>
                      <a:lvl7pPr marL="2057674" algn="l" defTabSz="342946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Arial"/>
                          <a:ea typeface="微软雅黑"/>
                        </a:defRPr>
                      </a:lvl7pPr>
                      <a:lvl8pPr marL="2400620" algn="l" defTabSz="342946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Arial"/>
                          <a:ea typeface="微软雅黑"/>
                        </a:defRPr>
                      </a:lvl8pPr>
                      <a:lvl9pPr marL="2743566" algn="l" defTabSz="342946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Arial"/>
                          <a:ea typeface="微软雅黑"/>
                        </a:defRPr>
                      </a:lvl9pPr>
                    </a:lstStyle>
                    <a:p>
                      <a:pPr algn="ctr" rtl="0" fontAlgn="ctr"/>
                      <a:r>
                        <a:rPr lang="zh-CN" altLang="en-US" sz="900" b="1" i="0" u="none" strike="noStrike" smtClean="0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销售额</a:t>
                      </a:r>
                      <a:endParaRPr lang="zh-CN" altLang="en-US" sz="900" b="1" i="0" u="none" strike="noStrike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rowSpan="5">
                  <a:txBody>
                    <a:bodyPr vert="horz" wrap="square"/>
                    <a:lstStyle/>
                    <a:p>
                      <a:pPr algn="ctr">
                        <a:lnSpc>
                          <a:spcPts val="1300"/>
                        </a:lnSpc>
                        <a:spcAft>
                          <a:spcPct val="0"/>
                        </a:spcAft>
                      </a:pPr>
                      <a:r>
                        <a:rPr lang="en-US" altLang="zh-CN" sz="900" b="1" i="0" u="none" strike="noStrike" smtClean="0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70%</a:t>
                      </a:r>
                      <a:endParaRPr lang="en-US" altLang="zh-CN" sz="900" b="1" i="0" u="none" strike="noStrike">
                        <a:solidFill>
                          <a:schemeClr val="tx1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36000" marR="36000" marT="36000" marB="3600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48148">
                <a:tc vMerge="1">
                  <a:txBody>
                    <a:bodyPr vert="horz" wrap="square"/>
                    <a:lstStyle/>
                    <a:p>
                      <a:pPr algn="ctr">
                        <a:lnSpc>
                          <a:spcPts val="1300"/>
                        </a:lnSpc>
                        <a:spcAft>
                          <a:spcPct val="0"/>
                        </a:spcAft>
                      </a:pPr>
                      <a:endParaRPr lang="zh-CN" altLang="en-US" sz="900" kern="100" smtClean="0">
                        <a:solidFill>
                          <a:schemeClr val="tx1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36000" marR="36000" marT="36000" marB="3600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1300"/>
                        </a:lnSpc>
                        <a:spcAft>
                          <a:spcPct val="0"/>
                        </a:spcAft>
                      </a:pPr>
                      <a:r>
                        <a:rPr lang="zh-CN" altLang="en-US" sz="900" b="0" kern="100" smtClean="0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市场份额占有率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>
                      <a:pPr algn="ctr" fontAlgn="ctr"/>
                      <a:endParaRPr lang="en-US" altLang="zh-CN" sz="900" b="0" i="0" u="none" strike="noStrike">
                        <a:solidFill>
                          <a:schemeClr val="tx1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8270" marR="8270" marT="8270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48148">
                <a:tc vMerge="1">
                  <a:txBody>
                    <a:bodyPr vert="horz" wrap="square"/>
                    <a:lstStyle/>
                    <a:p>
                      <a:pPr algn="ctr">
                        <a:lnSpc>
                          <a:spcPts val="1300"/>
                        </a:lnSpc>
                        <a:spcAft>
                          <a:spcPct val="0"/>
                        </a:spcAft>
                      </a:pPr>
                      <a:endParaRPr lang="zh-CN" altLang="en-US" sz="900" kern="100" smtClean="0">
                        <a:solidFill>
                          <a:schemeClr val="tx1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36000" marR="36000" marT="36000" marB="3600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900" b="0" i="0" u="none" strike="noStrike" smtClean="0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销售费用控制</a:t>
                      </a:r>
                      <a:endParaRPr lang="zh-CN" altLang="en-US" sz="900" b="0" i="0" u="none" strike="noStrike">
                        <a:solidFill>
                          <a:schemeClr val="tx1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8270" marR="8270" marT="8270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>
                      <a:pPr algn="ctr" fontAlgn="ctr"/>
                      <a:endParaRPr lang="en-US" altLang="zh-CN" sz="900" b="0" i="0" u="none" strike="noStrike">
                        <a:solidFill>
                          <a:schemeClr val="tx1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8270" marR="8270" marT="8270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48148">
                <a:tc vMerge="1">
                  <a:txBody>
                    <a:bodyPr vert="horz" wrap="square"/>
                    <a:lstStyle/>
                    <a:p>
                      <a:pPr algn="ctr">
                        <a:lnSpc>
                          <a:spcPts val="1300"/>
                        </a:lnSpc>
                        <a:spcAft>
                          <a:spcPct val="0"/>
                        </a:spcAft>
                      </a:pPr>
                      <a:endParaRPr lang="zh-CN" altLang="en-US" sz="900" kern="100" smtClean="0">
                        <a:solidFill>
                          <a:schemeClr val="tx1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36000" marR="36000" marT="36000" marB="3600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900" b="0" i="0" u="none" strike="noStrike" smtClean="0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收回应收款项</a:t>
                      </a:r>
                      <a:endParaRPr lang="zh-CN" altLang="en-US" sz="900" b="0" i="0" u="none" strike="noStrike">
                        <a:solidFill>
                          <a:schemeClr val="tx1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8270" marR="8270" marT="8270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>
                      <a:pPr algn="ctr" fontAlgn="ctr"/>
                      <a:endParaRPr lang="en-US" altLang="zh-CN" sz="900" b="0" i="0" u="none" strike="noStrike">
                        <a:solidFill>
                          <a:schemeClr val="tx1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8270" marR="8270" marT="8270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48148">
                <a:tc vMerge="1">
                  <a:txBody>
                    <a:bodyPr vert="horz" wrap="square"/>
                    <a:lstStyle/>
                    <a:p>
                      <a:pPr algn="ctr">
                        <a:lnSpc>
                          <a:spcPts val="1300"/>
                        </a:lnSpc>
                        <a:spcAft>
                          <a:spcPct val="0"/>
                        </a:spcAft>
                      </a:pPr>
                      <a:endParaRPr lang="zh-CN" altLang="en-US" sz="900" kern="100" smtClean="0">
                        <a:solidFill>
                          <a:schemeClr val="tx1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36000" marR="36000" marT="36000" marB="3600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900" b="1" i="0" u="none" strike="noStrike" smtClean="0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提高客户满意度</a:t>
                      </a:r>
                      <a:endParaRPr lang="zh-CN" altLang="en-US" sz="900" b="1" i="0" u="none" strike="noStrike">
                        <a:solidFill>
                          <a:schemeClr val="tx1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8270" marR="8270" marT="8270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>
                      <a:pPr algn="ctr" fontAlgn="ctr"/>
                      <a:endParaRPr lang="en-US" altLang="zh-CN" sz="900" b="1" i="0" u="none" strike="noStrike">
                        <a:solidFill>
                          <a:schemeClr val="tx1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8270" marR="8270" marT="8270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1018862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1300"/>
                        </a:lnSpc>
                        <a:spcAft>
                          <a:spcPct val="0"/>
                        </a:spcAft>
                      </a:pPr>
                      <a:r>
                        <a:rPr lang="zh-CN" altLang="en-US" sz="1050" b="1" kern="100" smtClean="0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能力</a:t>
                      </a:r>
                    </a:p>
                  </a:txBody>
                  <a:tcPr marL="36000" marR="36000" marT="36000" marB="3600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indent="0" algn="ctr" defTabSz="342946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900" b="0" i="0" u="none" strike="noStrike" smtClean="0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能力考评，未量化</a:t>
                      </a:r>
                    </a:p>
                  </a:txBody>
                  <a:tcPr marL="8270" marR="8270" marT="8270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1300"/>
                        </a:lnSpc>
                        <a:spcAft>
                          <a:spcPct val="0"/>
                        </a:spcAft>
                      </a:pPr>
                      <a:r>
                        <a:rPr lang="en-US" altLang="zh-CN" sz="900" b="0" kern="100" smtClean="0"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20%</a:t>
                      </a:r>
                      <a:endParaRPr lang="zh-CN" altLang="zh-CN" sz="900" b="0" kern="100"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36000" marR="36000" marT="36000" marB="3600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10502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1300"/>
                        </a:lnSpc>
                        <a:spcAft>
                          <a:spcPct val="0"/>
                        </a:spcAft>
                      </a:pPr>
                      <a:r>
                        <a:rPr lang="zh-CN" altLang="en-US" sz="1050" b="1" kern="100" smtClean="0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态度</a:t>
                      </a:r>
                    </a:p>
                  </a:txBody>
                  <a:tcPr marL="36000" marR="36000" marT="36000" marB="3600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indent="0" algn="ctr" defTabSz="342946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900" b="0" smtClean="0">
                          <a:latin typeface="华文楷体" pitchFamily="2" charset="-122"/>
                          <a:ea typeface="华文楷体" pitchFamily="2" charset="-122"/>
                        </a:rPr>
                        <a:t>态度考评，未量化</a:t>
                      </a:r>
                    </a:p>
                  </a:txBody>
                  <a:tcPr marL="8270" marR="8270" marT="8270" marB="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1300"/>
                        </a:lnSpc>
                        <a:spcAft>
                          <a:spcPct val="0"/>
                        </a:spcAft>
                      </a:pPr>
                      <a:r>
                        <a:rPr lang="en-US" altLang="zh-CN" sz="900" b="0" kern="100" smtClean="0"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10%</a:t>
                      </a:r>
                      <a:endParaRPr lang="zh-CN" altLang="zh-CN" sz="900" b="0" kern="100"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36000" marR="36000" marT="36000" marB="36000" anchor="ctr">
                    <a:lnL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90" name="图片 8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70971" y="1002068"/>
            <a:ext cx="542127" cy="260223"/>
          </a:xfrm>
          <a:prstGeom prst="rect">
            <a:avLst/>
          </a:prstGeom>
        </p:spPr>
      </p:pic>
      <p:graphicFrame>
        <p:nvGraphicFramePr>
          <p:cNvPr id="93" name="表格 9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04918318"/>
              </p:ext>
            </p:extLst>
          </p:nvPr>
        </p:nvGraphicFramePr>
        <p:xfrm>
          <a:off x="6190382" y="1275605"/>
          <a:ext cx="2558082" cy="3168352"/>
        </p:xfrm>
        <a:graphic>
          <a:graphicData uri="http://schemas.openxmlformats.org/drawingml/2006/table">
            <a:tbl>
              <a:tblPr firstRow="1" firstCol="1" bandRow="1"/>
              <a:tblGrid>
                <a:gridCol w="901898"/>
                <a:gridCol w="1219658"/>
                <a:gridCol w="436526"/>
              </a:tblGrid>
              <a:tr h="239131">
                <a:tc gridSpan="3">
                  <a:txBody>
                    <a:bodyPr vert="horz" wrap="square"/>
                    <a:lstStyle/>
                    <a:p>
                      <a:pPr marL="0" marR="0" indent="0" algn="ctr" defTabSz="342946" rtl="0" eaLnBrk="1" fontAlgn="auto" latinLnBrk="0" hangingPunct="1">
                        <a:lnSpc>
                          <a:spcPts val="13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1200" b="1" kern="100" smtClean="0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顺丰某分布经理</a:t>
                      </a:r>
                      <a:r>
                        <a:rPr lang="en-US" altLang="zh-CN" sz="1200" b="1" kern="100" smtClean="0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PBC</a:t>
                      </a:r>
                      <a:endParaRPr lang="zh-CN" sz="1200" b="1" kern="100">
                        <a:solidFill>
                          <a:schemeClr val="tx1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pPr marL="0" marR="0" indent="0" algn="ctr" defTabSz="342946" rtl="0" eaLnBrk="1" fontAlgn="auto" latinLnBrk="0" hangingPunct="1">
                        <a:lnSpc>
                          <a:spcPts val="13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lang="zh-CN" sz="1200" b="1" kern="100">
                        <a:solidFill>
                          <a:schemeClr val="tx1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0" marR="0" marT="0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</a:tr>
              <a:tr h="239132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1300"/>
                        </a:lnSpc>
                        <a:spcAft>
                          <a:spcPct val="0"/>
                        </a:spcAft>
                      </a:pPr>
                      <a:r>
                        <a:rPr lang="zh-CN" altLang="en-US" sz="1000" b="1" kern="100" smtClean="0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维度</a:t>
                      </a:r>
                      <a:endParaRPr lang="zh-CN" sz="1000" b="1" kern="100">
                        <a:solidFill>
                          <a:schemeClr val="tx1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>
                      <a:lvl1pPr marL="0" algn="l" defTabSz="342946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Arial"/>
                          <a:ea typeface="微软雅黑"/>
                        </a:defRPr>
                      </a:lvl1pPr>
                      <a:lvl2pPr marL="342946" algn="l" defTabSz="342946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Arial"/>
                          <a:ea typeface="微软雅黑"/>
                        </a:defRPr>
                      </a:lvl2pPr>
                      <a:lvl3pPr marL="685891" algn="l" defTabSz="342946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Arial"/>
                          <a:ea typeface="微软雅黑"/>
                        </a:defRPr>
                      </a:lvl3pPr>
                      <a:lvl4pPr marL="1028837" algn="l" defTabSz="342946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Arial"/>
                          <a:ea typeface="微软雅黑"/>
                        </a:defRPr>
                      </a:lvl4pPr>
                      <a:lvl5pPr marL="1371783" algn="l" defTabSz="342946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Arial"/>
                          <a:ea typeface="微软雅黑"/>
                        </a:defRPr>
                      </a:lvl5pPr>
                      <a:lvl6pPr marL="1714729" algn="l" defTabSz="342946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Arial"/>
                          <a:ea typeface="微软雅黑"/>
                        </a:defRPr>
                      </a:lvl6pPr>
                      <a:lvl7pPr marL="2057674" algn="l" defTabSz="342946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Arial"/>
                          <a:ea typeface="微软雅黑"/>
                        </a:defRPr>
                      </a:lvl7pPr>
                      <a:lvl8pPr marL="2400620" algn="l" defTabSz="342946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Arial"/>
                          <a:ea typeface="微软雅黑"/>
                        </a:defRPr>
                      </a:lvl8pPr>
                      <a:lvl9pPr marL="2743566" algn="l" defTabSz="342946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Arial"/>
                          <a:ea typeface="微软雅黑"/>
                        </a:defRPr>
                      </a:lvl9pPr>
                    </a:lstStyle>
                    <a:p>
                      <a:pPr algn="ctr">
                        <a:lnSpc>
                          <a:spcPts val="1300"/>
                        </a:lnSpc>
                        <a:spcAft>
                          <a:spcPct val="0"/>
                        </a:spcAft>
                      </a:pPr>
                      <a:r>
                        <a:rPr lang="zh-CN" altLang="en-US" sz="1000" b="1" kern="100" smtClean="0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项目</a:t>
                      </a:r>
                      <a:endParaRPr lang="zh-CN" sz="1000" b="1" kern="100">
                        <a:solidFill>
                          <a:schemeClr val="tx1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1300"/>
                        </a:lnSpc>
                        <a:spcAft>
                          <a:spcPct val="0"/>
                        </a:spcAft>
                      </a:pPr>
                      <a:r>
                        <a:rPr lang="zh-CN" altLang="en-US" sz="1000" b="1" kern="100" smtClean="0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权重</a:t>
                      </a:r>
                      <a:endParaRPr lang="zh-CN" sz="1000" b="1" kern="100">
                        <a:solidFill>
                          <a:schemeClr val="tx1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461981"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900" b="1" i="0" u="none" strike="noStrike" smtClean="0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业务指标</a:t>
                      </a:r>
                      <a:endParaRPr lang="zh-CN" altLang="en-US" sz="900" b="1" i="0" u="none" strike="noStrike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0" algn="l" defTabSz="342946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Arial"/>
                          <a:ea typeface="微软雅黑"/>
                        </a:defRPr>
                      </a:lvl1pPr>
                      <a:lvl2pPr marL="342946" algn="l" defTabSz="342946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Arial"/>
                          <a:ea typeface="微软雅黑"/>
                        </a:defRPr>
                      </a:lvl2pPr>
                      <a:lvl3pPr marL="685891" algn="l" defTabSz="342946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Arial"/>
                          <a:ea typeface="微软雅黑"/>
                        </a:defRPr>
                      </a:lvl3pPr>
                      <a:lvl4pPr marL="1028837" algn="l" defTabSz="342946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Arial"/>
                          <a:ea typeface="微软雅黑"/>
                        </a:defRPr>
                      </a:lvl4pPr>
                      <a:lvl5pPr marL="1371783" algn="l" defTabSz="342946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Arial"/>
                          <a:ea typeface="微软雅黑"/>
                        </a:defRPr>
                      </a:lvl5pPr>
                      <a:lvl6pPr marL="1714729" algn="l" defTabSz="342946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Arial"/>
                          <a:ea typeface="微软雅黑"/>
                        </a:defRPr>
                      </a:lvl6pPr>
                      <a:lvl7pPr marL="2057674" algn="l" defTabSz="342946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Arial"/>
                          <a:ea typeface="微软雅黑"/>
                        </a:defRPr>
                      </a:lvl7pPr>
                      <a:lvl8pPr marL="2400620" algn="l" defTabSz="342946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Arial"/>
                          <a:ea typeface="微软雅黑"/>
                        </a:defRPr>
                      </a:lvl8pPr>
                      <a:lvl9pPr marL="2743566" algn="l" defTabSz="342946" rtl="0" eaLnBrk="1" latinLnBrk="0" hangingPunct="1">
                        <a:defRPr sz="1400" b="1" kern="1200">
                          <a:solidFill>
                            <a:schemeClr val="lt1"/>
                          </a:solidFill>
                          <a:latin typeface="Arial"/>
                          <a:ea typeface="微软雅黑"/>
                        </a:defRPr>
                      </a:lvl9pPr>
                    </a:lstStyle>
                    <a:p>
                      <a:pPr algn="ctr" rtl="0" fontAlgn="ctr"/>
                      <a:r>
                        <a:rPr lang="zh-CN" altLang="en-US" sz="900" b="1" i="0" u="none" strike="noStrike" smtClean="0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完成增长率</a:t>
                      </a:r>
                      <a:endParaRPr lang="zh-CN" altLang="en-US" sz="900" b="1" i="0" u="none" strike="noStrike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1300"/>
                        </a:lnSpc>
                        <a:spcAft>
                          <a:spcPct val="0"/>
                        </a:spcAft>
                      </a:pPr>
                      <a:r>
                        <a:rPr lang="en-US" altLang="zh-CN" sz="900" b="1" kern="100" smtClean="0"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40%</a:t>
                      </a:r>
                      <a:endParaRPr lang="zh-CN" sz="900" b="1" kern="100"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36000" marR="36000" marT="36000" marB="36000" anchor="ctr">
                    <a:lnL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20773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1300"/>
                        </a:lnSpc>
                        <a:spcAft>
                          <a:spcPct val="0"/>
                        </a:spcAft>
                      </a:pPr>
                      <a:r>
                        <a:rPr lang="zh-CN" altLang="en-US" sz="900" b="1" kern="100" smtClean="0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运营指标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1300"/>
                        </a:lnSpc>
                        <a:spcAft>
                          <a:spcPct val="0"/>
                        </a:spcAft>
                      </a:pPr>
                      <a:r>
                        <a:rPr lang="zh-CN" altLang="en-US" sz="900" b="1" kern="100" smtClean="0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达标率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900" b="1" i="0" u="none" strike="noStrike" smtClean="0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30%</a:t>
                      </a:r>
                      <a:endParaRPr lang="en-US" altLang="zh-CN" sz="900" b="1" i="0" u="none" strike="noStrike">
                        <a:solidFill>
                          <a:schemeClr val="tx1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8270" marR="8270" marT="8270" marB="0" anchor="ctr">
                    <a:lnL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20773">
                <a:tc rowSpan="2"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900" b="0" i="0" u="none" strike="noStrike" smtClean="0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能力指标</a:t>
                      </a:r>
                      <a:endParaRPr lang="zh-CN" altLang="en-US" sz="900" b="0" i="0" u="none" strike="noStrike">
                        <a:solidFill>
                          <a:schemeClr val="tx1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8270" marR="8270" marT="8270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900" b="0" i="0" u="none" strike="noStrike" smtClean="0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员工满意度</a:t>
                      </a:r>
                      <a:endParaRPr lang="zh-CN" altLang="en-US" sz="900" b="0" i="0" u="none" strike="noStrike">
                        <a:solidFill>
                          <a:schemeClr val="tx1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8270" marR="8270" marT="8270" marB="0" anchor="ctr">
                    <a:lnL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900" b="0" i="0" u="none" strike="noStrike" smtClean="0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10%</a:t>
                      </a:r>
                      <a:endParaRPr lang="en-US" altLang="zh-CN" sz="900" b="0" i="0" u="none" strike="noStrike">
                        <a:solidFill>
                          <a:schemeClr val="tx1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8270" marR="8270" marT="8270" marB="0" anchor="ctr">
                    <a:lnL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20773">
                <a:tc vMerge="1">
                  <a:txBody>
                    <a:bodyPr vert="horz" wrap="square"/>
                    <a:lstStyle/>
                    <a:p>
                      <a:pPr algn="ctr" rtl="0" fontAlgn="ctr"/>
                      <a:endParaRPr lang="zh-CN" altLang="en-US" sz="900" b="0" i="0" u="none" strike="noStrike">
                        <a:solidFill>
                          <a:schemeClr val="tx1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8270" marR="8270" marT="8270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900" b="0" i="0" u="none" strike="noStrike" smtClean="0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上级满意度</a:t>
                      </a:r>
                      <a:endParaRPr lang="zh-CN" altLang="en-US" sz="900" b="0" i="0" u="none" strike="noStrike">
                        <a:solidFill>
                          <a:schemeClr val="tx1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8270" marR="8270" marT="8270" marB="0" anchor="ctr">
                    <a:lnL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900" b="0" i="0" u="none" strike="noStrike" smtClean="0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10%</a:t>
                      </a:r>
                      <a:endParaRPr lang="en-US" altLang="zh-CN" sz="900" b="0" i="0" u="none" strike="noStrike">
                        <a:solidFill>
                          <a:schemeClr val="tx1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8270" marR="8270" marT="8270" marB="0" anchor="ctr">
                    <a:lnL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20773"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900" b="0" i="0" u="none" strike="noStrike" smtClean="0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财务指标</a:t>
                      </a:r>
                      <a:endParaRPr lang="zh-CN" altLang="en-US" sz="900" b="0" i="0" u="none" strike="noStrike">
                        <a:solidFill>
                          <a:schemeClr val="tx1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8270" marR="8270" marT="8270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900" b="0" i="0" u="none" strike="noStrike" smtClean="0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货款上交时间</a:t>
                      </a:r>
                      <a:endParaRPr lang="zh-CN" altLang="en-US" sz="900" b="0" i="0" u="none" strike="noStrike">
                        <a:solidFill>
                          <a:schemeClr val="tx1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8270" marR="8270" marT="8270" marB="0" anchor="ctr">
                    <a:lnL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900" b="0" i="0" u="none" strike="noStrike" smtClean="0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10%</a:t>
                      </a:r>
                      <a:endParaRPr lang="en-US" altLang="zh-CN" sz="900" b="0" i="0" u="none" strike="noStrike">
                        <a:solidFill>
                          <a:schemeClr val="tx1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8270" marR="8270" marT="8270" marB="0" anchor="ctr">
                    <a:lnL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45016">
                <a:tc>
                  <a:txBody>
                    <a:bodyPr vert="horz" wrap="square"/>
                    <a:lstStyle/>
                    <a:p>
                      <a:pPr marL="0" marR="0" indent="0" algn="ctr" defTabSz="342946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900" b="0" i="0" u="none" strike="noStrike" smtClean="0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客户指标</a:t>
                      </a:r>
                    </a:p>
                  </a:txBody>
                  <a:tcPr marL="8270" marR="8270" marT="8270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indent="0" algn="ctr" defTabSz="342946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900" b="0" i="0" u="none" strike="noStrike" smtClean="0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客户满意度</a:t>
                      </a:r>
                    </a:p>
                  </a:txBody>
                  <a:tcPr marL="8270" marR="8270" marT="8270" marB="0" anchor="ctr">
                    <a:lnL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1300"/>
                        </a:lnSpc>
                        <a:spcAft>
                          <a:spcPct val="0"/>
                        </a:spcAft>
                      </a:pPr>
                      <a:r>
                        <a:rPr lang="en-US" altLang="zh-CN" sz="900" b="0" kern="100" smtClean="0"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—</a:t>
                      </a:r>
                      <a:endParaRPr lang="zh-CN" altLang="zh-CN" sz="900" b="0" kern="100"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36000" marR="36000" marT="36000" marB="36000" anchor="ctr">
                    <a:lnL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94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4000" b="100000" l="0" r="9615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460432" y="51470"/>
            <a:ext cx="372126" cy="3578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5" name="Picture 3"/>
          <p:cNvPicPr>
            <a:picLocks noChangeAspect="1" noChangeArrowheads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4000" b="100000" l="0" r="9615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429899" y="1009447"/>
            <a:ext cx="272415" cy="2619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8038146"/>
      </p:ext>
    </p:extLst>
  </p:cSld>
  <p:clrMapOvr>
    <a:masterClrMapping/>
  </p:clrMapOvr>
  <p:transition spd="med"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" name="矩形 40"/>
          <p:cNvSpPr/>
          <p:nvPr/>
        </p:nvSpPr>
        <p:spPr>
          <a:xfrm>
            <a:off x="5802459" y="1196397"/>
            <a:ext cx="3090020" cy="2671497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 w="19050">
            <a:solidFill>
              <a:schemeClr val="bg1"/>
            </a:solidFill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100" b="1" smtClean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191591" y="123478"/>
            <a:ext cx="1611586" cy="380480"/>
          </a:xfrm>
          <a:prstGeom prst="rect">
            <a:avLst/>
          </a:prstGeom>
          <a:noFill/>
        </p:spPr>
        <p:txBody>
          <a:bodyPr wrap="non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mtClean="0">
                <a:latin typeface="华文楷体" pitchFamily="2" charset="-122"/>
                <a:ea typeface="华文楷体" pitchFamily="2" charset="-122"/>
              </a:rPr>
              <a:t>聚焦</a:t>
            </a:r>
            <a:r>
              <a:rPr lang="en-US" altLang="zh-CN" sz="2000" b="1" smtClean="0">
                <a:latin typeface="华文楷体" pitchFamily="2" charset="-122"/>
                <a:ea typeface="华文楷体" pitchFamily="2" charset="-122"/>
              </a:rPr>
              <a:t>——</a:t>
            </a:r>
            <a:r>
              <a:rPr lang="zh-CN" altLang="en-US" sz="2000" b="1">
                <a:latin typeface="华文楷体" pitchFamily="2" charset="-122"/>
                <a:ea typeface="华文楷体" pitchFamily="2" charset="-122"/>
              </a:rPr>
              <a:t>全面</a:t>
            </a:r>
            <a:endParaRPr lang="zh-CN" altLang="en-US" sz="2000" b="1" smtClean="0">
              <a:latin typeface="华文楷体" pitchFamily="2" charset="-122"/>
              <a:ea typeface="华文楷体" pitchFamily="2" charset="-122"/>
            </a:endParaRPr>
          </a:p>
        </p:txBody>
      </p:sp>
      <p:pic>
        <p:nvPicPr>
          <p:cNvPr id="3" name="Picture 4" descr="d:\我的文档\Fetion\temp\0b23cdaf20c6242028e4fd01184d62a9.png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CFD"/>
              </a:clrFrom>
              <a:clrTo>
                <a:srgbClr val="FFFCFD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346645" y="51470"/>
            <a:ext cx="473827" cy="3957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47"/>
          <p:cNvSpPr txBox="1"/>
          <p:nvPr/>
        </p:nvSpPr>
        <p:spPr>
          <a:xfrm>
            <a:off x="191590" y="555526"/>
            <a:ext cx="8700889" cy="360040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lvl="2" indent="-171450">
              <a:lnSpc>
                <a:spcPct val="125000"/>
              </a:lnSpc>
              <a:buFont typeface="Wingdings" pitchFamily="2" charset="2"/>
              <a:buChar char="p"/>
            </a:pPr>
            <a:r>
              <a:rPr lang="zh-CN" altLang="en-US" sz="1600" b="1" smtClean="0">
                <a:latin typeface="华文楷体" pitchFamily="2" charset="-122"/>
                <a:ea typeface="华文楷体" pitchFamily="2" charset="-122"/>
              </a:rPr>
              <a:t>华为通过战略解码输出各岗位核心运营指标</a:t>
            </a:r>
            <a:endParaRPr lang="zh-CN" altLang="en-US" sz="16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467544" y="1196397"/>
            <a:ext cx="1656184" cy="2671497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 w="19050">
            <a:solidFill>
              <a:schemeClr val="bg1"/>
            </a:solidFill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100" b="1" smtClean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812178" y="1275606"/>
            <a:ext cx="1224136" cy="1761991"/>
          </a:xfrm>
          <a:prstGeom prst="rect">
            <a:avLst/>
          </a:prstGeom>
          <a:solidFill>
            <a:schemeClr val="bg1"/>
          </a:solidFill>
          <a:ln w="19050">
            <a:solidFill>
              <a:schemeClr val="bg1"/>
            </a:solidFill>
          </a:ln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100" b="1" smtClean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70370" y="1849463"/>
            <a:ext cx="144015" cy="1365365"/>
          </a:xfrm>
          <a:prstGeom prst="rect">
            <a:avLst/>
          </a:prstGeom>
          <a:noFill/>
        </p:spPr>
        <p:txBody>
          <a:bodyPr wrap="square" lIns="36000" tIns="36000" rIns="36000" bIns="36000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 smtClean="0">
                <a:latin typeface="华文楷体" pitchFamily="2" charset="-122"/>
                <a:ea typeface="华文楷体" pitchFamily="2" charset="-122"/>
              </a:rPr>
              <a:t>公司战略分解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080118" y="1281709"/>
            <a:ext cx="688256" cy="257369"/>
          </a:xfrm>
          <a:prstGeom prst="rect">
            <a:avLst/>
          </a:prstGeom>
          <a:noFill/>
        </p:spPr>
        <p:txBody>
          <a:bodyPr wrap="non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 b="1" smtClean="0">
                <a:latin typeface="华文楷体" pitchFamily="2" charset="-122"/>
                <a:ea typeface="华文楷体" pitchFamily="2" charset="-122"/>
              </a:rPr>
              <a:t>层层分解</a:t>
            </a:r>
          </a:p>
        </p:txBody>
      </p:sp>
      <p:sp>
        <p:nvSpPr>
          <p:cNvPr id="10" name="矩形 9"/>
          <p:cNvSpPr/>
          <p:nvPr/>
        </p:nvSpPr>
        <p:spPr>
          <a:xfrm>
            <a:off x="714385" y="1503324"/>
            <a:ext cx="1440160" cy="1477328"/>
          </a:xfrm>
          <a:prstGeom prst="rect">
            <a:avLst/>
          </a:prstGeom>
          <a:noFill/>
          <a:ln w="19050">
            <a:noFill/>
          </a:ln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000" smtClean="0">
                <a:latin typeface="华文楷体" pitchFamily="2" charset="-122"/>
                <a:ea typeface="华文楷体" pitchFamily="2" charset="-122"/>
              </a:rPr>
              <a:t>公司战略、目标</a:t>
            </a:r>
            <a:endParaRPr lang="en-US" altLang="zh-CN" sz="1000" smtClean="0">
              <a:latin typeface="华文楷体" pitchFamily="2" charset="-122"/>
              <a:ea typeface="华文楷体" pitchFamily="2" charset="-122"/>
            </a:endParaRPr>
          </a:p>
          <a:p>
            <a:pPr algn="ctr"/>
            <a:r>
              <a:rPr lang="zh-CN" altLang="en-US" sz="1000" smtClean="0">
                <a:latin typeface="华文楷体" pitchFamily="2" charset="-122"/>
                <a:ea typeface="华文楷体" pitchFamily="2" charset="-122"/>
              </a:rPr>
              <a:t>↓</a:t>
            </a:r>
            <a:endParaRPr lang="en-US" altLang="zh-CN" sz="1000" smtClean="0">
              <a:latin typeface="华文楷体" pitchFamily="2" charset="-122"/>
              <a:ea typeface="华文楷体" pitchFamily="2" charset="-122"/>
            </a:endParaRPr>
          </a:p>
          <a:p>
            <a:pPr algn="ctr"/>
            <a:r>
              <a:rPr lang="zh-CN" altLang="en-US" sz="1000" smtClean="0">
                <a:latin typeface="华文楷体" pitchFamily="2" charset="-122"/>
                <a:ea typeface="华文楷体" pitchFamily="2" charset="-122"/>
              </a:rPr>
              <a:t>中长期关键举措</a:t>
            </a:r>
            <a:endParaRPr lang="en-US" altLang="zh-CN" sz="1000" smtClean="0">
              <a:latin typeface="华文楷体" pitchFamily="2" charset="-122"/>
              <a:ea typeface="华文楷体" pitchFamily="2" charset="-122"/>
            </a:endParaRPr>
          </a:p>
          <a:p>
            <a:pPr algn="ctr"/>
            <a:r>
              <a:rPr lang="zh-CN" altLang="en-US" sz="1000" smtClean="0">
                <a:latin typeface="华文楷体" pitchFamily="2" charset="-122"/>
                <a:ea typeface="华文楷体" pitchFamily="2" charset="-122"/>
              </a:rPr>
              <a:t>↓</a:t>
            </a:r>
            <a:endParaRPr lang="en-US" altLang="zh-CN" sz="1000" smtClean="0">
              <a:latin typeface="华文楷体" pitchFamily="2" charset="-122"/>
              <a:ea typeface="华文楷体" pitchFamily="2" charset="-122"/>
            </a:endParaRPr>
          </a:p>
          <a:p>
            <a:pPr algn="ctr"/>
            <a:r>
              <a:rPr lang="zh-CN" altLang="en-US" sz="1000" smtClean="0">
                <a:latin typeface="华文楷体" pitchFamily="2" charset="-122"/>
                <a:ea typeface="华文楷体" pitchFamily="2" charset="-122"/>
              </a:rPr>
              <a:t>战略衡量目标</a:t>
            </a:r>
            <a:endParaRPr lang="en-US" altLang="zh-CN" sz="1000" smtClean="0">
              <a:latin typeface="华文楷体" pitchFamily="2" charset="-122"/>
              <a:ea typeface="华文楷体" pitchFamily="2" charset="-122"/>
            </a:endParaRPr>
          </a:p>
          <a:p>
            <a:pPr algn="ctr"/>
            <a:r>
              <a:rPr lang="zh-CN" altLang="en-US" sz="1000" smtClean="0">
                <a:latin typeface="华文楷体" pitchFamily="2" charset="-122"/>
                <a:ea typeface="华文楷体" pitchFamily="2" charset="-122"/>
              </a:rPr>
              <a:t>↓</a:t>
            </a:r>
            <a:endParaRPr lang="en-US" altLang="zh-CN" sz="1000" smtClean="0">
              <a:latin typeface="华文楷体" pitchFamily="2" charset="-122"/>
              <a:ea typeface="华文楷体" pitchFamily="2" charset="-122"/>
            </a:endParaRPr>
          </a:p>
          <a:p>
            <a:pPr algn="ctr"/>
            <a:r>
              <a:rPr lang="zh-CN" altLang="en-US" sz="1000" smtClean="0">
                <a:latin typeface="华文楷体" pitchFamily="2" charset="-122"/>
                <a:ea typeface="华文楷体" pitchFamily="2" charset="-122"/>
              </a:rPr>
              <a:t>年度目标、关键举措</a:t>
            </a:r>
            <a:endParaRPr lang="en-US" altLang="zh-CN" sz="1000" smtClean="0">
              <a:latin typeface="华文楷体" pitchFamily="2" charset="-122"/>
              <a:ea typeface="华文楷体" pitchFamily="2" charset="-122"/>
            </a:endParaRPr>
          </a:p>
          <a:p>
            <a:pPr algn="ctr"/>
            <a:r>
              <a:rPr lang="zh-CN" altLang="en-US" sz="1000" smtClean="0">
                <a:latin typeface="华文楷体" pitchFamily="2" charset="-122"/>
                <a:ea typeface="华文楷体" pitchFamily="2" charset="-122"/>
              </a:rPr>
              <a:t>↓</a:t>
            </a:r>
            <a:endParaRPr lang="en-US" altLang="zh-CN" sz="1000" smtClean="0">
              <a:latin typeface="华文楷体" pitchFamily="2" charset="-122"/>
              <a:ea typeface="华文楷体" pitchFamily="2" charset="-122"/>
            </a:endParaRPr>
          </a:p>
          <a:p>
            <a:pPr algn="ctr"/>
            <a:r>
              <a:rPr lang="zh-CN" altLang="en-US" sz="1000" smtClean="0">
                <a:latin typeface="华文楷体" pitchFamily="2" charset="-122"/>
                <a:ea typeface="华文楷体" pitchFamily="2" charset="-122"/>
              </a:rPr>
              <a:t>重点工作、目标</a:t>
            </a:r>
          </a:p>
        </p:txBody>
      </p:sp>
      <p:sp>
        <p:nvSpPr>
          <p:cNvPr id="11" name="下箭头 10"/>
          <p:cNvSpPr/>
          <p:nvPr/>
        </p:nvSpPr>
        <p:spPr>
          <a:xfrm>
            <a:off x="1237970" y="3096300"/>
            <a:ext cx="363525" cy="170816"/>
          </a:xfrm>
          <a:prstGeom prst="downArrow">
            <a:avLst/>
          </a:prstGeom>
          <a:solidFill>
            <a:srgbClr val="373C64"/>
          </a:solidFill>
          <a:ln w="19050">
            <a:noFill/>
          </a:ln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100" b="1" smtClean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812178" y="3335328"/>
            <a:ext cx="1224136" cy="388550"/>
          </a:xfrm>
          <a:prstGeom prst="rect">
            <a:avLst/>
          </a:prstGeom>
          <a:solidFill>
            <a:schemeClr val="bg1"/>
          </a:solidFill>
          <a:ln w="19050">
            <a:solidFill>
              <a:schemeClr val="bg1"/>
            </a:solidFill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100" b="1" smtClean="0">
                <a:latin typeface="华文楷体" pitchFamily="2" charset="-122"/>
                <a:ea typeface="华文楷体" pitchFamily="2" charset="-122"/>
              </a:rPr>
              <a:t>业务流程</a:t>
            </a:r>
          </a:p>
        </p:txBody>
      </p:sp>
      <p:sp>
        <p:nvSpPr>
          <p:cNvPr id="17" name="矩形 16"/>
          <p:cNvSpPr/>
          <p:nvPr/>
        </p:nvSpPr>
        <p:spPr>
          <a:xfrm>
            <a:off x="2442578" y="1196397"/>
            <a:ext cx="3024336" cy="2671497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 w="19050">
            <a:solidFill>
              <a:schemeClr val="bg1"/>
            </a:solidFill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100" b="1" smtClean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6" name="五边形 15"/>
          <p:cNvSpPr/>
          <p:nvPr/>
        </p:nvSpPr>
        <p:spPr>
          <a:xfrm>
            <a:off x="2123728" y="2344373"/>
            <a:ext cx="325173" cy="375544"/>
          </a:xfrm>
          <a:prstGeom prst="homePlate">
            <a:avLst/>
          </a:prstGeom>
          <a:solidFill>
            <a:schemeClr val="tx2">
              <a:lumMod val="20000"/>
              <a:lumOff val="80000"/>
            </a:schemeClr>
          </a:solidFill>
          <a:ln w="19050"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100" b="1" smtClean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2442578" y="1984115"/>
            <a:ext cx="432048" cy="1096060"/>
          </a:xfrm>
          <a:prstGeom prst="rect">
            <a:avLst/>
          </a:prstGeom>
          <a:noFill/>
        </p:spPr>
        <p:txBody>
          <a:bodyPr wrap="square" lIns="36000" tIns="36000" rIns="36000" bIns="36000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 smtClean="0">
                <a:latin typeface="华文楷体" pitchFamily="2" charset="-122"/>
                <a:ea typeface="华文楷体" pitchFamily="2" charset="-122"/>
              </a:rPr>
              <a:t>公</a:t>
            </a:r>
            <a:endParaRPr lang="en-US" altLang="zh-CN" sz="1400" b="1" smtClean="0">
              <a:latin typeface="华文楷体" pitchFamily="2" charset="-122"/>
              <a:ea typeface="华文楷体" pitchFamily="2" charset="-122"/>
            </a:endParaRPr>
          </a:p>
          <a:p>
            <a:pPr algn="ctr"/>
            <a:r>
              <a:rPr lang="zh-CN" altLang="en-US" sz="1400" b="1" smtClean="0">
                <a:latin typeface="华文楷体" pitchFamily="2" charset="-122"/>
                <a:ea typeface="华文楷体" pitchFamily="2" charset="-122"/>
              </a:rPr>
              <a:t>司</a:t>
            </a:r>
            <a:r>
              <a:rPr lang="en-US" altLang="zh-CN" sz="1050" b="1" smtClean="0">
                <a:latin typeface="华文楷体" pitchFamily="2" charset="-122"/>
                <a:ea typeface="华文楷体" pitchFamily="2" charset="-122"/>
              </a:rPr>
              <a:t>KPI</a:t>
            </a:r>
            <a:r>
              <a:rPr lang="zh-CN" altLang="en-US" sz="1400" b="1" smtClean="0">
                <a:latin typeface="华文楷体" pitchFamily="2" charset="-122"/>
                <a:ea typeface="华文楷体" pitchFamily="2" charset="-122"/>
              </a:rPr>
              <a:t>指</a:t>
            </a:r>
            <a:endParaRPr lang="en-US" altLang="zh-CN" sz="1400" b="1" smtClean="0">
              <a:latin typeface="华文楷体" pitchFamily="2" charset="-122"/>
              <a:ea typeface="华文楷体" pitchFamily="2" charset="-122"/>
            </a:endParaRPr>
          </a:p>
          <a:p>
            <a:pPr algn="ctr"/>
            <a:r>
              <a:rPr lang="zh-CN" altLang="en-US" sz="1400" b="1" smtClean="0">
                <a:latin typeface="华文楷体" pitchFamily="2" charset="-122"/>
                <a:ea typeface="华文楷体" pitchFamily="2" charset="-122"/>
              </a:rPr>
              <a:t>标</a:t>
            </a:r>
          </a:p>
        </p:txBody>
      </p:sp>
      <p:sp>
        <p:nvSpPr>
          <p:cNvPr id="18" name="矩形 17"/>
          <p:cNvSpPr/>
          <p:nvPr/>
        </p:nvSpPr>
        <p:spPr>
          <a:xfrm>
            <a:off x="3738722" y="2299008"/>
            <a:ext cx="737989" cy="522778"/>
          </a:xfrm>
          <a:prstGeom prst="rect">
            <a:avLst/>
          </a:prstGeom>
          <a:solidFill>
            <a:schemeClr val="bg1"/>
          </a:solidFill>
          <a:ln w="19050">
            <a:solidFill>
              <a:schemeClr val="bg1"/>
            </a:solidFill>
          </a:ln>
        </p:spPr>
        <p:txBody>
          <a:bodyPr rot="0" spcFirstLastPara="0" vertOverflow="overflow" horzOverflow="overflow" vert="horz" wrap="square" lIns="36000" tIns="36000" rIns="36000" bIns="3600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100" b="1" smtClean="0">
                <a:latin typeface="华文楷体" pitchFamily="2" charset="-122"/>
                <a:ea typeface="华文楷体" pitchFamily="2" charset="-122"/>
              </a:rPr>
              <a:t>愿景</a:t>
            </a:r>
            <a:endParaRPr lang="en-US" altLang="zh-CN" sz="1100" b="1" smtClean="0">
              <a:latin typeface="华文楷体" pitchFamily="2" charset="-122"/>
              <a:ea typeface="华文楷体" pitchFamily="2" charset="-122"/>
            </a:endParaRPr>
          </a:p>
          <a:p>
            <a:pPr algn="ctr"/>
            <a:r>
              <a:rPr lang="zh-CN" altLang="en-US" sz="1100" b="1" smtClean="0">
                <a:latin typeface="华文楷体" pitchFamily="2" charset="-122"/>
                <a:ea typeface="华文楷体" pitchFamily="2" charset="-122"/>
              </a:rPr>
              <a:t>与战略</a:t>
            </a:r>
          </a:p>
        </p:txBody>
      </p:sp>
      <p:sp>
        <p:nvSpPr>
          <p:cNvPr id="21" name="矩形 20"/>
          <p:cNvSpPr/>
          <p:nvPr/>
        </p:nvSpPr>
        <p:spPr>
          <a:xfrm>
            <a:off x="3663503" y="1336648"/>
            <a:ext cx="892967" cy="765400"/>
          </a:xfrm>
          <a:prstGeom prst="rect">
            <a:avLst/>
          </a:prstGeom>
          <a:solidFill>
            <a:schemeClr val="bg1"/>
          </a:solidFill>
          <a:ln w="19050">
            <a:solidFill>
              <a:schemeClr val="bg1"/>
            </a:solidFill>
          </a:ln>
        </p:spPr>
        <p:txBody>
          <a:bodyPr rot="0" spcFirstLastPara="0" vertOverflow="overflow" horzOverflow="overflow" vert="horz" wrap="square" lIns="36000" tIns="36000" rIns="36000" bIns="3600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900" b="1">
                <a:latin typeface="华文楷体" pitchFamily="2" charset="-122"/>
                <a:ea typeface="华文楷体" pitchFamily="2" charset="-122"/>
              </a:rPr>
              <a:t>财务</a:t>
            </a:r>
            <a:endParaRPr lang="en-US" altLang="zh-CN" sz="900" b="1" smtClean="0">
              <a:latin typeface="华文楷体" pitchFamily="2" charset="-122"/>
              <a:ea typeface="华文楷体" pitchFamily="2" charset="-122"/>
            </a:endParaRPr>
          </a:p>
          <a:p>
            <a:pPr marL="171450" indent="-171450">
              <a:buFont typeface="Arial" pitchFamily="34" charset="0"/>
              <a:buChar char="•"/>
            </a:pPr>
            <a:r>
              <a:rPr lang="zh-CN" altLang="en-US" sz="900" smtClea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规模扩张</a:t>
            </a:r>
            <a:endParaRPr lang="en-US" altLang="zh-CN" sz="900" smtClean="0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  <a:p>
            <a:pPr marL="171450" indent="-171450">
              <a:buFont typeface="Arial" pitchFamily="34" charset="0"/>
              <a:buChar char="•"/>
            </a:pPr>
            <a:r>
              <a:rPr lang="zh-CN" altLang="en-US" sz="900">
                <a:latin typeface="华文楷体" pitchFamily="2" charset="-122"/>
                <a:ea typeface="华文楷体" pitchFamily="2" charset="-122"/>
              </a:rPr>
              <a:t>盈利</a:t>
            </a:r>
            <a:r>
              <a:rPr lang="zh-CN" altLang="en-US" sz="900" smtClean="0">
                <a:latin typeface="华文楷体" pitchFamily="2" charset="-122"/>
                <a:ea typeface="华文楷体" pitchFamily="2" charset="-122"/>
              </a:rPr>
              <a:t>性</a:t>
            </a:r>
            <a:endParaRPr lang="en-US" altLang="zh-CN" sz="900" smtClean="0">
              <a:latin typeface="华文楷体" pitchFamily="2" charset="-122"/>
              <a:ea typeface="华文楷体" pitchFamily="2" charset="-122"/>
            </a:endParaRPr>
          </a:p>
          <a:p>
            <a:pPr marL="171450" indent="-171450">
              <a:buFont typeface="Arial" pitchFamily="34" charset="0"/>
              <a:buChar char="•"/>
            </a:pPr>
            <a:r>
              <a:rPr lang="zh-CN" altLang="en-US" sz="900" smtClean="0">
                <a:latin typeface="华文楷体" pitchFamily="2" charset="-122"/>
                <a:ea typeface="华文楷体" pitchFamily="2" charset="-122"/>
              </a:rPr>
              <a:t>投资回报</a:t>
            </a:r>
            <a:endParaRPr lang="en-US" altLang="zh-CN" sz="900" smtClean="0">
              <a:latin typeface="华文楷体" pitchFamily="2" charset="-122"/>
              <a:ea typeface="华文楷体" pitchFamily="2" charset="-122"/>
            </a:endParaRPr>
          </a:p>
          <a:p>
            <a:pPr marL="171450" indent="-171450">
              <a:buFont typeface="Arial" pitchFamily="34" charset="0"/>
              <a:buChar char="•"/>
            </a:pPr>
            <a:r>
              <a:rPr lang="zh-CN" altLang="en-US" sz="900">
                <a:latin typeface="华文楷体" pitchFamily="2" charset="-122"/>
                <a:ea typeface="华文楷体" pitchFamily="2" charset="-122"/>
              </a:rPr>
              <a:t>现金流</a:t>
            </a:r>
            <a:endParaRPr lang="zh-CN" altLang="en-US" sz="900" smtClean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22" name="矩形 21"/>
          <p:cNvSpPr/>
          <p:nvPr/>
        </p:nvSpPr>
        <p:spPr>
          <a:xfrm>
            <a:off x="2874626" y="2177697"/>
            <a:ext cx="737989" cy="765400"/>
          </a:xfrm>
          <a:prstGeom prst="rect">
            <a:avLst/>
          </a:prstGeom>
          <a:solidFill>
            <a:schemeClr val="bg1"/>
          </a:solidFill>
          <a:ln w="19050">
            <a:solidFill>
              <a:schemeClr val="bg1"/>
            </a:solidFill>
          </a:ln>
        </p:spPr>
        <p:txBody>
          <a:bodyPr rot="0" spcFirstLastPara="0" vertOverflow="overflow" horzOverflow="overflow" vert="horz" wrap="square" lIns="36000" tIns="36000" rIns="36000" bIns="3600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900" b="1">
                <a:latin typeface="华文楷体" pitchFamily="2" charset="-122"/>
                <a:ea typeface="华文楷体" pitchFamily="2" charset="-122"/>
              </a:rPr>
              <a:t>客户</a:t>
            </a:r>
            <a:endParaRPr lang="en-US" altLang="zh-CN" sz="900" b="1" smtClean="0">
              <a:latin typeface="华文楷体" pitchFamily="2" charset="-122"/>
              <a:ea typeface="华文楷体" pitchFamily="2" charset="-122"/>
            </a:endParaRPr>
          </a:p>
          <a:p>
            <a:pPr marL="171450" indent="-171450">
              <a:buFont typeface="Arial" pitchFamily="34" charset="0"/>
              <a:buChar char="•"/>
            </a:pPr>
            <a:r>
              <a:rPr lang="zh-CN" altLang="en-US" sz="900" smtClea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客户关注</a:t>
            </a:r>
            <a:endParaRPr lang="en-US" altLang="zh-CN" sz="900" smtClean="0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  <a:p>
            <a:pPr marL="171450" indent="-171450">
              <a:buFont typeface="Arial" pitchFamily="34" charset="0"/>
              <a:buChar char="•"/>
            </a:pPr>
            <a:r>
              <a:rPr lang="zh-CN" altLang="en-US" sz="900" smtClean="0">
                <a:latin typeface="华文楷体" pitchFamily="2" charset="-122"/>
                <a:ea typeface="华文楷体" pitchFamily="2" charset="-122"/>
              </a:rPr>
              <a:t>市场份额与准入</a:t>
            </a:r>
            <a:endParaRPr lang="en-US" altLang="zh-CN" sz="900" smtClean="0">
              <a:latin typeface="华文楷体" pitchFamily="2" charset="-122"/>
              <a:ea typeface="华文楷体" pitchFamily="2" charset="-122"/>
            </a:endParaRPr>
          </a:p>
          <a:p>
            <a:pPr marL="171450" indent="-171450">
              <a:buFont typeface="Arial" pitchFamily="34" charset="0"/>
              <a:buChar char="•"/>
            </a:pPr>
            <a:r>
              <a:rPr lang="zh-CN" altLang="en-US" sz="900" smtClea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商业环境</a:t>
            </a:r>
            <a:endParaRPr lang="en-US" altLang="zh-CN" sz="900" smtClean="0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23" name="矩形 22"/>
          <p:cNvSpPr/>
          <p:nvPr/>
        </p:nvSpPr>
        <p:spPr>
          <a:xfrm>
            <a:off x="4602818" y="2177697"/>
            <a:ext cx="737989" cy="765400"/>
          </a:xfrm>
          <a:prstGeom prst="rect">
            <a:avLst/>
          </a:prstGeom>
          <a:solidFill>
            <a:schemeClr val="bg1"/>
          </a:solidFill>
          <a:ln w="19050">
            <a:solidFill>
              <a:schemeClr val="bg1"/>
            </a:solidFill>
          </a:ln>
        </p:spPr>
        <p:txBody>
          <a:bodyPr rot="0" spcFirstLastPara="0" vertOverflow="overflow" horzOverflow="overflow" vert="horz" wrap="square" lIns="36000" tIns="36000" rIns="36000" bIns="3600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900" b="1" smtClean="0">
                <a:latin typeface="华文楷体" pitchFamily="2" charset="-122"/>
                <a:ea typeface="华文楷体" pitchFamily="2" charset="-122"/>
              </a:rPr>
              <a:t>内部运营</a:t>
            </a:r>
            <a:endParaRPr lang="en-US" altLang="zh-CN" sz="900" b="1" smtClean="0">
              <a:latin typeface="华文楷体" pitchFamily="2" charset="-122"/>
              <a:ea typeface="华文楷体" pitchFamily="2" charset="-122"/>
            </a:endParaRPr>
          </a:p>
          <a:p>
            <a:pPr marL="171450" indent="-171450">
              <a:buFont typeface="Arial" pitchFamily="34" charset="0"/>
              <a:buChar char="•"/>
            </a:pPr>
            <a:r>
              <a:rPr lang="zh-CN" altLang="en-US" sz="900" smtClea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质量</a:t>
            </a:r>
            <a:endParaRPr lang="en-US" altLang="zh-CN" sz="900" smtClean="0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  <a:p>
            <a:pPr marL="171450" indent="-171450">
              <a:buFont typeface="Arial" pitchFamily="34" charset="0"/>
              <a:buChar char="•"/>
            </a:pPr>
            <a:r>
              <a:rPr lang="zh-CN" altLang="en-US" sz="900" smtClea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成本</a:t>
            </a:r>
            <a:endParaRPr lang="en-US" altLang="zh-CN" sz="900" smtClean="0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  <a:p>
            <a:pPr marL="171450" indent="-171450">
              <a:buFont typeface="Arial" pitchFamily="34" charset="0"/>
              <a:buChar char="•"/>
            </a:pPr>
            <a:r>
              <a:rPr lang="zh-CN" altLang="en-US" sz="900" smtClea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服务</a:t>
            </a:r>
            <a:endParaRPr lang="en-US" altLang="zh-CN" sz="900" smtClean="0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  <a:p>
            <a:pPr marL="171450" indent="-171450">
              <a:buFont typeface="Arial" pitchFamily="34" charset="0"/>
              <a:buChar char="•"/>
            </a:pPr>
            <a:r>
              <a:rPr lang="zh-CN" altLang="en-US" sz="900">
                <a:latin typeface="华文楷体" pitchFamily="2" charset="-122"/>
                <a:ea typeface="华文楷体" pitchFamily="2" charset="-122"/>
              </a:rPr>
              <a:t>周期</a:t>
            </a:r>
            <a:endParaRPr lang="zh-CN" altLang="en-US" sz="900" smtClean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24" name="矩形 23"/>
          <p:cNvSpPr/>
          <p:nvPr/>
        </p:nvSpPr>
        <p:spPr>
          <a:xfrm>
            <a:off x="3661232" y="2980652"/>
            <a:ext cx="892967" cy="765400"/>
          </a:xfrm>
          <a:prstGeom prst="rect">
            <a:avLst/>
          </a:prstGeom>
          <a:solidFill>
            <a:schemeClr val="bg1"/>
          </a:solidFill>
          <a:ln w="19050">
            <a:solidFill>
              <a:schemeClr val="bg1"/>
            </a:solidFill>
          </a:ln>
        </p:spPr>
        <p:txBody>
          <a:bodyPr rot="0" spcFirstLastPara="0" vertOverflow="overflow" horzOverflow="overflow" vert="horz" wrap="square" lIns="36000" tIns="36000" rIns="36000" bIns="3600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900" b="1" smtClean="0">
                <a:latin typeface="华文楷体" pitchFamily="2" charset="-122"/>
                <a:ea typeface="华文楷体" pitchFamily="2" charset="-122"/>
              </a:rPr>
              <a:t>学习与成长</a:t>
            </a:r>
            <a:endParaRPr lang="en-US" altLang="zh-CN" sz="900" b="1" smtClean="0">
              <a:latin typeface="华文楷体" pitchFamily="2" charset="-122"/>
              <a:ea typeface="华文楷体" pitchFamily="2" charset="-122"/>
            </a:endParaRPr>
          </a:p>
          <a:p>
            <a:pPr marL="171450" indent="-171450">
              <a:buFont typeface="Arial" pitchFamily="34" charset="0"/>
              <a:buChar char="•"/>
            </a:pPr>
            <a:r>
              <a:rPr lang="en-US" altLang="zh-CN" sz="800" smtClea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HR</a:t>
            </a:r>
            <a:r>
              <a:rPr lang="zh-CN" altLang="en-US" sz="800" smtClea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体系与干部队伍建设</a:t>
            </a:r>
            <a:endParaRPr lang="en-US" altLang="zh-CN" sz="800" smtClean="0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  <a:p>
            <a:pPr marL="171450" indent="-171450">
              <a:buFont typeface="Arial" pitchFamily="34" charset="0"/>
              <a:buChar char="•"/>
            </a:pPr>
            <a:r>
              <a:rPr lang="en-US" altLang="zh-CN" sz="800" smtClean="0">
                <a:latin typeface="华文楷体" pitchFamily="2" charset="-122"/>
                <a:ea typeface="华文楷体" pitchFamily="2" charset="-122"/>
              </a:rPr>
              <a:t>IT</a:t>
            </a:r>
            <a:r>
              <a:rPr lang="zh-CN" altLang="en-US" sz="800" smtClean="0">
                <a:latin typeface="华文楷体" pitchFamily="2" charset="-122"/>
                <a:ea typeface="华文楷体" pitchFamily="2" charset="-122"/>
              </a:rPr>
              <a:t>建设</a:t>
            </a:r>
            <a:endParaRPr lang="en-US" altLang="zh-CN" sz="800" smtClean="0">
              <a:latin typeface="华文楷体" pitchFamily="2" charset="-122"/>
              <a:ea typeface="华文楷体" pitchFamily="2" charset="-122"/>
            </a:endParaRPr>
          </a:p>
          <a:p>
            <a:pPr marL="171450" indent="-171450">
              <a:buFont typeface="Arial" pitchFamily="34" charset="0"/>
              <a:buChar char="•"/>
            </a:pPr>
            <a:r>
              <a:rPr lang="zh-CN" altLang="en-US" sz="800" smtClean="0">
                <a:latin typeface="华文楷体" pitchFamily="2" charset="-122"/>
                <a:ea typeface="华文楷体" pitchFamily="2" charset="-122"/>
              </a:rPr>
              <a:t>财务体系建设</a:t>
            </a:r>
            <a:endParaRPr lang="en-US" altLang="zh-CN" sz="800" smtClean="0">
              <a:latin typeface="华文楷体" pitchFamily="2" charset="-122"/>
              <a:ea typeface="华文楷体" pitchFamily="2" charset="-122"/>
            </a:endParaRPr>
          </a:p>
        </p:txBody>
      </p:sp>
      <p:cxnSp>
        <p:nvCxnSpPr>
          <p:cNvPr id="25" name="直接箭头连接符 24"/>
          <p:cNvCxnSpPr>
            <a:stCxn id="18" idx="0"/>
            <a:endCxn id="21" idx="2"/>
          </p:cNvCxnSpPr>
          <p:nvPr/>
        </p:nvCxnSpPr>
        <p:spPr bwMode="auto">
          <a:xfrm flipV="1">
            <a:off x="4107717" y="2102048"/>
            <a:ext cx="2270" cy="196960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rgbClr val="373C64"/>
            </a:solidFill>
            <a:prstDash val="solid"/>
            <a:round/>
            <a:headEnd type="none" w="med" len="med"/>
            <a:tailEnd type="triangle" w="med" len="med"/>
          </a:ln>
          <a:effectLst/>
        </p:spPr>
      </p:cxnSp>
      <p:cxnSp>
        <p:nvCxnSpPr>
          <p:cNvPr id="28" name="直接箭头连接符 27"/>
          <p:cNvCxnSpPr>
            <a:stCxn id="18" idx="3"/>
            <a:endCxn id="23" idx="1"/>
          </p:cNvCxnSpPr>
          <p:nvPr/>
        </p:nvCxnSpPr>
        <p:spPr bwMode="auto">
          <a:xfrm>
            <a:off x="4476711" y="2560397"/>
            <a:ext cx="126107" cy="0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rgbClr val="373C64"/>
            </a:solidFill>
            <a:prstDash val="solid"/>
            <a:round/>
            <a:headEnd type="none" w="med" len="med"/>
            <a:tailEnd type="triangle" w="med" len="med"/>
          </a:ln>
          <a:effectLst/>
        </p:spPr>
      </p:cxnSp>
      <p:cxnSp>
        <p:nvCxnSpPr>
          <p:cNvPr id="31" name="直接箭头连接符 30"/>
          <p:cNvCxnSpPr>
            <a:stCxn id="18" idx="2"/>
          </p:cNvCxnSpPr>
          <p:nvPr/>
        </p:nvCxnSpPr>
        <p:spPr bwMode="auto">
          <a:xfrm flipH="1">
            <a:off x="4107715" y="2821786"/>
            <a:ext cx="2" cy="158866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rgbClr val="373C64"/>
            </a:solidFill>
            <a:prstDash val="solid"/>
            <a:round/>
            <a:headEnd type="none" w="med" len="med"/>
            <a:tailEnd type="triangle" w="med" len="med"/>
          </a:ln>
          <a:effectLst/>
        </p:spPr>
      </p:cxnSp>
      <p:cxnSp>
        <p:nvCxnSpPr>
          <p:cNvPr id="34" name="直接箭头连接符 33"/>
          <p:cNvCxnSpPr>
            <a:stCxn id="18" idx="1"/>
            <a:endCxn id="22" idx="3"/>
          </p:cNvCxnSpPr>
          <p:nvPr/>
        </p:nvCxnSpPr>
        <p:spPr bwMode="auto">
          <a:xfrm flipH="1">
            <a:off x="3612615" y="2560397"/>
            <a:ext cx="126107" cy="0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rgbClr val="373C64"/>
            </a:solidFill>
            <a:prstDash val="solid"/>
            <a:round/>
            <a:headEnd type="none" w="med" len="med"/>
            <a:tailEnd type="triangle" w="med" len="med"/>
          </a:ln>
          <a:effectLst/>
        </p:spPr>
      </p:cxnSp>
      <p:sp>
        <p:nvSpPr>
          <p:cNvPr id="39" name="五边形 38"/>
          <p:cNvSpPr/>
          <p:nvPr/>
        </p:nvSpPr>
        <p:spPr>
          <a:xfrm>
            <a:off x="5477286" y="2372625"/>
            <a:ext cx="325173" cy="375544"/>
          </a:xfrm>
          <a:prstGeom prst="homePlate">
            <a:avLst/>
          </a:prstGeom>
          <a:solidFill>
            <a:schemeClr val="tx2">
              <a:lumMod val="20000"/>
              <a:lumOff val="80000"/>
            </a:schemeClr>
          </a:solidFill>
          <a:ln w="19050"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100" b="1" smtClean="0">
              <a:latin typeface="华文楷体" pitchFamily="2" charset="-122"/>
              <a:ea typeface="华文楷体" pitchFamily="2" charset="-122"/>
            </a:endParaRPr>
          </a:p>
        </p:txBody>
      </p:sp>
      <p:pic>
        <p:nvPicPr>
          <p:cNvPr id="1229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985525" y="1763142"/>
            <a:ext cx="1178763" cy="20184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2" name="TextBox 41"/>
          <p:cNvSpPr txBox="1"/>
          <p:nvPr/>
        </p:nvSpPr>
        <p:spPr>
          <a:xfrm>
            <a:off x="6515544" y="1308133"/>
            <a:ext cx="1944888" cy="288147"/>
          </a:xfrm>
          <a:prstGeom prst="rect">
            <a:avLst/>
          </a:prstGeom>
          <a:noFill/>
        </p:spPr>
        <p:txBody>
          <a:bodyPr wrap="square" lIns="36000" tIns="36000" rIns="36000" bIns="36000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 smtClean="0">
                <a:latin typeface="华文楷体" pitchFamily="2" charset="-122"/>
                <a:ea typeface="华文楷体" pitchFamily="2" charset="-122"/>
              </a:rPr>
              <a:t>各岗位指标</a:t>
            </a:r>
          </a:p>
        </p:txBody>
      </p:sp>
      <p:sp>
        <p:nvSpPr>
          <p:cNvPr id="12294" name="TextBox 12293"/>
          <p:cNvSpPr txBox="1"/>
          <p:nvPr/>
        </p:nvSpPr>
        <p:spPr>
          <a:xfrm>
            <a:off x="7224889" y="1732847"/>
            <a:ext cx="1476934" cy="2011695"/>
          </a:xfrm>
          <a:prstGeom prst="rect">
            <a:avLst/>
          </a:prstGeom>
          <a:noFill/>
        </p:spPr>
        <p:txBody>
          <a:bodyPr wrap="non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200" b="1">
                <a:latin typeface="华文楷体" pitchFamily="2" charset="-122"/>
                <a:ea typeface="华文楷体" pitchFamily="2" charset="-122"/>
              </a:rPr>
              <a:t>认知</a:t>
            </a:r>
            <a:endParaRPr lang="en-US" altLang="zh-CN" sz="1200" b="1" smtClean="0">
              <a:latin typeface="华文楷体" pitchFamily="2" charset="-122"/>
              <a:ea typeface="华文楷体" pitchFamily="2" charset="-122"/>
            </a:endParaRPr>
          </a:p>
          <a:p>
            <a:pPr marL="171450" indent="-17145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1200" smtClean="0">
                <a:latin typeface="华文楷体" pitchFamily="2" charset="-122"/>
                <a:ea typeface="华文楷体" pitchFamily="2" charset="-122"/>
              </a:rPr>
              <a:t>岗位价值＞</a:t>
            </a:r>
            <a:r>
              <a:rPr lang="en-US" altLang="zh-CN" sz="1200" smtClean="0">
                <a:latin typeface="华文楷体" pitchFamily="2" charset="-122"/>
                <a:ea typeface="华文楷体" pitchFamily="2" charset="-122"/>
              </a:rPr>
              <a:t>KPI</a:t>
            </a:r>
          </a:p>
          <a:p>
            <a:pPr marL="171450" indent="-17145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1200" smtClean="0">
                <a:latin typeface="华文楷体" pitchFamily="2" charset="-122"/>
                <a:ea typeface="华文楷体" pitchFamily="2" charset="-122"/>
              </a:rPr>
              <a:t>关键指标基本不变</a:t>
            </a:r>
            <a:endParaRPr lang="en-US" altLang="zh-CN" sz="1200" smtClean="0">
              <a:latin typeface="华文楷体" pitchFamily="2" charset="-122"/>
              <a:ea typeface="华文楷体" pitchFamily="2" charset="-122"/>
            </a:endParaRPr>
          </a:p>
          <a:p>
            <a:pPr marL="171450" indent="-171450">
              <a:lnSpc>
                <a:spcPct val="150000"/>
              </a:lnSpc>
              <a:buFont typeface="Arial" pitchFamily="34" charset="0"/>
              <a:buChar char="•"/>
            </a:pPr>
            <a:endParaRPr lang="en-US" altLang="zh-CN" sz="1200" smtClean="0">
              <a:latin typeface="华文楷体" pitchFamily="2" charset="-122"/>
              <a:ea typeface="华文楷体" pitchFamily="2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1200" b="1" smtClean="0">
                <a:latin typeface="华文楷体" pitchFamily="2" charset="-122"/>
                <a:ea typeface="华文楷体" pitchFamily="2" charset="-122"/>
              </a:rPr>
              <a:t>逻辑</a:t>
            </a:r>
            <a:endParaRPr lang="en-US" altLang="zh-CN" sz="1200" b="1" smtClean="0">
              <a:latin typeface="华文楷体" pitchFamily="2" charset="-122"/>
              <a:ea typeface="华文楷体" pitchFamily="2" charset="-122"/>
            </a:endParaRPr>
          </a:p>
          <a:p>
            <a:pPr marL="171450" indent="-17145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1200" smtClean="0">
                <a:latin typeface="华文楷体" pitchFamily="2" charset="-122"/>
                <a:ea typeface="华文楷体" pitchFamily="2" charset="-122"/>
              </a:rPr>
              <a:t>端</a:t>
            </a:r>
            <a:r>
              <a:rPr lang="zh-CN" altLang="en-US" sz="1200">
                <a:latin typeface="华文楷体" pitchFamily="2" charset="-122"/>
                <a:ea typeface="华文楷体" pitchFamily="2" charset="-122"/>
              </a:rPr>
              <a:t>到</a:t>
            </a:r>
            <a:r>
              <a:rPr lang="zh-CN" altLang="en-US" sz="1200" smtClean="0">
                <a:latin typeface="华文楷体" pitchFamily="2" charset="-122"/>
                <a:ea typeface="华文楷体" pitchFamily="2" charset="-122"/>
              </a:rPr>
              <a:t>端流程</a:t>
            </a:r>
            <a:endParaRPr lang="en-US" altLang="zh-CN" sz="1200" smtClean="0">
              <a:latin typeface="华文楷体" pitchFamily="2" charset="-122"/>
              <a:ea typeface="华文楷体" pitchFamily="2" charset="-122"/>
            </a:endParaRPr>
          </a:p>
          <a:p>
            <a:pPr marL="171450" indent="-17145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1200" smtClean="0">
                <a:latin typeface="华文楷体" pitchFamily="2" charset="-122"/>
                <a:ea typeface="华文楷体" pitchFamily="2" charset="-122"/>
              </a:rPr>
              <a:t>上下对齐</a:t>
            </a:r>
          </a:p>
        </p:txBody>
      </p:sp>
    </p:spTree>
    <p:extLst>
      <p:ext uri="{BB962C8B-B14F-4D97-AF65-F5344CB8AC3E}">
        <p14:creationId xmlns:p14="http://schemas.microsoft.com/office/powerpoint/2010/main" val="1766547959"/>
      </p:ext>
    </p:extLst>
  </p:cSld>
  <p:clrMapOvr>
    <a:masterClrMapping/>
  </p:clrMapOvr>
  <p:transition spd="med"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1" descr="浅色背景上使用 蓝标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302292" y="110644"/>
            <a:ext cx="590187" cy="314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191591" y="123478"/>
            <a:ext cx="1611586" cy="380480"/>
          </a:xfrm>
          <a:prstGeom prst="rect">
            <a:avLst/>
          </a:prstGeom>
          <a:noFill/>
        </p:spPr>
        <p:txBody>
          <a:bodyPr wrap="non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mtClean="0">
                <a:latin typeface="华文楷体" pitchFamily="2" charset="-122"/>
                <a:ea typeface="华文楷体" pitchFamily="2" charset="-122"/>
              </a:rPr>
              <a:t>聚焦</a:t>
            </a:r>
            <a:r>
              <a:rPr lang="en-US" altLang="zh-CN" sz="2000" b="1" smtClean="0">
                <a:latin typeface="华文楷体" pitchFamily="2" charset="-122"/>
                <a:ea typeface="华文楷体" pitchFamily="2" charset="-122"/>
              </a:rPr>
              <a:t>——</a:t>
            </a:r>
            <a:r>
              <a:rPr lang="zh-CN" altLang="en-US" sz="2000" b="1">
                <a:latin typeface="华文楷体" pitchFamily="2" charset="-122"/>
                <a:ea typeface="华文楷体" pitchFamily="2" charset="-122"/>
              </a:rPr>
              <a:t>全面</a:t>
            </a:r>
            <a:endParaRPr lang="zh-CN" altLang="en-US" sz="2000" b="1" smtClean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2" name="TextBox 47"/>
          <p:cNvSpPr txBox="1"/>
          <p:nvPr/>
        </p:nvSpPr>
        <p:spPr>
          <a:xfrm>
            <a:off x="191590" y="555526"/>
            <a:ext cx="8700889" cy="360040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lvl="2" indent="-171450">
              <a:lnSpc>
                <a:spcPct val="125000"/>
              </a:lnSpc>
              <a:buFont typeface="Wingdings" pitchFamily="2" charset="2"/>
              <a:buChar char="p"/>
            </a:pPr>
            <a:r>
              <a:rPr lang="zh-CN" altLang="en-US" sz="1600" b="1" smtClean="0">
                <a:latin typeface="华文楷体" pitchFamily="2" charset="-122"/>
                <a:ea typeface="华文楷体" pitchFamily="2" charset="-122"/>
              </a:rPr>
              <a:t>德邦中基层业绩项承接战略，但能力项设置多</a:t>
            </a:r>
            <a:endParaRPr lang="zh-CN" altLang="en-US" sz="1600" b="1">
              <a:latin typeface="华文楷体" pitchFamily="2" charset="-122"/>
              <a:ea typeface="华文楷体" pitchFamily="2" charset="-122"/>
            </a:endParaRPr>
          </a:p>
        </p:txBody>
      </p:sp>
      <p:graphicFrame>
        <p:nvGraphicFramePr>
          <p:cNvPr id="3" name="表格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53569404"/>
              </p:ext>
            </p:extLst>
          </p:nvPr>
        </p:nvGraphicFramePr>
        <p:xfrm>
          <a:off x="776287" y="1491630"/>
          <a:ext cx="2139529" cy="2736312"/>
        </p:xfrm>
        <a:graphic>
          <a:graphicData uri="http://schemas.openxmlformats.org/drawingml/2006/table">
            <a:tbl>
              <a:tblPr/>
              <a:tblGrid>
                <a:gridCol w="429718"/>
                <a:gridCol w="1280091"/>
                <a:gridCol w="429720"/>
              </a:tblGrid>
              <a:tr h="342039">
                <a:tc gridSpan="3"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100" b="0" i="0" u="none" strike="noStrike" smtClean="0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2018</a:t>
                      </a:r>
                      <a:r>
                        <a:rPr lang="zh-CN" altLang="en-US" sz="1100" b="0" i="0" u="none" strike="noStrike" smtClean="0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深圳枢纽事业部</a:t>
                      </a:r>
                      <a:r>
                        <a:rPr lang="en-US" altLang="zh-CN" sz="1100" b="0" i="0" u="none" strike="noStrike" smtClean="0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——</a:t>
                      </a:r>
                      <a:r>
                        <a:rPr lang="zh-CN" altLang="en-US" sz="1100" b="0" i="0" u="none" strike="noStrike" smtClean="0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业绩方案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pPr algn="ctr" fontAlgn="ctr"/>
                      <a:endParaRPr lang="zh-CN" altLang="en-US" sz="1050" b="1" i="0" u="none" strike="noStrike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pPr algn="ctr" fontAlgn="ctr"/>
                      <a:endParaRPr lang="zh-CN" altLang="en-US" sz="1050" b="1" i="0" u="none" strike="noStrike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342039"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100" b="0" i="0" u="none" strike="noStrike" smtClean="0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维</a:t>
                      </a:r>
                      <a:r>
                        <a:rPr lang="zh-CN" alt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度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项目名称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权重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342039">
                <a:tc rowSpan="6"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50" b="0" i="0" u="none" strike="noStrike" smtClean="0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业绩项</a:t>
                      </a:r>
                      <a:endParaRPr lang="zh-CN" altLang="en-US" sz="1050" b="0" i="0" u="none" strike="noStrike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900" u="none" strike="noStrike"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运作利润</a:t>
                      </a:r>
                      <a:endParaRPr lang="zh-CN" altLang="en-US" sz="900" b="0" i="0" u="none" strike="noStrike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6681" marR="6681" marT="6681" marB="0" anchor="ctr">
                    <a:lnL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900" u="none" strike="noStrike" smtClean="0"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32%</a:t>
                      </a:r>
                      <a:endParaRPr lang="en-US" altLang="zh-CN" sz="900" b="0" i="0" u="none" strike="noStrike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6681" marR="6681" marT="6681" marB="0" anchor="ctr">
                    <a:lnL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2039"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900" u="none" strike="noStrike"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运作收入</a:t>
                      </a:r>
                      <a:endParaRPr lang="zh-CN" altLang="en-US" sz="900" b="0" i="0" u="none" strike="noStrike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6681" marR="6681" marT="6681" marB="0" anchor="ctr">
                    <a:lnL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900" u="none" strike="noStrike" smtClean="0"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8%</a:t>
                      </a:r>
                      <a:endParaRPr lang="en-US" altLang="zh-CN" sz="900" b="0" i="0" u="none" strike="noStrike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6681" marR="6681" marT="6681" marB="0" anchor="ctr">
                    <a:lnL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2039"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900" b="0" i="0" u="none" strike="noStrike" smtClean="0">
                          <a:solidFill>
                            <a:schemeClr val="dk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时效</a:t>
                      </a:r>
                      <a:endParaRPr lang="zh-CN" altLang="en-US" sz="900" b="0" i="0" u="none" strike="noStrike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6681" marR="6681" marT="6681" marB="0" anchor="ctr">
                    <a:lnL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900" u="none" strike="noStrike" smtClean="0"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11</a:t>
                      </a:r>
                      <a:r>
                        <a:rPr lang="en-US" altLang="zh-CN" sz="900" b="0" i="0" u="none" strike="noStrike" smtClean="0">
                          <a:solidFill>
                            <a:schemeClr val="dk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%</a:t>
                      </a:r>
                      <a:endParaRPr lang="en-US" altLang="zh-CN" sz="900" b="0" i="0" u="none" strike="noStrike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6681" marR="6681" marT="6681" marB="0" anchor="ctr">
                    <a:lnL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2039"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900" u="none" strike="noStrike" smtClean="0"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零担</a:t>
                      </a:r>
                      <a:r>
                        <a:rPr lang="en-US" altLang="zh-CN" sz="900" u="none" strike="noStrike" smtClean="0"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/</a:t>
                      </a:r>
                      <a:r>
                        <a:rPr lang="zh-CN" altLang="en-US" sz="900" u="none" strike="noStrike" smtClean="0"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快递异常签收</a:t>
                      </a:r>
                      <a:endParaRPr lang="zh-CN" altLang="en-US" sz="900" b="0" i="0" u="none" strike="noStrike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6681" marR="6681" marT="6681" marB="0" anchor="ctr">
                    <a:lnL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900" b="0" i="0" u="none" strike="noStrike" smtClean="0">
                          <a:solidFill>
                            <a:schemeClr val="dk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10%</a:t>
                      </a:r>
                      <a:endParaRPr lang="en-US" altLang="zh-CN" sz="900" b="0" i="0" u="none" strike="noStrike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6681" marR="6681" marT="6681" marB="0" anchor="ctr">
                    <a:lnL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2039"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900" u="none" strike="noStrike" smtClean="0"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零担</a:t>
                      </a:r>
                      <a:r>
                        <a:rPr lang="en-US" altLang="zh-CN" sz="900" u="none" strike="noStrike" smtClean="0"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/</a:t>
                      </a:r>
                      <a:r>
                        <a:rPr lang="zh-CN" altLang="en-US" sz="900" u="none" strike="noStrike" smtClean="0"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快递投诉</a:t>
                      </a:r>
                      <a:r>
                        <a:rPr lang="zh-CN" altLang="en-US" sz="900" u="none" strike="noStrike"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量</a:t>
                      </a:r>
                      <a:endParaRPr lang="zh-CN" altLang="en-US" sz="900" b="0" i="0" u="none" strike="noStrike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6681" marR="6681" marT="6681" marB="0" anchor="ctr">
                    <a:lnL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900" b="0" i="0" u="none" strike="noStrike" smtClean="0">
                          <a:solidFill>
                            <a:schemeClr val="dk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10%</a:t>
                      </a:r>
                      <a:endParaRPr lang="en-US" altLang="zh-CN" sz="900" b="0" i="0" u="none" strike="noStrike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6681" marR="6681" marT="6681" marB="0" anchor="ctr">
                    <a:lnL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2039"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900" u="none" strike="noStrike"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综合配合项</a:t>
                      </a:r>
                      <a:endParaRPr lang="zh-CN" altLang="en-US" sz="900" b="0" i="0" u="none" strike="noStrike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6681" marR="6681" marT="6681" marB="0" anchor="ctr">
                    <a:lnL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900" u="none" strike="noStrike" smtClean="0"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8%</a:t>
                      </a:r>
                      <a:endParaRPr lang="en-US" altLang="zh-CN" sz="900" b="0" i="0" u="none" strike="noStrike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6681" marR="6681" marT="6681" marB="0" anchor="ctr">
                    <a:lnL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6" name="矩形 5"/>
          <p:cNvSpPr/>
          <p:nvPr/>
        </p:nvSpPr>
        <p:spPr>
          <a:xfrm>
            <a:off x="595084" y="996814"/>
            <a:ext cx="2536756" cy="276999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 w="19050">
            <a:noFill/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 smtClean="0">
                <a:latin typeface="华文楷体" pitchFamily="2" charset="-122"/>
                <a:ea typeface="华文楷体" pitchFamily="2" charset="-122"/>
              </a:rPr>
              <a:t>业绩项承接战略，设置</a:t>
            </a:r>
            <a:r>
              <a:rPr lang="en-US" altLang="zh-CN" sz="1200" b="1" smtClean="0">
                <a:latin typeface="华文楷体" pitchFamily="2" charset="-122"/>
                <a:ea typeface="华文楷体" pitchFamily="2" charset="-122"/>
              </a:rPr>
              <a:t>5-10</a:t>
            </a:r>
            <a:r>
              <a:rPr lang="zh-CN" altLang="en-US" sz="1200" b="1" smtClean="0">
                <a:latin typeface="华文楷体" pitchFamily="2" charset="-122"/>
                <a:ea typeface="华文楷体" pitchFamily="2" charset="-122"/>
              </a:rPr>
              <a:t>项</a:t>
            </a:r>
          </a:p>
        </p:txBody>
      </p:sp>
      <p:sp>
        <p:nvSpPr>
          <p:cNvPr id="7" name="矩形 6"/>
          <p:cNvSpPr/>
          <p:nvPr/>
        </p:nvSpPr>
        <p:spPr>
          <a:xfrm>
            <a:off x="586349" y="1000785"/>
            <a:ext cx="2539498" cy="3443173"/>
          </a:xfrm>
          <a:prstGeom prst="rect">
            <a:avLst/>
          </a:prstGeom>
          <a:noFill/>
          <a:ln w="6350">
            <a:solidFill>
              <a:schemeClr val="bg1">
                <a:lumMod val="75000"/>
              </a:schemeClr>
            </a:solidFill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100" b="1" smtClean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3491880" y="996813"/>
            <a:ext cx="5328592" cy="276999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 w="19050">
            <a:noFill/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 smtClean="0">
                <a:latin typeface="华文楷体" pitchFamily="2" charset="-122"/>
                <a:ea typeface="华文楷体" pitchFamily="2" charset="-122"/>
              </a:rPr>
              <a:t>出于总部及上级管理意图，能力项设置</a:t>
            </a:r>
            <a:r>
              <a:rPr lang="en-US" altLang="zh-CN" sz="1200" b="1" smtClean="0">
                <a:latin typeface="华文楷体" pitchFamily="2" charset="-122"/>
                <a:ea typeface="华文楷体" pitchFamily="2" charset="-122"/>
              </a:rPr>
              <a:t>10-18</a:t>
            </a:r>
            <a:r>
              <a:rPr lang="zh-CN" altLang="en-US" sz="1200" b="1" smtClean="0">
                <a:latin typeface="华文楷体" pitchFamily="2" charset="-122"/>
                <a:ea typeface="华文楷体" pitchFamily="2" charset="-122"/>
              </a:rPr>
              <a:t>项</a:t>
            </a:r>
          </a:p>
        </p:txBody>
      </p:sp>
      <p:sp>
        <p:nvSpPr>
          <p:cNvPr id="9" name="矩形 8"/>
          <p:cNvSpPr/>
          <p:nvPr/>
        </p:nvSpPr>
        <p:spPr>
          <a:xfrm>
            <a:off x="3492980" y="1000784"/>
            <a:ext cx="5319424" cy="3443173"/>
          </a:xfrm>
          <a:prstGeom prst="rect">
            <a:avLst/>
          </a:prstGeom>
          <a:noFill/>
          <a:ln w="6350">
            <a:solidFill>
              <a:schemeClr val="bg1">
                <a:lumMod val="75000"/>
              </a:schemeClr>
            </a:solidFill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100" b="1" smtClean="0">
              <a:latin typeface="华文楷体" pitchFamily="2" charset="-122"/>
              <a:ea typeface="华文楷体" pitchFamily="2" charset="-122"/>
            </a:endParaRPr>
          </a:p>
        </p:txBody>
      </p:sp>
      <p:graphicFrame>
        <p:nvGraphicFramePr>
          <p:cNvPr id="10" name="表格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42767187"/>
              </p:ext>
            </p:extLst>
          </p:nvPr>
        </p:nvGraphicFramePr>
        <p:xfrm>
          <a:off x="3779912" y="1491631"/>
          <a:ext cx="2808312" cy="2120855"/>
        </p:xfrm>
        <a:graphic>
          <a:graphicData uri="http://schemas.openxmlformats.org/drawingml/2006/table">
            <a:tbl>
              <a:tblPr/>
              <a:tblGrid>
                <a:gridCol w="564041"/>
                <a:gridCol w="1308167"/>
                <a:gridCol w="936104"/>
              </a:tblGrid>
              <a:tr h="192805">
                <a:tc gridSpan="3"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100" b="0" i="0" u="none" strike="noStrike" smtClean="0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2018</a:t>
                      </a:r>
                      <a:r>
                        <a:rPr lang="zh-CN" altLang="en-US" sz="1100" b="0" i="0" u="none" strike="noStrike" smtClean="0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深圳枢纽事业部</a:t>
                      </a:r>
                      <a:r>
                        <a:rPr lang="en-US" altLang="zh-CN" sz="1100" b="0" i="0" u="none" strike="noStrike" smtClean="0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——</a:t>
                      </a:r>
                      <a:r>
                        <a:rPr lang="zh-CN" altLang="en-US" sz="1100" b="0" i="0" u="none" strike="noStrike" smtClean="0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能力项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pPr algn="ctr" fontAlgn="ctr"/>
                      <a:endParaRPr lang="zh-CN" altLang="en-US" sz="1050" b="1" i="0" u="none" strike="noStrike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pPr algn="ctr" fontAlgn="ctr"/>
                      <a:endParaRPr lang="zh-CN" altLang="en-US" sz="1050" b="1" i="0" u="none" strike="noStrike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192805"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100" b="0" i="0" u="none" strike="noStrike" smtClean="0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维</a:t>
                      </a:r>
                      <a:r>
                        <a:rPr lang="zh-CN" alt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度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项目名称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权重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192805">
                <a:tc rowSpan="9"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50" b="0" i="0" u="none" strike="noStrike" smtClean="0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能力项</a:t>
                      </a:r>
                      <a:endParaRPr lang="zh-CN" altLang="en-US" sz="1050" b="0" i="0" u="none" strike="noStrike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900" b="0" i="0" u="none" strike="noStrike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审计满意度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900" b="0" i="0" u="none" strike="noStrike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2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2805"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900" b="0" i="0" u="none" strike="noStrike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万人人品次数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900" b="0" i="0" u="none" strike="noStrike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2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2805"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900" b="0" i="0" u="none" strike="noStrike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应收账款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900" b="0" i="0" u="none" strike="noStrike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3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2805"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900" b="0" i="0" u="none" strike="noStrike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重复投诉率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900" b="0" i="0" u="none" strike="noStrike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2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2805"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900" b="0" i="0" u="none" strike="noStrike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菜鸟指数排名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900" b="0" i="0" u="none" strike="noStrike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4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2805"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900" b="0" i="0" u="none" strike="noStrike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丢货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900" b="0" i="0" u="none" strike="noStrike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2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2805"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900" b="0" i="0" u="none" strike="noStrike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富余场地转租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900" b="0" i="0" u="none" strike="noStrike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额外减分项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2805"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900" b="0" i="0" u="none" strike="noStrike" smtClean="0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异常</a:t>
                      </a:r>
                      <a:r>
                        <a:rPr lang="zh-CN" altLang="en-US" sz="900" b="0" i="0" u="none" strike="noStrike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事件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900" b="0" i="0" u="none" strike="noStrike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额外减分项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2805"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900" b="0" i="0" u="none" strike="noStrike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评价类项目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900" b="0" i="0" u="none" strike="noStrike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5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" name="表格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49644072"/>
              </p:ext>
            </p:extLst>
          </p:nvPr>
        </p:nvGraphicFramePr>
        <p:xfrm>
          <a:off x="6948264" y="1588353"/>
          <a:ext cx="1800200" cy="201622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491232"/>
                <a:gridCol w="1308968"/>
              </a:tblGrid>
              <a:tr h="201622">
                <a:tc rowSpan="5"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900" u="none" strike="noStrike"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标准组</a:t>
                      </a:r>
                      <a:endParaRPr lang="zh-CN" altLang="en-US" sz="900" b="0" i="0" u="none" strike="noStrike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2172" marR="2172" marT="2172" marB="0" anchor="ctr"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900" u="none" strike="noStrike"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枢纽本部</a:t>
                      </a:r>
                      <a:r>
                        <a:rPr lang="en-US" altLang="zh-CN" sz="900" u="none" strike="noStrike"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—</a:t>
                      </a:r>
                      <a:r>
                        <a:rPr lang="zh-CN" altLang="en-US" sz="900" u="none" strike="noStrike"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审计自检</a:t>
                      </a:r>
                      <a:endParaRPr lang="zh-CN" altLang="en-US" sz="900" b="1" i="0" u="none" strike="noStrike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2172" marR="2172" marT="2172" marB="0" anchor="ctr">
                    <a:lnT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201622"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900" u="none" strike="noStrike"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事业部</a:t>
                      </a:r>
                      <a:r>
                        <a:rPr lang="en-US" altLang="zh-CN" sz="900" u="none" strike="noStrike"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—</a:t>
                      </a:r>
                      <a:r>
                        <a:rPr lang="zh-CN" altLang="en-US" sz="900" u="none" strike="noStrike"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审计自检</a:t>
                      </a:r>
                      <a:endParaRPr lang="zh-CN" altLang="en-US" sz="900" b="1" i="0" u="none" strike="noStrike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2172" marR="2172" marT="2172" marB="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201622"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900" u="none" strike="noStrike"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转运职能成本</a:t>
                      </a:r>
                      <a:endParaRPr lang="zh-CN" altLang="en-US" sz="900" b="1" i="0" u="none" strike="noStrike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2172" marR="2172" marT="2172" marB="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201622"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900" u="none" strike="noStrike"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人才输出</a:t>
                      </a:r>
                      <a:r>
                        <a:rPr lang="en-US" altLang="zh-CN" sz="900" u="none" strike="noStrike"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/</a:t>
                      </a:r>
                      <a:r>
                        <a:rPr lang="zh-CN" altLang="en-US" sz="900" u="none" strike="noStrike"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吸收</a:t>
                      </a:r>
                      <a:endParaRPr lang="zh-CN" altLang="en-US" sz="900" b="1" i="0" u="none" strike="noStrike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2172" marR="2172" marT="2172" marB="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201622"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900" u="none" strike="noStrike"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文职新员工本科占比</a:t>
                      </a:r>
                      <a:endParaRPr lang="zh-CN" altLang="en-US" sz="900" b="1" i="0" u="none" strike="noStrike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2172" marR="2172" marT="2172" marB="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201622">
                <a:tc rowSpan="2"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900" u="none" strike="noStrike"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转运场</a:t>
                      </a:r>
                      <a:endParaRPr lang="zh-CN" altLang="en-US" sz="900" b="0" i="0" u="none" strike="noStrike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2172" marR="2172" marT="2172" marB="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900" u="none" strike="noStrike"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万吨死亡率</a:t>
                      </a:r>
                      <a:endParaRPr lang="zh-CN" altLang="en-US" sz="900" b="1" i="0" u="none" strike="noStrike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2172" marR="2172" marT="2172" marB="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201622"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900" u="none" strike="noStrike"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万吨工伤率</a:t>
                      </a:r>
                      <a:endParaRPr lang="zh-CN" altLang="en-US" sz="900" b="1" i="0" u="none" strike="noStrike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2172" marR="2172" marT="2172" marB="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201622">
                <a:tc rowSpan="2"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900" u="none" strike="noStrike"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车队</a:t>
                      </a:r>
                      <a:endParaRPr lang="zh-CN" altLang="en-US" sz="900" b="0" i="0" u="none" strike="noStrike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2172" marR="2172" marT="2172" marB="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900" u="none" strike="noStrike"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百万公里事故率</a:t>
                      </a:r>
                      <a:endParaRPr lang="zh-CN" altLang="en-US" sz="900" b="1" i="0" u="none" strike="noStrike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2172" marR="2172" marT="2172" marB="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201622"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900" u="none" strike="noStrike"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班车体积装载率</a:t>
                      </a:r>
                      <a:endParaRPr lang="zh-CN" altLang="en-US" sz="900" b="1" i="0" u="none" strike="noStrike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2172" marR="2172" marT="2172" marB="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201622"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900" u="none" strike="noStrike"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品质</a:t>
                      </a:r>
                      <a:endParaRPr lang="zh-CN" altLang="en-US" sz="900" b="0" i="0" u="none" strike="noStrike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2172" marR="2172" marT="2172" marB="0" anchor="ctr"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900" u="none" strike="noStrike"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班车</a:t>
                      </a:r>
                      <a:r>
                        <a:rPr lang="en-US" altLang="zh-CN" sz="900" u="none" strike="noStrike"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7</a:t>
                      </a:r>
                      <a:r>
                        <a:rPr lang="zh-CN" altLang="en-US" sz="900" u="none" strike="noStrike"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点半到达门店占比</a:t>
                      </a:r>
                      <a:endParaRPr lang="zh-CN" altLang="en-US" sz="900" b="1" i="0" u="none" strike="noStrike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2172" marR="2172" marT="2172" marB="0" anchor="ctr">
                    <a:lnB w="6350" cap="flat" cmpd="sng" algn="ctr">
                      <a:solidFill>
                        <a:schemeClr val="bg1">
                          <a:lumMod val="6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p:cxnSp>
        <p:nvCxnSpPr>
          <p:cNvPr id="13" name="直接连接符 12"/>
          <p:cNvCxnSpPr/>
          <p:nvPr/>
        </p:nvCxnSpPr>
        <p:spPr bwMode="auto">
          <a:xfrm flipV="1">
            <a:off x="6588224" y="1588352"/>
            <a:ext cx="360040" cy="1800200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14" name="直接连接符 13"/>
          <p:cNvCxnSpPr/>
          <p:nvPr/>
        </p:nvCxnSpPr>
        <p:spPr bwMode="auto">
          <a:xfrm>
            <a:off x="6516216" y="3604576"/>
            <a:ext cx="432048" cy="0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19" name="矩形 18"/>
          <p:cNvSpPr/>
          <p:nvPr/>
        </p:nvSpPr>
        <p:spPr>
          <a:xfrm>
            <a:off x="3979027" y="3679093"/>
            <a:ext cx="4409397" cy="71558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zh-CN" altLang="en-US" sz="1200" b="1" smtClean="0">
                <a:latin typeface="华文楷体" pitchFamily="2" charset="-122"/>
                <a:ea typeface="华文楷体" pitchFamily="2" charset="-122"/>
              </a:rPr>
              <a:t>         如果</a:t>
            </a:r>
            <a:r>
              <a:rPr lang="zh-CN" altLang="en-US" sz="1200" b="1">
                <a:latin typeface="华文楷体" pitchFamily="2" charset="-122"/>
                <a:ea typeface="华文楷体" pitchFamily="2" charset="-122"/>
              </a:rPr>
              <a:t>指标一线不关注，</a:t>
            </a:r>
            <a:r>
              <a:rPr lang="zh-CN" altLang="en-US" sz="12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一线不考核</a:t>
            </a:r>
            <a:r>
              <a:rPr lang="zh-CN" altLang="en-US" sz="1200" b="1">
                <a:latin typeface="华文楷体" pitchFamily="2" charset="-122"/>
                <a:ea typeface="华文楷体" pitchFamily="2" charset="-122"/>
              </a:rPr>
              <a:t>，</a:t>
            </a:r>
            <a:r>
              <a:rPr lang="zh-CN" altLang="en-US" sz="12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单凭专业部门自己</a:t>
            </a:r>
            <a:r>
              <a:rPr lang="zh-CN" altLang="en-US" sz="1200" b="1" smtClean="0">
                <a:latin typeface="华文楷体" pitchFamily="2" charset="-122"/>
                <a:ea typeface="华文楷体" pitchFamily="2" charset="-122"/>
              </a:rPr>
              <a:t>，</a:t>
            </a:r>
            <a:r>
              <a:rPr lang="zh-CN" altLang="en-US" sz="1200" b="1" smtClea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很难有办法</a:t>
            </a:r>
            <a:r>
              <a:rPr lang="zh-CN" altLang="en-US" sz="12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完成</a:t>
            </a:r>
            <a:r>
              <a:rPr lang="zh-CN" altLang="en-US" sz="1200" b="1">
                <a:latin typeface="华文楷体" pitchFamily="2" charset="-122"/>
                <a:ea typeface="华文楷体" pitchFamily="2" charset="-122"/>
              </a:rPr>
              <a:t>。</a:t>
            </a:r>
            <a:endParaRPr lang="en-US" altLang="zh-CN" sz="1200" b="1">
              <a:latin typeface="华文楷体" pitchFamily="2" charset="-122"/>
              <a:ea typeface="华文楷体" pitchFamily="2" charset="-122"/>
            </a:endParaRPr>
          </a:p>
          <a:p>
            <a:pPr algn="r">
              <a:lnSpc>
                <a:spcPct val="150000"/>
              </a:lnSpc>
            </a:pPr>
            <a:r>
              <a:rPr lang="en-US" altLang="zh-CN" sz="1100" i="1" smtClean="0">
                <a:latin typeface="华文楷体" pitchFamily="2" charset="-122"/>
                <a:ea typeface="华文楷体" pitchFamily="2" charset="-122"/>
              </a:rPr>
              <a:t>——B9M</a:t>
            </a:r>
            <a:r>
              <a:rPr lang="zh-CN" altLang="en-US" sz="1100" i="1" smtClean="0">
                <a:latin typeface="华文楷体" pitchFamily="2" charset="-122"/>
                <a:ea typeface="华文楷体" pitchFamily="2" charset="-122"/>
              </a:rPr>
              <a:t>访谈观点</a:t>
            </a:r>
            <a:endParaRPr lang="zh-CN" altLang="en-US" sz="1100" i="1">
              <a:latin typeface="华文楷体" pitchFamily="2" charset="-122"/>
              <a:ea typeface="华文楷体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676516972"/>
      </p:ext>
    </p:extLst>
  </p:cSld>
  <p:clrMapOvr>
    <a:masterClrMapping/>
  </p:clrMapOvr>
  <p:transition spd="med"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TextBox 9"/>
          <p:cNvSpPr txBox="1"/>
          <p:nvPr/>
        </p:nvSpPr>
        <p:spPr>
          <a:xfrm>
            <a:off x="191591" y="123478"/>
            <a:ext cx="1611586" cy="380480"/>
          </a:xfrm>
          <a:prstGeom prst="rect">
            <a:avLst/>
          </a:prstGeom>
          <a:noFill/>
        </p:spPr>
        <p:txBody>
          <a:bodyPr wrap="non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mtClean="0">
                <a:latin typeface="华文楷体" pitchFamily="2" charset="-122"/>
                <a:ea typeface="华文楷体" pitchFamily="2" charset="-122"/>
              </a:rPr>
              <a:t>聚焦</a:t>
            </a:r>
            <a:r>
              <a:rPr lang="en-US" altLang="zh-CN" sz="2000" b="1" smtClean="0">
                <a:latin typeface="华文楷体" pitchFamily="2" charset="-122"/>
                <a:ea typeface="华文楷体" pitchFamily="2" charset="-122"/>
              </a:rPr>
              <a:t>——</a:t>
            </a:r>
            <a:r>
              <a:rPr lang="zh-CN" altLang="en-US" sz="2000" b="1" smtClean="0">
                <a:latin typeface="华文楷体" pitchFamily="2" charset="-122"/>
                <a:ea typeface="华文楷体" pitchFamily="2" charset="-122"/>
              </a:rPr>
              <a:t>全面</a:t>
            </a:r>
          </a:p>
        </p:txBody>
      </p:sp>
      <p:cxnSp>
        <p:nvCxnSpPr>
          <p:cNvPr id="3" name="直接连接符 2"/>
          <p:cNvCxnSpPr/>
          <p:nvPr/>
        </p:nvCxnSpPr>
        <p:spPr bwMode="auto">
          <a:xfrm flipH="1">
            <a:off x="4355976" y="1347614"/>
            <a:ext cx="0" cy="2664296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4" name="TextBox 3"/>
          <p:cNvSpPr txBox="1"/>
          <p:nvPr/>
        </p:nvSpPr>
        <p:spPr>
          <a:xfrm>
            <a:off x="3563888" y="769627"/>
            <a:ext cx="1584176" cy="349702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 smtClean="0">
                <a:latin typeface="华文楷体" pitchFamily="2" charset="-122"/>
                <a:ea typeface="华文楷体" pitchFamily="2" charset="-122"/>
              </a:rPr>
              <a:t>对比小结</a:t>
            </a:r>
          </a:p>
        </p:txBody>
      </p:sp>
      <p:pic>
        <p:nvPicPr>
          <p:cNvPr id="14" name="图片 1" descr="浅色背景上使用 蓝标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331640" y="1934086"/>
            <a:ext cx="480144" cy="2561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" name="矩形 14"/>
          <p:cNvSpPr/>
          <p:nvPr/>
        </p:nvSpPr>
        <p:spPr>
          <a:xfrm>
            <a:off x="1872566" y="1851670"/>
            <a:ext cx="2771442" cy="5232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Wingdings" pitchFamily="2" charset="2"/>
              <a:buChar char="n"/>
            </a:pPr>
            <a:r>
              <a:rPr lang="zh-CN" altLang="en-US" sz="1400" b="1">
                <a:latin typeface="华文楷体" pitchFamily="2" charset="-122"/>
                <a:ea typeface="华文楷体" pitchFamily="2" charset="-122"/>
              </a:rPr>
              <a:t>中基层绩效考核侧重全面，考核项目太多</a:t>
            </a:r>
          </a:p>
        </p:txBody>
      </p:sp>
      <p:pic>
        <p:nvPicPr>
          <p:cNvPr id="16" name="图片 1" descr="浅色背景上使用 蓝标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331640" y="2779018"/>
            <a:ext cx="480144" cy="2561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" name="矩形 16"/>
          <p:cNvSpPr/>
          <p:nvPr/>
        </p:nvSpPr>
        <p:spPr>
          <a:xfrm>
            <a:off x="1872566" y="2768610"/>
            <a:ext cx="2123369" cy="5232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Wingdings" pitchFamily="2" charset="2"/>
              <a:buChar char="n"/>
            </a:pPr>
            <a:r>
              <a:rPr lang="zh-CN" altLang="en-US" sz="1400" b="1">
                <a:latin typeface="华文楷体" pitchFamily="2" charset="-122"/>
                <a:ea typeface="华文楷体" pitchFamily="2" charset="-122"/>
              </a:rPr>
              <a:t>完不成指标都想通过考核解决</a:t>
            </a:r>
          </a:p>
        </p:txBody>
      </p:sp>
      <p:sp>
        <p:nvSpPr>
          <p:cNvPr id="28" name="矩形 27"/>
          <p:cNvSpPr/>
          <p:nvPr/>
        </p:nvSpPr>
        <p:spPr>
          <a:xfrm>
            <a:off x="4427984" y="1851670"/>
            <a:ext cx="3464410" cy="30777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Wingdings" pitchFamily="2" charset="2"/>
              <a:buChar char="n"/>
            </a:pPr>
            <a:r>
              <a:rPr lang="zh-CN" altLang="en-US" sz="1400" b="1" smtClean="0">
                <a:latin typeface="华文楷体" pitchFamily="2" charset="-122"/>
                <a:ea typeface="华文楷体" pitchFamily="2" charset="-122"/>
              </a:rPr>
              <a:t>方案聚焦</a:t>
            </a:r>
            <a:r>
              <a:rPr lang="en-US" altLang="zh-CN" sz="1400" b="1" smtClean="0">
                <a:latin typeface="华文楷体" pitchFamily="2" charset="-122"/>
                <a:ea typeface="华文楷体" pitchFamily="2" charset="-122"/>
              </a:rPr>
              <a:t>5-8</a:t>
            </a:r>
            <a:r>
              <a:rPr lang="zh-CN" altLang="en-US" sz="1400" b="1" smtClean="0">
                <a:latin typeface="华文楷体" pitchFamily="2" charset="-122"/>
                <a:ea typeface="华文楷体" pitchFamily="2" charset="-122"/>
              </a:rPr>
              <a:t>项，且重点突出</a:t>
            </a:r>
            <a:endParaRPr lang="zh-CN" altLang="en-US" sz="1400" b="1">
              <a:latin typeface="华文楷体" pitchFamily="2" charset="-122"/>
              <a:ea typeface="华文楷体" pitchFamily="2" charset="-122"/>
            </a:endParaRPr>
          </a:p>
        </p:txBody>
      </p:sp>
      <p:pic>
        <p:nvPicPr>
          <p:cNvPr id="30" name="Picture 4" descr="d:\我的文档\Fetion\temp\0b23cdaf20c6242028e4fd01184d62a9.png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CFD"/>
              </a:clrFrom>
              <a:clrTo>
                <a:srgbClr val="FFFCFD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049387" y="1842032"/>
            <a:ext cx="391593" cy="327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图片 30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90851" y="1872073"/>
            <a:ext cx="556183" cy="266969"/>
          </a:xfrm>
          <a:prstGeom prst="rect">
            <a:avLst/>
          </a:prstGeom>
        </p:spPr>
      </p:pic>
      <p:pic>
        <p:nvPicPr>
          <p:cNvPr id="32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4000" b="100000" l="0" r="9615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296906" y="1857700"/>
            <a:ext cx="307542" cy="2957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矩形 1"/>
          <p:cNvSpPr/>
          <p:nvPr/>
        </p:nvSpPr>
        <p:spPr>
          <a:xfrm>
            <a:off x="467544" y="1842032"/>
            <a:ext cx="792088" cy="53285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 w="19050"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100" b="1" smtClean="0">
                <a:latin typeface="华文楷体" pitchFamily="2" charset="-122"/>
                <a:ea typeface="华文楷体" pitchFamily="2" charset="-122"/>
              </a:rPr>
              <a:t>绩效维度</a:t>
            </a:r>
          </a:p>
        </p:txBody>
      </p:sp>
      <p:sp>
        <p:nvSpPr>
          <p:cNvPr id="18" name="矩形 17"/>
          <p:cNvSpPr/>
          <p:nvPr/>
        </p:nvSpPr>
        <p:spPr>
          <a:xfrm>
            <a:off x="467544" y="2768610"/>
            <a:ext cx="792088" cy="52322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 w="19050"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100" b="1" smtClean="0">
                <a:latin typeface="华文楷体" pitchFamily="2" charset="-122"/>
                <a:ea typeface="华文楷体" pitchFamily="2" charset="-122"/>
              </a:rPr>
              <a:t>关联维度</a:t>
            </a:r>
          </a:p>
        </p:txBody>
      </p:sp>
      <p:sp>
        <p:nvSpPr>
          <p:cNvPr id="20" name="矩形 19"/>
          <p:cNvSpPr/>
          <p:nvPr/>
        </p:nvSpPr>
        <p:spPr>
          <a:xfrm>
            <a:off x="4427984" y="2768610"/>
            <a:ext cx="2736304" cy="5232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Wingdings" pitchFamily="2" charset="2"/>
              <a:buChar char="n"/>
            </a:pPr>
            <a:r>
              <a:rPr lang="zh-CN" altLang="en-US" sz="1400" b="1" smtClean="0">
                <a:latin typeface="华文楷体" pitchFamily="2" charset="-122"/>
                <a:ea typeface="华文楷体" pitchFamily="2" charset="-122"/>
              </a:rPr>
              <a:t>通过战略解码输出较固定的岗位关键指标</a:t>
            </a:r>
            <a:endParaRPr lang="zh-CN" altLang="en-US" sz="1400" b="1">
              <a:latin typeface="华文楷体" pitchFamily="2" charset="-122"/>
              <a:ea typeface="华文楷体" pitchFamily="2" charset="-122"/>
            </a:endParaRPr>
          </a:p>
        </p:txBody>
      </p:sp>
      <p:pic>
        <p:nvPicPr>
          <p:cNvPr id="21" name="Picture 4" descr="d:\我的文档\Fetion\temp\0b23cdaf20c6242028e4fd01184d62a9.png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CFD"/>
              </a:clrFrom>
              <a:clrTo>
                <a:srgbClr val="FFFCFD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049386" y="2779018"/>
            <a:ext cx="391593" cy="327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90305028"/>
      </p:ext>
    </p:extLst>
  </p:cSld>
  <p:clrMapOvr>
    <a:masterClrMapping/>
  </p:clrMapOvr>
  <p:transition spd="med"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46" name="直接箭头连接符 45"/>
          <p:cNvCxnSpPr/>
          <p:nvPr/>
        </p:nvCxnSpPr>
        <p:spPr bwMode="auto">
          <a:xfrm>
            <a:off x="1184527" y="2101562"/>
            <a:ext cx="6551128" cy="0"/>
          </a:xfrm>
          <a:prstGeom prst="straightConnector1">
            <a:avLst/>
          </a:prstGeom>
          <a:solidFill>
            <a:schemeClr val="accent1"/>
          </a:solidFill>
          <a:ln w="19050" cap="flat" cmpd="sng" algn="ctr">
            <a:solidFill>
              <a:schemeClr val="bg1">
                <a:lumMod val="7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2" name="TextBox 1"/>
          <p:cNvSpPr txBox="1"/>
          <p:nvPr/>
        </p:nvSpPr>
        <p:spPr>
          <a:xfrm>
            <a:off x="191591" y="123478"/>
            <a:ext cx="1611586" cy="380480"/>
          </a:xfrm>
          <a:prstGeom prst="rect">
            <a:avLst/>
          </a:prstGeom>
          <a:noFill/>
        </p:spPr>
        <p:txBody>
          <a:bodyPr wrap="non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latin typeface="华文楷体" pitchFamily="2" charset="-122"/>
                <a:ea typeface="华文楷体" pitchFamily="2" charset="-122"/>
              </a:rPr>
              <a:t>管控</a:t>
            </a:r>
            <a:r>
              <a:rPr lang="en-US" altLang="zh-CN" sz="2000" b="1" smtClean="0">
                <a:latin typeface="华文楷体" pitchFamily="2" charset="-122"/>
                <a:ea typeface="华文楷体" pitchFamily="2" charset="-122"/>
              </a:rPr>
              <a:t>——</a:t>
            </a:r>
            <a:r>
              <a:rPr lang="zh-CN" altLang="en-US" sz="2000" b="1" smtClean="0">
                <a:latin typeface="华文楷体" pitchFamily="2" charset="-122"/>
                <a:ea typeface="华文楷体" pitchFamily="2" charset="-122"/>
              </a:rPr>
              <a:t>赋能</a:t>
            </a:r>
          </a:p>
        </p:txBody>
      </p:sp>
      <p:cxnSp>
        <p:nvCxnSpPr>
          <p:cNvPr id="35" name="直接箭头连接符 34"/>
          <p:cNvCxnSpPr/>
          <p:nvPr/>
        </p:nvCxnSpPr>
        <p:spPr bwMode="auto">
          <a:xfrm>
            <a:off x="1184527" y="1384988"/>
            <a:ext cx="6551128" cy="0"/>
          </a:xfrm>
          <a:prstGeom prst="straightConnector1">
            <a:avLst/>
          </a:prstGeom>
          <a:solidFill>
            <a:schemeClr val="accent1"/>
          </a:solidFill>
          <a:ln w="38100" cap="flat" cmpd="sng" algn="ctr">
            <a:solidFill>
              <a:schemeClr val="bg1">
                <a:lumMod val="7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6" name="流程图: 或者 35"/>
          <p:cNvSpPr/>
          <p:nvPr/>
        </p:nvSpPr>
        <p:spPr>
          <a:xfrm>
            <a:off x="1374491" y="1263300"/>
            <a:ext cx="252000" cy="252000"/>
          </a:xfrm>
          <a:prstGeom prst="flowChartOr">
            <a:avLst/>
          </a:prstGeom>
          <a:solidFill>
            <a:srgbClr val="373C64"/>
          </a:solidFill>
          <a:ln>
            <a:solidFill>
              <a:schemeClr val="bg1"/>
            </a:solidFill>
          </a:ln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ctr">
              <a:buFont typeface="Wingdings" pitchFamily="2" charset="2"/>
              <a:buChar char="n"/>
            </a:pP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38" name="流程图: 或者 37"/>
          <p:cNvSpPr/>
          <p:nvPr/>
        </p:nvSpPr>
        <p:spPr>
          <a:xfrm>
            <a:off x="2609635" y="1251244"/>
            <a:ext cx="252000" cy="252000"/>
          </a:xfrm>
          <a:prstGeom prst="flowChartOr">
            <a:avLst/>
          </a:prstGeom>
          <a:solidFill>
            <a:srgbClr val="FFC000"/>
          </a:solidFill>
          <a:ln>
            <a:solidFill>
              <a:srgbClr val="373C64"/>
            </a:solidFill>
            <a:prstDash val="dash"/>
          </a:ln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ctr">
              <a:buFont typeface="Wingdings" pitchFamily="2" charset="2"/>
              <a:buChar char="n"/>
            </a:pP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39" name="TextBox 38"/>
          <p:cNvSpPr txBox="1"/>
          <p:nvPr/>
        </p:nvSpPr>
        <p:spPr>
          <a:xfrm>
            <a:off x="1300762" y="1508219"/>
            <a:ext cx="380480" cy="257369"/>
          </a:xfrm>
          <a:prstGeom prst="rect">
            <a:avLst/>
          </a:prstGeom>
          <a:noFill/>
        </p:spPr>
        <p:txBody>
          <a:bodyPr wrap="non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 b="1">
                <a:latin typeface="华文楷体" pitchFamily="2" charset="-122"/>
                <a:ea typeface="华文楷体" pitchFamily="2" charset="-122"/>
              </a:rPr>
              <a:t>现状</a:t>
            </a:r>
            <a:endParaRPr lang="zh-CN" altLang="en-US" sz="1200" b="1" smtClean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40" name="TextBox 39"/>
          <p:cNvSpPr txBox="1"/>
          <p:nvPr/>
        </p:nvSpPr>
        <p:spPr>
          <a:xfrm>
            <a:off x="2576863" y="1518691"/>
            <a:ext cx="380480" cy="257369"/>
          </a:xfrm>
          <a:prstGeom prst="rect">
            <a:avLst/>
          </a:prstGeom>
          <a:noFill/>
        </p:spPr>
        <p:txBody>
          <a:bodyPr wrap="non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 b="1" smtClean="0">
                <a:latin typeface="华文楷体" pitchFamily="2" charset="-122"/>
                <a:ea typeface="华文楷体" pitchFamily="2" charset="-122"/>
              </a:rPr>
              <a:t>期望</a:t>
            </a:r>
          </a:p>
        </p:txBody>
      </p:sp>
      <p:sp>
        <p:nvSpPr>
          <p:cNvPr id="41" name="TextBox 40"/>
          <p:cNvSpPr txBox="1"/>
          <p:nvPr/>
        </p:nvSpPr>
        <p:spPr>
          <a:xfrm>
            <a:off x="597906" y="1204506"/>
            <a:ext cx="483072" cy="318924"/>
          </a:xfrm>
          <a:prstGeom prst="rect">
            <a:avLst/>
          </a:prstGeom>
          <a:noFill/>
        </p:spPr>
        <p:txBody>
          <a:bodyPr wrap="none" lIns="36000" tIns="36000" rIns="36000" bIns="36000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>
                <a:latin typeface="华文楷体" pitchFamily="2" charset="-122"/>
                <a:ea typeface="华文楷体" pitchFamily="2" charset="-122"/>
              </a:rPr>
              <a:t>管控</a:t>
            </a:r>
            <a:endParaRPr lang="zh-CN" altLang="en-US" sz="1600" b="1" smtClean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42" name="TextBox 41"/>
          <p:cNvSpPr txBox="1"/>
          <p:nvPr/>
        </p:nvSpPr>
        <p:spPr>
          <a:xfrm>
            <a:off x="7833344" y="1204506"/>
            <a:ext cx="483072" cy="318924"/>
          </a:xfrm>
          <a:prstGeom prst="rect">
            <a:avLst/>
          </a:prstGeom>
          <a:noFill/>
        </p:spPr>
        <p:txBody>
          <a:bodyPr wrap="none" lIns="36000" tIns="36000" rIns="36000" bIns="36000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 smtClean="0">
                <a:latin typeface="华文楷体" pitchFamily="2" charset="-122"/>
                <a:ea typeface="华文楷体" pitchFamily="2" charset="-122"/>
              </a:rPr>
              <a:t>赋能</a:t>
            </a:r>
          </a:p>
        </p:txBody>
      </p:sp>
      <p:pic>
        <p:nvPicPr>
          <p:cNvPr id="43" name="图片 1" descr="浅色背景上使用 蓝标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62202" y="766228"/>
            <a:ext cx="840184" cy="448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4" name="Picture 4" descr="d:\我的文档\Fetion\temp\0b23cdaf20c6242028e4fd01184d62a9.png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CFD"/>
              </a:clrFrom>
              <a:clrTo>
                <a:srgbClr val="FFFCFD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588224" y="2172751"/>
            <a:ext cx="355994" cy="2973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5" name="流程图: 或者 44"/>
          <p:cNvSpPr/>
          <p:nvPr/>
        </p:nvSpPr>
        <p:spPr>
          <a:xfrm>
            <a:off x="6694221" y="2010789"/>
            <a:ext cx="144000" cy="144000"/>
          </a:xfrm>
          <a:prstGeom prst="flowChartOr">
            <a:avLst/>
          </a:prstGeom>
          <a:solidFill>
            <a:srgbClr val="C00000">
              <a:alpha val="65000"/>
            </a:srgbClr>
          </a:solidFill>
          <a:ln>
            <a:solidFill>
              <a:schemeClr val="bg1"/>
            </a:solidFill>
          </a:ln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ctr">
              <a:buFont typeface="Wingdings" pitchFamily="2" charset="2"/>
              <a:buChar char="n"/>
            </a:pP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pic>
        <p:nvPicPr>
          <p:cNvPr id="4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4000" b="100000" l="0" r="9615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512328" y="2177722"/>
            <a:ext cx="279584" cy="2688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8" name="流程图: 或者 47"/>
          <p:cNvSpPr/>
          <p:nvPr/>
        </p:nvSpPr>
        <p:spPr>
          <a:xfrm>
            <a:off x="5580120" y="2014656"/>
            <a:ext cx="144000" cy="144000"/>
          </a:xfrm>
          <a:prstGeom prst="flowChartOr">
            <a:avLst/>
          </a:prstGeom>
          <a:solidFill>
            <a:schemeClr val="tx1">
              <a:alpha val="65000"/>
            </a:schemeClr>
          </a:solidFill>
          <a:ln>
            <a:solidFill>
              <a:schemeClr val="bg1"/>
            </a:solidFill>
          </a:ln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ctr">
              <a:buFont typeface="Wingdings" pitchFamily="2" charset="2"/>
              <a:buChar char="n"/>
            </a:pP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pic>
        <p:nvPicPr>
          <p:cNvPr id="49" name="图片 4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5075" y="2190789"/>
            <a:ext cx="505621" cy="242699"/>
          </a:xfrm>
          <a:prstGeom prst="rect">
            <a:avLst/>
          </a:prstGeom>
        </p:spPr>
      </p:pic>
      <p:sp>
        <p:nvSpPr>
          <p:cNvPr id="50" name="流程图: 或者 49"/>
          <p:cNvSpPr/>
          <p:nvPr/>
        </p:nvSpPr>
        <p:spPr>
          <a:xfrm>
            <a:off x="4424042" y="2010789"/>
            <a:ext cx="144000" cy="144000"/>
          </a:xfrm>
          <a:prstGeom prst="flowChartOr">
            <a:avLst/>
          </a:prstGeom>
          <a:solidFill>
            <a:srgbClr val="00B0F0">
              <a:alpha val="65000"/>
            </a:srgbClr>
          </a:solidFill>
          <a:ln>
            <a:solidFill>
              <a:schemeClr val="bg1"/>
            </a:solidFill>
          </a:ln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ctr">
              <a:buFont typeface="Wingdings" pitchFamily="2" charset="2"/>
              <a:buChar char="n"/>
            </a:pP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pic>
        <p:nvPicPr>
          <p:cNvPr id="51" name="图片 1" descr="浅色背景上使用 蓝标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315543" y="754752"/>
            <a:ext cx="840184" cy="448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0" name="矩形 99"/>
          <p:cNvSpPr/>
          <p:nvPr/>
        </p:nvSpPr>
        <p:spPr>
          <a:xfrm>
            <a:off x="2306498" y="2646660"/>
            <a:ext cx="2114681" cy="107721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lnSpc>
                <a:spcPct val="200000"/>
              </a:lnSpc>
              <a:buFont typeface="Wingdings" pitchFamily="2" charset="2"/>
              <a:buChar char="n"/>
            </a:pPr>
            <a:r>
              <a:rPr lang="zh-CN" altLang="en-US" sz="1600" smtClean="0">
                <a:latin typeface="华文楷体" pitchFamily="2" charset="-122"/>
                <a:ea typeface="华文楷体" pitchFamily="2" charset="-122"/>
              </a:rPr>
              <a:t>总部对一线盘点多</a:t>
            </a:r>
            <a:endParaRPr lang="en-US" altLang="zh-CN" sz="1600" smtClean="0">
              <a:latin typeface="华文楷体" pitchFamily="2" charset="-122"/>
              <a:ea typeface="华文楷体" pitchFamily="2" charset="-122"/>
            </a:endParaRPr>
          </a:p>
          <a:p>
            <a:pPr marL="285750" indent="-285750">
              <a:lnSpc>
                <a:spcPct val="200000"/>
              </a:lnSpc>
              <a:buFont typeface="Wingdings" pitchFamily="2" charset="2"/>
              <a:buChar char="n"/>
            </a:pPr>
            <a:r>
              <a:rPr lang="zh-CN" altLang="en-US" sz="1600" smtClean="0">
                <a:latin typeface="华文楷体" pitchFamily="2" charset="-122"/>
                <a:ea typeface="华文楷体" pitchFamily="2" charset="-122"/>
              </a:rPr>
              <a:t>管理以问责式为主</a:t>
            </a:r>
            <a:endParaRPr lang="zh-CN" altLang="en-US" sz="1600">
              <a:latin typeface="华文楷体" pitchFamily="2" charset="-122"/>
              <a:ea typeface="华文楷体" pitchFamily="2" charset="-122"/>
            </a:endParaRPr>
          </a:p>
        </p:txBody>
      </p:sp>
      <p:cxnSp>
        <p:nvCxnSpPr>
          <p:cNvPr id="4" name="直接连接符 3"/>
          <p:cNvCxnSpPr/>
          <p:nvPr/>
        </p:nvCxnSpPr>
        <p:spPr bwMode="auto">
          <a:xfrm flipH="1">
            <a:off x="4135255" y="1131590"/>
            <a:ext cx="0" cy="539089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52" name="Rectangle 8"/>
          <p:cNvSpPr/>
          <p:nvPr/>
        </p:nvSpPr>
        <p:spPr>
          <a:xfrm>
            <a:off x="1134793" y="2798305"/>
            <a:ext cx="1060943" cy="277501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 smtClean="0">
                <a:latin typeface="华文楷体" pitchFamily="2" charset="-122"/>
                <a:ea typeface="华文楷体" pitchFamily="2" charset="-122"/>
              </a:rPr>
              <a:t>绩效现状：</a:t>
            </a:r>
            <a:endParaRPr lang="zh-CN" altLang="en-US" sz="1400" b="1">
              <a:latin typeface="华文楷体" pitchFamily="2" charset="-122"/>
              <a:ea typeface="华文楷体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564143894"/>
      </p:ext>
    </p:extLst>
  </p:cSld>
  <p:clrMapOvr>
    <a:masterClrMapping/>
  </p:clrMapOvr>
  <p:transition spd="med"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Picture 4" descr="d:\我的文档\Fetion\temp\0b23cdaf20c6242028e4fd01184d62a9.png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CFD"/>
              </a:clrFrom>
              <a:clrTo>
                <a:srgbClr val="FFFCFD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460432" y="108227"/>
            <a:ext cx="473827" cy="3957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2" name="TextBox 51"/>
          <p:cNvSpPr txBox="1"/>
          <p:nvPr/>
        </p:nvSpPr>
        <p:spPr>
          <a:xfrm>
            <a:off x="191591" y="123478"/>
            <a:ext cx="1611586" cy="380480"/>
          </a:xfrm>
          <a:prstGeom prst="rect">
            <a:avLst/>
          </a:prstGeom>
          <a:noFill/>
        </p:spPr>
        <p:txBody>
          <a:bodyPr wrap="non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latin typeface="华文楷体" pitchFamily="2" charset="-122"/>
                <a:ea typeface="华文楷体" pitchFamily="2" charset="-122"/>
              </a:rPr>
              <a:t>管控</a:t>
            </a:r>
            <a:r>
              <a:rPr lang="en-US" altLang="zh-CN" sz="2000" b="1" smtClean="0">
                <a:latin typeface="华文楷体" pitchFamily="2" charset="-122"/>
                <a:ea typeface="华文楷体" pitchFamily="2" charset="-122"/>
              </a:rPr>
              <a:t>——</a:t>
            </a:r>
            <a:r>
              <a:rPr lang="zh-CN" altLang="en-US" sz="2000" b="1" smtClean="0">
                <a:latin typeface="华文楷体" pitchFamily="2" charset="-122"/>
                <a:ea typeface="华文楷体" pitchFamily="2" charset="-122"/>
              </a:rPr>
              <a:t>赋能</a:t>
            </a:r>
          </a:p>
        </p:txBody>
      </p:sp>
      <p:sp>
        <p:nvSpPr>
          <p:cNvPr id="53" name="Title 1"/>
          <p:cNvSpPr txBox="1"/>
          <p:nvPr/>
        </p:nvSpPr>
        <p:spPr bwMode="auto">
          <a:xfrm>
            <a:off x="196993" y="598757"/>
            <a:ext cx="8500351" cy="268728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685064" rtl="0" eaLnBrk="1" latinLnBrk="0" hangingPunct="1">
              <a:lnSpc>
                <a:spcPct val="100000"/>
              </a:lnSpc>
              <a:tabLst>
                <a:tab pos="206491"/>
              </a:tabLst>
              <a:defRPr sz="1800" b="1" kern="1200" baseline="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  <a:cs typeface="+mj-cs"/>
              </a:defRPr>
            </a:lvl1pPr>
            <a:lvl2pPr marL="457200" algn="l" defTabSz="685064" rtl="0" eaLnBrk="1" latinLnBrk="0" hangingPunct="1">
              <a:defRPr sz="1400" b="1" kern="1200">
                <a:solidFill>
                  <a:schemeClr val="tx2"/>
                </a:solidFill>
                <a:latin typeface="Arial"/>
                <a:ea typeface="+mn-ea"/>
                <a:cs typeface="+mn-cs"/>
              </a:defRPr>
            </a:lvl2pPr>
            <a:lvl3pPr marL="914400" algn="l" defTabSz="685064" rtl="0" eaLnBrk="1" latinLnBrk="0" hangingPunct="1">
              <a:defRPr sz="1400" b="1" kern="1200">
                <a:solidFill>
                  <a:schemeClr val="tx2"/>
                </a:solidFill>
                <a:latin typeface="Arial"/>
                <a:ea typeface="+mn-ea"/>
                <a:cs typeface="+mn-cs"/>
              </a:defRPr>
            </a:lvl3pPr>
            <a:lvl4pPr marL="1371600" algn="l" defTabSz="685064" rtl="0" eaLnBrk="1" latinLnBrk="0" hangingPunct="1">
              <a:defRPr sz="1400" b="1" kern="1200">
                <a:solidFill>
                  <a:schemeClr val="tx2"/>
                </a:solidFill>
                <a:latin typeface="Arial"/>
                <a:ea typeface="+mn-ea"/>
                <a:cs typeface="+mn-cs"/>
              </a:defRPr>
            </a:lvl4pPr>
            <a:lvl5pPr marL="1828800" algn="l" defTabSz="685064" rtl="0" eaLnBrk="1" latinLnBrk="0" hangingPunct="1">
              <a:defRPr sz="1400" b="1" kern="1200">
                <a:solidFill>
                  <a:schemeClr val="tx2"/>
                </a:solidFill>
                <a:latin typeface="Arial"/>
                <a:ea typeface="+mn-ea"/>
                <a:cs typeface="+mn-cs"/>
              </a:defRPr>
            </a:lvl5pPr>
            <a:lvl6pPr marL="349820" algn="l" defTabSz="685064" rtl="0" eaLnBrk="1" fontAlgn="base" latinLnBrk="0" hangingPunct="1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2"/>
                </a:solidFill>
                <a:latin typeface="Arial"/>
                <a:ea typeface="+mn-ea"/>
                <a:cs typeface="+mn-cs"/>
              </a:defRPr>
            </a:lvl6pPr>
            <a:lvl7pPr marL="699641" algn="l" defTabSz="685064" rtl="0" eaLnBrk="1" fontAlgn="base" latinLnBrk="0" hangingPunct="1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2"/>
                </a:solidFill>
                <a:latin typeface="Arial"/>
                <a:ea typeface="+mn-ea"/>
                <a:cs typeface="+mn-cs"/>
              </a:defRPr>
            </a:lvl7pPr>
            <a:lvl8pPr marL="1049460" algn="l" defTabSz="685064" rtl="0" eaLnBrk="1" fontAlgn="base" latinLnBrk="0" hangingPunct="1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2"/>
                </a:solidFill>
                <a:latin typeface="Arial"/>
                <a:ea typeface="+mn-ea"/>
                <a:cs typeface="+mn-cs"/>
              </a:defRPr>
            </a:lvl8pPr>
            <a:lvl9pPr marL="1399281" algn="l" defTabSz="685064" rtl="0" eaLnBrk="1" fontAlgn="base" latinLnBrk="0" hangingPunct="1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2"/>
                </a:solidFill>
                <a:latin typeface="Arial"/>
                <a:ea typeface="+mn-ea"/>
                <a:cs typeface="+mn-cs"/>
              </a:defRPr>
            </a:lvl9pPr>
          </a:lstStyle>
          <a:p>
            <a:pPr marL="285750" indent="-285750">
              <a:lnSpc>
                <a:spcPts val="2200"/>
              </a:lnSpc>
              <a:buFont typeface="Wingdings" pitchFamily="2" charset="2"/>
              <a:buChar char="n"/>
            </a:pPr>
            <a:r>
              <a:rPr lang="zh-CN" altLang="en-US" sz="1600">
                <a:sym typeface="楷体" panose="02010609060101010101" pitchFamily="49" charset="-122"/>
              </a:rPr>
              <a:t>华为上级对下级进行低频次辅导，帮助解决业绩达成问题</a:t>
            </a:r>
            <a:endParaRPr lang="zh-CN" altLang="en-US" sz="1600">
              <a:solidFill>
                <a:srgbClr val="000000"/>
              </a:solidFill>
            </a:endParaRPr>
          </a:p>
        </p:txBody>
      </p:sp>
      <p:sp>
        <p:nvSpPr>
          <p:cNvPr id="159" name="矩形 158"/>
          <p:cNvSpPr/>
          <p:nvPr/>
        </p:nvSpPr>
        <p:spPr>
          <a:xfrm>
            <a:off x="204778" y="1030704"/>
            <a:ext cx="8492566" cy="3463295"/>
          </a:xfrm>
          <a:prstGeom prst="rect">
            <a:avLst/>
          </a:prstGeom>
          <a:noFill/>
          <a:ln w="6350">
            <a:solidFill>
              <a:schemeClr val="bg1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6" tIns="45718" rIns="91436" bIns="45718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endParaRPr lang="en-US" altLang="zh-CN" sz="1400">
              <a:solidFill>
                <a:schemeClr val="tx1"/>
              </a:solidFill>
              <a:latin typeface="华文楷体" pitchFamily="2" charset="-122"/>
              <a:ea typeface="华文楷体" pitchFamily="2" charset="-122"/>
            </a:endParaRPr>
          </a:p>
        </p:txBody>
      </p:sp>
      <p:grpSp>
        <p:nvGrpSpPr>
          <p:cNvPr id="78" name="组合 77"/>
          <p:cNvGrpSpPr/>
          <p:nvPr/>
        </p:nvGrpSpPr>
        <p:grpSpPr>
          <a:xfrm>
            <a:off x="1087041" y="1385754"/>
            <a:ext cx="6653311" cy="361088"/>
            <a:chOff x="1266496" y="1423888"/>
            <a:chExt cx="3600376" cy="436917"/>
          </a:xfrm>
        </p:grpSpPr>
        <p:cxnSp>
          <p:nvCxnSpPr>
            <p:cNvPr id="79" name="Straight Connector 55"/>
            <p:cNvCxnSpPr/>
            <p:nvPr/>
          </p:nvCxnSpPr>
          <p:spPr bwMode="auto">
            <a:xfrm flipH="1">
              <a:off x="1374508" y="1423888"/>
              <a:ext cx="0" cy="321870"/>
            </a:xfrm>
            <a:prstGeom prst="line">
              <a:avLst/>
            </a:prstGeom>
            <a:solidFill>
              <a:srgbClr val="BBE0E3"/>
            </a:solidFill>
            <a:ln w="19050" cap="flat" cmpd="sng" algn="ctr">
              <a:solidFill>
                <a:srgbClr val="FFFFFF">
                  <a:lumMod val="65000"/>
                </a:srgb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80" name="Straight Arrow Connector 6"/>
            <p:cNvCxnSpPr/>
            <p:nvPr/>
          </p:nvCxnSpPr>
          <p:spPr bwMode="auto">
            <a:xfrm>
              <a:off x="1266496" y="1779662"/>
              <a:ext cx="3600376" cy="0"/>
            </a:xfrm>
            <a:prstGeom prst="straightConnector1">
              <a:avLst/>
            </a:prstGeom>
            <a:solidFill>
              <a:srgbClr val="BBE0E3"/>
            </a:solidFill>
            <a:ln w="57150" cap="flat" cmpd="sng" algn="ctr">
              <a:solidFill>
                <a:srgbClr val="FFFFFF">
                  <a:lumMod val="50000"/>
                </a:srgb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cxnSp>
        <p:sp>
          <p:nvSpPr>
            <p:cNvPr id="81" name="Isosceles Triangle 18"/>
            <p:cNvSpPr/>
            <p:nvPr/>
          </p:nvSpPr>
          <p:spPr>
            <a:xfrm>
              <a:off x="4253877" y="1725568"/>
              <a:ext cx="73895" cy="108189"/>
            </a:xfrm>
            <a:prstGeom prst="triangle">
              <a:avLst/>
            </a:prstGeom>
            <a:solidFill>
              <a:srgbClr val="FFFFFF">
                <a:lumMod val="95000"/>
              </a:srgbClr>
            </a:solidFill>
            <a:ln w="12700">
              <a:solidFill>
                <a:srgbClr val="373C64"/>
              </a:solidFill>
            </a:ln>
          </p:spPr>
          <p:txBody>
            <a:bodyPr wrap="none" lIns="0" tIns="36000" rIns="0" bIns="36000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000" b="0" i="0" u="none" strike="noStrike" kern="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82" name="Isosceles Triangle 19"/>
            <p:cNvSpPr/>
            <p:nvPr/>
          </p:nvSpPr>
          <p:spPr>
            <a:xfrm>
              <a:off x="3472003" y="1725568"/>
              <a:ext cx="73895" cy="108189"/>
            </a:xfrm>
            <a:prstGeom prst="triangle">
              <a:avLst/>
            </a:prstGeom>
            <a:solidFill>
              <a:srgbClr val="FFFFFF">
                <a:lumMod val="95000"/>
              </a:srgbClr>
            </a:solidFill>
            <a:ln w="12700">
              <a:solidFill>
                <a:srgbClr val="373C64"/>
              </a:solidFill>
            </a:ln>
          </p:spPr>
          <p:txBody>
            <a:bodyPr wrap="none" lIns="0" tIns="36000" rIns="0" bIns="36000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000" b="0" i="0" u="none" strike="noStrike" kern="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83" name="Isosceles Triangle 20"/>
            <p:cNvSpPr/>
            <p:nvPr/>
          </p:nvSpPr>
          <p:spPr>
            <a:xfrm>
              <a:off x="2525685" y="1725568"/>
              <a:ext cx="73895" cy="108189"/>
            </a:xfrm>
            <a:prstGeom prst="triangle">
              <a:avLst/>
            </a:prstGeom>
            <a:solidFill>
              <a:srgbClr val="FFFFFF">
                <a:lumMod val="95000"/>
              </a:srgbClr>
            </a:solidFill>
            <a:ln w="12700">
              <a:solidFill>
                <a:srgbClr val="373C64"/>
              </a:solidFill>
            </a:ln>
          </p:spPr>
          <p:txBody>
            <a:bodyPr wrap="none" lIns="0" tIns="36000" rIns="0" bIns="36000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000" b="0" i="0" u="none" strike="noStrike" kern="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cxnSp>
          <p:nvCxnSpPr>
            <p:cNvPr id="84" name="Straight Connector 23"/>
            <p:cNvCxnSpPr/>
            <p:nvPr/>
          </p:nvCxnSpPr>
          <p:spPr bwMode="auto">
            <a:xfrm flipH="1">
              <a:off x="2958684" y="1423888"/>
              <a:ext cx="0" cy="321870"/>
            </a:xfrm>
            <a:prstGeom prst="line">
              <a:avLst/>
            </a:prstGeom>
            <a:solidFill>
              <a:srgbClr val="BBE0E3"/>
            </a:solidFill>
            <a:ln w="19050" cap="flat" cmpd="sng" algn="ctr">
              <a:solidFill>
                <a:srgbClr val="FFFFFF">
                  <a:lumMod val="65000"/>
                </a:srgb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86" name="Straight Connector 26"/>
            <p:cNvCxnSpPr/>
            <p:nvPr/>
          </p:nvCxnSpPr>
          <p:spPr bwMode="auto">
            <a:xfrm>
              <a:off x="1374508" y="1565697"/>
              <a:ext cx="1584176" cy="0"/>
            </a:xfrm>
            <a:prstGeom prst="line">
              <a:avLst/>
            </a:prstGeom>
            <a:solidFill>
              <a:srgbClr val="BBE0E3"/>
            </a:solidFill>
            <a:ln w="19050" cap="flat" cmpd="sng" algn="ctr">
              <a:solidFill>
                <a:srgbClr val="FFFFFF">
                  <a:lumMod val="65000"/>
                </a:srgbClr>
              </a:solidFill>
              <a:prstDash val="solid"/>
              <a:round/>
              <a:headEnd type="triangle" w="med" len="med"/>
              <a:tailEnd type="triangle" w="med" len="med"/>
            </a:ln>
            <a:effectLst/>
          </p:spPr>
        </p:cxnSp>
        <p:cxnSp>
          <p:nvCxnSpPr>
            <p:cNvPr id="87" name="Straight Connector 33"/>
            <p:cNvCxnSpPr/>
            <p:nvPr/>
          </p:nvCxnSpPr>
          <p:spPr bwMode="auto">
            <a:xfrm flipH="1">
              <a:off x="4758884" y="1423888"/>
              <a:ext cx="0" cy="321870"/>
            </a:xfrm>
            <a:prstGeom prst="line">
              <a:avLst/>
            </a:prstGeom>
            <a:solidFill>
              <a:srgbClr val="BBE0E3"/>
            </a:solidFill>
            <a:ln w="19050" cap="flat" cmpd="sng" algn="ctr">
              <a:solidFill>
                <a:srgbClr val="FFFFFF">
                  <a:lumMod val="65000"/>
                </a:srgb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cxnSp>
        <p:sp>
          <p:nvSpPr>
            <p:cNvPr id="88" name="TextBox 87"/>
            <p:cNvSpPr txBox="1"/>
            <p:nvPr/>
          </p:nvSpPr>
          <p:spPr>
            <a:xfrm>
              <a:off x="1824596" y="1432786"/>
              <a:ext cx="684000" cy="246221"/>
            </a:xfrm>
            <a:prstGeom prst="rect">
              <a:avLst/>
            </a:prstGeom>
            <a:solidFill>
              <a:srgbClr val="FFFFFF"/>
            </a:solidFill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000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华文楷体" pitchFamily="2" charset="-122"/>
                  <a:ea typeface="华文楷体" pitchFamily="2" charset="-122"/>
                  <a:cs typeface="华文楷体"/>
                </a:rPr>
                <a:t>一季度</a:t>
              </a:r>
              <a:endParaRPr kumimoji="0" lang="zh-CN" altLang="en-US" sz="1000" b="0" i="0" u="none" strike="noStrike" kern="0" cap="none" spc="0" normalizeH="0" baseline="0" noProof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  <a:cs typeface="华文楷体"/>
              </a:endParaRPr>
            </a:p>
          </p:txBody>
        </p:sp>
        <p:sp>
          <p:nvSpPr>
            <p:cNvPr id="89" name="Oval 12"/>
            <p:cNvSpPr/>
            <p:nvPr/>
          </p:nvSpPr>
          <p:spPr>
            <a:xfrm>
              <a:off x="4703452" y="1698520"/>
              <a:ext cx="110843" cy="162285"/>
            </a:xfrm>
            <a:prstGeom prst="ellipse">
              <a:avLst/>
            </a:prstGeom>
            <a:solidFill>
              <a:srgbClr val="373C64"/>
            </a:solidFill>
            <a:ln>
              <a:solidFill>
                <a:srgbClr val="FFFFFF"/>
              </a:solidFill>
            </a:ln>
          </p:spPr>
          <p:txBody>
            <a:bodyPr wrap="none" lIns="0" tIns="36000" rIns="0" bIns="36000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000" b="0" i="0" u="none" strike="noStrike" kern="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0" name="Oval 13"/>
            <p:cNvSpPr/>
            <p:nvPr/>
          </p:nvSpPr>
          <p:spPr>
            <a:xfrm>
              <a:off x="2903252" y="1698520"/>
              <a:ext cx="110843" cy="162285"/>
            </a:xfrm>
            <a:prstGeom prst="ellipse">
              <a:avLst/>
            </a:prstGeom>
            <a:solidFill>
              <a:srgbClr val="373C64"/>
            </a:solidFill>
            <a:ln>
              <a:solidFill>
                <a:srgbClr val="FFFFFF"/>
              </a:solidFill>
            </a:ln>
          </p:spPr>
          <p:txBody>
            <a:bodyPr wrap="none" lIns="0" tIns="36000" rIns="0" bIns="36000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000" b="0" i="0" u="none" strike="noStrike" kern="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cxnSp>
          <p:nvCxnSpPr>
            <p:cNvPr id="91" name="Straight Connector 58"/>
            <p:cNvCxnSpPr/>
            <p:nvPr/>
          </p:nvCxnSpPr>
          <p:spPr bwMode="auto">
            <a:xfrm>
              <a:off x="2958684" y="1565697"/>
              <a:ext cx="1800200" cy="0"/>
            </a:xfrm>
            <a:prstGeom prst="line">
              <a:avLst/>
            </a:prstGeom>
            <a:solidFill>
              <a:srgbClr val="BBE0E3"/>
            </a:solidFill>
            <a:ln w="19050" cap="flat" cmpd="sng" algn="ctr">
              <a:solidFill>
                <a:srgbClr val="FFFFFF">
                  <a:lumMod val="65000"/>
                </a:srgbClr>
              </a:solidFill>
              <a:prstDash val="solid"/>
              <a:round/>
              <a:headEnd type="triangle" w="med" len="med"/>
              <a:tailEnd type="triangle" w="med" len="med"/>
            </a:ln>
            <a:effectLst/>
          </p:spPr>
        </p:cxnSp>
        <p:sp>
          <p:nvSpPr>
            <p:cNvPr id="92" name="TextBox 91"/>
            <p:cNvSpPr txBox="1"/>
            <p:nvPr/>
          </p:nvSpPr>
          <p:spPr>
            <a:xfrm>
              <a:off x="3516784" y="1463521"/>
              <a:ext cx="684000" cy="246221"/>
            </a:xfrm>
            <a:prstGeom prst="rect">
              <a:avLst/>
            </a:prstGeom>
            <a:solidFill>
              <a:srgbClr val="FFFFFF"/>
            </a:solidFill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000" b="0" i="0" u="none" strike="noStrike" kern="0" cap="none" spc="0" normalizeH="0" baseline="0" noProof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华文楷体" pitchFamily="2" charset="-122"/>
                  <a:ea typeface="华文楷体" pitchFamily="2" charset="-122"/>
                  <a:cs typeface="华文楷体"/>
                </a:rPr>
                <a:t>二</a:t>
              </a:r>
              <a:r>
                <a:rPr kumimoji="0" lang="zh-CN" altLang="en-US" sz="1000" b="0" i="0" u="none" strike="noStrike" kern="0" cap="none" spc="0" normalizeH="0" baseline="0" noProof="0" smtClean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华文楷体" pitchFamily="2" charset="-122"/>
                  <a:ea typeface="华文楷体" pitchFamily="2" charset="-122"/>
                  <a:cs typeface="华文楷体"/>
                </a:rPr>
                <a:t>季度</a:t>
              </a:r>
            </a:p>
          </p:txBody>
        </p:sp>
      </p:grpSp>
      <p:sp>
        <p:nvSpPr>
          <p:cNvPr id="93" name="TextBox 92"/>
          <p:cNvSpPr txBox="1"/>
          <p:nvPr/>
        </p:nvSpPr>
        <p:spPr>
          <a:xfrm>
            <a:off x="107504" y="1425462"/>
            <a:ext cx="9230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 smtClean="0">
                <a:latin typeface="华文楷体" pitchFamily="2" charset="-122"/>
                <a:ea typeface="华文楷体" pitchFamily="2" charset="-122"/>
              </a:rPr>
              <a:t>绩效考核周期</a:t>
            </a:r>
          </a:p>
        </p:txBody>
      </p:sp>
      <p:grpSp>
        <p:nvGrpSpPr>
          <p:cNvPr id="94" name="组合 93"/>
          <p:cNvGrpSpPr/>
          <p:nvPr/>
        </p:nvGrpSpPr>
        <p:grpSpPr>
          <a:xfrm>
            <a:off x="292715" y="1126513"/>
            <a:ext cx="1969863" cy="226591"/>
            <a:chOff x="1399354" y="887416"/>
            <a:chExt cx="1969863" cy="226591"/>
          </a:xfrm>
        </p:grpSpPr>
        <p:sp>
          <p:nvSpPr>
            <p:cNvPr id="95" name="Isosceles Triangle 20"/>
            <p:cNvSpPr/>
            <p:nvPr/>
          </p:nvSpPr>
          <p:spPr>
            <a:xfrm>
              <a:off x="1399354" y="945578"/>
              <a:ext cx="98354" cy="98354"/>
            </a:xfrm>
            <a:prstGeom prst="triangle">
              <a:avLst/>
            </a:prstGeom>
            <a:solidFill>
              <a:srgbClr val="FFFFFF">
                <a:lumMod val="95000"/>
              </a:srgbClr>
            </a:solidFill>
            <a:ln w="12700">
              <a:solidFill>
                <a:srgbClr val="373C64"/>
              </a:solidFill>
            </a:ln>
          </p:spPr>
          <p:txBody>
            <a:bodyPr wrap="none" lIns="0" tIns="36000" rIns="0" bIns="36000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000" b="0" i="0" u="none" strike="noStrike" kern="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6" name="Oval 13"/>
            <p:cNvSpPr/>
            <p:nvPr/>
          </p:nvSpPr>
          <p:spPr>
            <a:xfrm>
              <a:off x="2543442" y="920990"/>
              <a:ext cx="147531" cy="147530"/>
            </a:xfrm>
            <a:prstGeom prst="ellipse">
              <a:avLst/>
            </a:prstGeom>
            <a:solidFill>
              <a:srgbClr val="373C64"/>
            </a:solidFill>
            <a:ln>
              <a:solidFill>
                <a:srgbClr val="FFFFFF"/>
              </a:solidFill>
            </a:ln>
          </p:spPr>
          <p:txBody>
            <a:bodyPr wrap="none" lIns="0" tIns="36000" rIns="0" bIns="36000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000" b="0" i="0" u="none" strike="noStrike" kern="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7" name="TextBox 96"/>
            <p:cNvSpPr txBox="1"/>
            <p:nvPr/>
          </p:nvSpPr>
          <p:spPr>
            <a:xfrm>
              <a:off x="1549355" y="887416"/>
              <a:ext cx="713904" cy="226591"/>
            </a:xfrm>
            <a:prstGeom prst="rect">
              <a:avLst/>
            </a:prstGeom>
            <a:noFill/>
          </p:spPr>
          <p:txBody>
            <a:bodyPr wrap="none" lIns="36000" tIns="36000" rIns="36000" bIns="3600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000" b="0" i="0" u="none" strike="noStrike" kern="0" cap="none" spc="0" normalizeH="0" baseline="0" noProof="0" smtClean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华文楷体" pitchFamily="2" charset="-122"/>
                  <a:ea typeface="华文楷体" pitchFamily="2" charset="-122"/>
                </a:rPr>
                <a:t>非正式辅导</a:t>
              </a:r>
            </a:p>
          </p:txBody>
        </p:sp>
        <p:sp>
          <p:nvSpPr>
            <p:cNvPr id="98" name="TextBox 97"/>
            <p:cNvSpPr txBox="1"/>
            <p:nvPr/>
          </p:nvSpPr>
          <p:spPr>
            <a:xfrm>
              <a:off x="2783553" y="887416"/>
              <a:ext cx="585664" cy="226591"/>
            </a:xfrm>
            <a:prstGeom prst="rect">
              <a:avLst/>
            </a:prstGeom>
            <a:noFill/>
          </p:spPr>
          <p:txBody>
            <a:bodyPr wrap="none" lIns="36000" tIns="36000" rIns="36000" bIns="3600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000" b="0" i="0" u="none" strike="noStrike" kern="0" cap="none" spc="0" normalizeH="0" baseline="0" noProof="0" smtClean="0">
                  <a:ln>
                    <a:noFill/>
                  </a:ln>
                  <a:solidFill>
                    <a:sysClr val="windowText" lastClr="000000"/>
                  </a:solidFill>
                  <a:effectLst/>
                  <a:uLnTx/>
                  <a:uFillTx/>
                  <a:latin typeface="华文楷体" pitchFamily="2" charset="-122"/>
                  <a:ea typeface="华文楷体" pitchFamily="2" charset="-122"/>
                </a:rPr>
                <a:t>正式辅导</a:t>
              </a:r>
            </a:p>
          </p:txBody>
        </p:sp>
      </p:grpSp>
      <p:sp>
        <p:nvSpPr>
          <p:cNvPr id="99" name="矩形 98"/>
          <p:cNvSpPr/>
          <p:nvPr/>
        </p:nvSpPr>
        <p:spPr>
          <a:xfrm>
            <a:off x="677011" y="2033182"/>
            <a:ext cx="3510741" cy="2257200"/>
          </a:xfrm>
          <a:prstGeom prst="rect">
            <a:avLst/>
          </a:prstGeom>
          <a:noFill/>
          <a:ln>
            <a:solidFill>
              <a:srgbClr val="FFFFFF">
                <a:lumMod val="65000"/>
              </a:srgbClr>
            </a:solidFill>
          </a:ln>
        </p:spPr>
        <p:txBody>
          <a:bodyPr rot="0" spcFirstLastPara="0" vertOverflow="overflow" horzOverflow="overflow" vert="horz" wrap="square" lIns="36000" tIns="36000" rIns="36000" bIns="36000" numCol="1" spcCol="0" rtlCol="0" fromWordArt="0" anchor="t" anchorCtr="0" forceAA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000" b="1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华文楷体" pitchFamily="2" charset="-122"/>
              <a:ea typeface="华文楷体" pitchFamily="2" charset="-122"/>
            </a:endParaRPr>
          </a:p>
        </p:txBody>
      </p:sp>
      <p:cxnSp>
        <p:nvCxnSpPr>
          <p:cNvPr id="100" name="肘形连接符 99"/>
          <p:cNvCxnSpPr>
            <a:stCxn id="90" idx="4"/>
            <a:endCxn id="99" idx="0"/>
          </p:cNvCxnSpPr>
          <p:nvPr/>
        </p:nvCxnSpPr>
        <p:spPr bwMode="auto">
          <a:xfrm rot="5400000">
            <a:off x="3180071" y="999154"/>
            <a:ext cx="286340" cy="1781717"/>
          </a:xfrm>
          <a:prstGeom prst="bentConnector3">
            <a:avLst>
              <a:gd name="adj1" fmla="val 50000"/>
            </a:avLst>
          </a:prstGeom>
          <a:solidFill>
            <a:srgbClr val="BBE0E3"/>
          </a:solidFill>
          <a:ln w="9525" cap="flat" cmpd="sng" algn="ctr">
            <a:solidFill>
              <a:srgbClr val="FFFFFF">
                <a:lumMod val="50000"/>
              </a:srgbClr>
            </a:solidFill>
            <a:prstDash val="solid"/>
            <a:round/>
            <a:headEnd type="none" w="med" len="med"/>
            <a:tailEnd type="triangle" w="med" len="med"/>
          </a:ln>
          <a:effectLst/>
        </p:spPr>
      </p:cxnSp>
      <p:grpSp>
        <p:nvGrpSpPr>
          <p:cNvPr id="101" name="组合 100"/>
          <p:cNvGrpSpPr/>
          <p:nvPr/>
        </p:nvGrpSpPr>
        <p:grpSpPr>
          <a:xfrm>
            <a:off x="767487" y="2127040"/>
            <a:ext cx="1159057" cy="216000"/>
            <a:chOff x="2082437" y="2221644"/>
            <a:chExt cx="1159057" cy="257369"/>
          </a:xfrm>
        </p:grpSpPr>
        <p:sp>
          <p:nvSpPr>
            <p:cNvPr id="102" name="Oval 13"/>
            <p:cNvSpPr/>
            <p:nvPr/>
          </p:nvSpPr>
          <p:spPr>
            <a:xfrm>
              <a:off x="2082437" y="2268228"/>
              <a:ext cx="178512" cy="178511"/>
            </a:xfrm>
            <a:prstGeom prst="ellipse">
              <a:avLst/>
            </a:prstGeom>
            <a:solidFill>
              <a:srgbClr val="373C64"/>
            </a:solidFill>
            <a:ln>
              <a:solidFill>
                <a:srgbClr val="FFFFFF"/>
              </a:solidFill>
            </a:ln>
          </p:spPr>
          <p:txBody>
            <a:bodyPr wrap="none" lIns="0" tIns="36000" rIns="0" bIns="36000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000" b="0" i="0" u="none" strike="noStrike" kern="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103" name="TextBox 102"/>
            <p:cNvSpPr txBox="1"/>
            <p:nvPr/>
          </p:nvSpPr>
          <p:spPr>
            <a:xfrm>
              <a:off x="2245460" y="2221644"/>
              <a:ext cx="996034" cy="257369"/>
            </a:xfrm>
            <a:prstGeom prst="rect">
              <a:avLst/>
            </a:prstGeom>
            <a:noFill/>
          </p:spPr>
          <p:txBody>
            <a:bodyPr wrap="none" lIns="36000" tIns="36000" rIns="36000" bIns="3600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200" b="1" i="0" u="none" strike="noStrike" kern="0" cap="none" spc="0" normalizeH="0" baseline="0" noProof="0" smtClean="0">
                  <a:ln>
                    <a:noFill/>
                  </a:ln>
                  <a:solidFill>
                    <a:srgbClr val="373C64"/>
                  </a:solidFill>
                  <a:effectLst/>
                  <a:uLnTx/>
                  <a:uFillTx/>
                  <a:latin typeface="华文楷体" pitchFamily="2" charset="-122"/>
                  <a:ea typeface="华文楷体" pitchFamily="2" charset="-122"/>
                </a:rPr>
                <a:t>正式中期述职</a:t>
              </a:r>
            </a:p>
          </p:txBody>
        </p:sp>
      </p:grpSp>
      <p:sp>
        <p:nvSpPr>
          <p:cNvPr id="104" name="TextBox 103"/>
          <p:cNvSpPr txBox="1"/>
          <p:nvPr/>
        </p:nvSpPr>
        <p:spPr>
          <a:xfrm>
            <a:off x="683724" y="2328264"/>
            <a:ext cx="3600244" cy="1008111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1000" b="1">
                <a:latin typeface="华文楷体" pitchFamily="2" charset="-122"/>
                <a:ea typeface="华文楷体" pitchFamily="2" charset="-122"/>
              </a:rPr>
              <a:t>频率：</a:t>
            </a:r>
            <a:r>
              <a:rPr lang="en-US" altLang="zh-CN" sz="10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1</a:t>
            </a:r>
            <a:r>
              <a:rPr lang="zh-CN" altLang="en-US" sz="10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次</a:t>
            </a:r>
            <a:r>
              <a:rPr lang="en-US" altLang="zh-CN" sz="10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/</a:t>
            </a:r>
            <a:r>
              <a:rPr lang="zh-CN" altLang="en-US" sz="1000" b="1" smtClea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季度</a:t>
            </a:r>
            <a:endParaRPr lang="en-US" altLang="zh-CN" sz="1000" b="1" smtClean="0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  <a:p>
            <a:pPr marL="171450" indent="-17145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1000" b="1" smtClean="0">
                <a:latin typeface="华文楷体" pitchFamily="2" charset="-122"/>
                <a:ea typeface="华文楷体" pitchFamily="2" charset="-122"/>
              </a:rPr>
              <a:t>形式：</a:t>
            </a:r>
            <a:r>
              <a:rPr lang="zh-CN" altLang="en-US" sz="1000" b="1" smtClea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一对一私密辅导</a:t>
            </a:r>
            <a:endParaRPr lang="en-US" altLang="zh-CN" sz="1000" b="1" smtClean="0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  <a:p>
            <a:pPr marL="171450" indent="-17145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1000" b="1" smtClean="0">
                <a:latin typeface="华文楷体" pitchFamily="2" charset="-122"/>
                <a:ea typeface="华文楷体" pitchFamily="2" charset="-122"/>
              </a:rPr>
              <a:t>目的：</a:t>
            </a:r>
            <a:r>
              <a:rPr lang="zh-CN" altLang="en-US" sz="1000" b="1" smtClea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找差距、想举措、给资源；</a:t>
            </a:r>
            <a:r>
              <a:rPr lang="zh-CN" altLang="en-US" sz="1000" smtClean="0">
                <a:latin typeface="华文楷体" pitchFamily="2" charset="-122"/>
                <a:ea typeface="华文楷体" pitchFamily="2" charset="-122"/>
              </a:rPr>
              <a:t>辅以个人能力提升建议</a:t>
            </a:r>
            <a:endParaRPr lang="en-US" altLang="zh-CN" sz="1000" smtClean="0">
              <a:latin typeface="华文楷体" pitchFamily="2" charset="-122"/>
              <a:ea typeface="华文楷体" pitchFamily="2" charset="-122"/>
            </a:endParaRPr>
          </a:p>
          <a:p>
            <a:pPr marL="171450" indent="-17145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1000" b="1" smtClean="0">
                <a:latin typeface="华文楷体" pitchFamily="2" charset="-122"/>
                <a:ea typeface="华文楷体" pitchFamily="2" charset="-122"/>
              </a:rPr>
              <a:t>记录：</a:t>
            </a:r>
            <a:r>
              <a:rPr lang="zh-CN" altLang="en-US" sz="1000" smtClean="0">
                <a:latin typeface="华文楷体" pitchFamily="2" charset="-122"/>
                <a:ea typeface="华文楷体" pitchFamily="2" charset="-122"/>
              </a:rPr>
              <a:t>书面记录存档</a:t>
            </a:r>
            <a:endParaRPr lang="en-US" altLang="zh-CN" sz="1000">
              <a:latin typeface="华文楷体" pitchFamily="2" charset="-122"/>
              <a:ea typeface="华文楷体" pitchFamily="2" charset="-122"/>
            </a:endParaRPr>
          </a:p>
        </p:txBody>
      </p:sp>
      <p:cxnSp>
        <p:nvCxnSpPr>
          <p:cNvPr id="106" name="肘形连接符 105"/>
          <p:cNvCxnSpPr>
            <a:stCxn id="81" idx="3"/>
            <a:endCxn id="105" idx="0"/>
          </p:cNvCxnSpPr>
          <p:nvPr/>
        </p:nvCxnSpPr>
        <p:spPr bwMode="auto">
          <a:xfrm rot="5400000">
            <a:off x="6441685" y="1799021"/>
            <a:ext cx="308694" cy="159629"/>
          </a:xfrm>
          <a:prstGeom prst="bentConnector3">
            <a:avLst>
              <a:gd name="adj1" fmla="val 50000"/>
            </a:avLst>
          </a:prstGeom>
          <a:solidFill>
            <a:srgbClr val="BBE0E3"/>
          </a:solidFill>
          <a:ln w="9525" cap="flat" cmpd="sng" algn="ctr">
            <a:solidFill>
              <a:srgbClr val="FFFFFF">
                <a:lumMod val="50000"/>
              </a:srgbClr>
            </a:solidFill>
            <a:prstDash val="solid"/>
            <a:round/>
            <a:headEnd type="none" w="med" len="med"/>
            <a:tailEnd type="triangle" w="med" len="med"/>
          </a:ln>
          <a:effectLst/>
        </p:spPr>
      </p:cxnSp>
      <p:grpSp>
        <p:nvGrpSpPr>
          <p:cNvPr id="107" name="组合 106"/>
          <p:cNvGrpSpPr/>
          <p:nvPr/>
        </p:nvGrpSpPr>
        <p:grpSpPr>
          <a:xfrm>
            <a:off x="4983938" y="2135507"/>
            <a:ext cx="1013007" cy="215164"/>
            <a:chOff x="4278654" y="2056923"/>
            <a:chExt cx="1013007" cy="257369"/>
          </a:xfrm>
        </p:grpSpPr>
        <p:sp>
          <p:nvSpPr>
            <p:cNvPr id="108" name="Isosceles Triangle 20"/>
            <p:cNvSpPr/>
            <p:nvPr/>
          </p:nvSpPr>
          <p:spPr>
            <a:xfrm>
              <a:off x="4278654" y="2092439"/>
              <a:ext cx="191665" cy="174240"/>
            </a:xfrm>
            <a:prstGeom prst="triangle">
              <a:avLst/>
            </a:prstGeom>
            <a:solidFill>
              <a:srgbClr val="FFFFFF">
                <a:lumMod val="95000"/>
              </a:srgbClr>
            </a:solidFill>
            <a:ln w="12700">
              <a:solidFill>
                <a:srgbClr val="373C64"/>
              </a:solidFill>
            </a:ln>
          </p:spPr>
          <p:txBody>
            <a:bodyPr wrap="none" lIns="0" tIns="36000" rIns="0" bIns="36000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000" b="0" i="0" u="none" strike="noStrike" kern="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109" name="TextBox 108"/>
            <p:cNvSpPr txBox="1"/>
            <p:nvPr/>
          </p:nvSpPr>
          <p:spPr>
            <a:xfrm>
              <a:off x="4449516" y="2056923"/>
              <a:ext cx="842145" cy="257369"/>
            </a:xfrm>
            <a:prstGeom prst="rect">
              <a:avLst/>
            </a:prstGeom>
            <a:noFill/>
          </p:spPr>
          <p:txBody>
            <a:bodyPr wrap="none" lIns="36000" tIns="36000" rIns="36000" bIns="3600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1200" b="1" i="0" u="none" strike="noStrike" kern="0" cap="none" spc="0" normalizeH="0" baseline="0" noProof="0" smtClean="0">
                  <a:ln>
                    <a:noFill/>
                  </a:ln>
                  <a:solidFill>
                    <a:srgbClr val="373C64"/>
                  </a:solidFill>
                  <a:effectLst/>
                  <a:uLnTx/>
                  <a:uFillTx/>
                  <a:latin typeface="华文楷体" pitchFamily="2" charset="-122"/>
                  <a:ea typeface="华文楷体" pitchFamily="2" charset="-122"/>
                </a:rPr>
                <a:t>非正式辅导</a:t>
              </a:r>
            </a:p>
          </p:txBody>
        </p:sp>
      </p:grpSp>
      <p:sp>
        <p:nvSpPr>
          <p:cNvPr id="105" name="矩形 104"/>
          <p:cNvSpPr/>
          <p:nvPr/>
        </p:nvSpPr>
        <p:spPr>
          <a:xfrm>
            <a:off x="4892666" y="2033182"/>
            <a:ext cx="3247101" cy="2257662"/>
          </a:xfrm>
          <a:prstGeom prst="rect">
            <a:avLst/>
          </a:prstGeom>
          <a:noFill/>
          <a:ln>
            <a:solidFill>
              <a:srgbClr val="FFFFFF">
                <a:lumMod val="65000"/>
              </a:srgbClr>
            </a:solidFill>
          </a:ln>
        </p:spPr>
        <p:txBody>
          <a:bodyPr rot="0" spcFirstLastPara="0" vertOverflow="overflow" horzOverflow="overflow" vert="horz" wrap="square" lIns="36000" tIns="36000" rIns="36000" bIns="36000" numCol="1" spcCol="0" rtlCol="0" fromWordArt="0" anchor="t" anchorCtr="0" forceAA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000" b="1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10" name="矩形 109"/>
          <p:cNvSpPr/>
          <p:nvPr/>
        </p:nvSpPr>
        <p:spPr bwMode="auto">
          <a:xfrm>
            <a:off x="4987813" y="2305608"/>
            <a:ext cx="2810660" cy="456661"/>
          </a:xfrm>
          <a:prstGeom prst="rect">
            <a:avLst/>
          </a:prstGeom>
          <a:noFill/>
          <a:ln w="9525" cap="flat" cmpd="sng" algn="ctr">
            <a:noFill/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45720" rIns="36000" bIns="45720" numCol="1" rtlCol="0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18000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1000" b="1" smtClean="0">
                <a:latin typeface="华文楷体" pitchFamily="2" charset="-122"/>
                <a:ea typeface="华文楷体" pitchFamily="2" charset="-122"/>
              </a:rPr>
              <a:t>频率：</a:t>
            </a:r>
            <a:r>
              <a:rPr lang="en-US" altLang="zh-CN" sz="10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3-4</a:t>
            </a:r>
            <a:r>
              <a:rPr lang="zh-CN" altLang="en-US" sz="10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次</a:t>
            </a:r>
            <a:r>
              <a:rPr lang="en-US" altLang="zh-CN" sz="10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/</a:t>
            </a:r>
            <a:r>
              <a:rPr lang="zh-CN" altLang="en-US" sz="10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周期</a:t>
            </a:r>
            <a:r>
              <a:rPr lang="zh-CN" altLang="en-US" sz="1000">
                <a:latin typeface="华文楷体" pitchFamily="2" charset="-122"/>
                <a:ea typeface="华文楷体" pitchFamily="2" charset="-122"/>
              </a:rPr>
              <a:t>，不</a:t>
            </a:r>
            <a:r>
              <a:rPr lang="zh-CN" altLang="en-US" sz="1000" smtClean="0">
                <a:latin typeface="华文楷体" pitchFamily="2" charset="-122"/>
                <a:ea typeface="华文楷体" pitchFamily="2" charset="-122"/>
              </a:rPr>
              <a:t>固定</a:t>
            </a:r>
            <a:endParaRPr lang="en-US" altLang="zh-CN" sz="1000" b="1" smtClean="0">
              <a:latin typeface="华文楷体" pitchFamily="2" charset="-122"/>
              <a:ea typeface="华文楷体" pitchFamily="2" charset="-122"/>
            </a:endParaRPr>
          </a:p>
          <a:p>
            <a:pPr indent="18000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1000" b="1" smtClean="0">
                <a:latin typeface="华文楷体" pitchFamily="2" charset="-122"/>
                <a:ea typeface="华文楷体" pitchFamily="2" charset="-122"/>
              </a:rPr>
              <a:t>形式：</a:t>
            </a:r>
            <a:r>
              <a:rPr lang="zh-CN" altLang="en-US" sz="1000" b="1" smtClea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一对一</a:t>
            </a:r>
            <a:r>
              <a:rPr lang="zh-CN" altLang="en-US" sz="1000" smtClean="0">
                <a:latin typeface="华文楷体" pitchFamily="2" charset="-122"/>
                <a:ea typeface="华文楷体" pitchFamily="2" charset="-122"/>
              </a:rPr>
              <a:t>私密进行</a:t>
            </a:r>
            <a:endParaRPr lang="en-US" altLang="zh-CN" sz="1000" smtClean="0">
              <a:latin typeface="华文楷体" pitchFamily="2" charset="-122"/>
              <a:ea typeface="华文楷体" pitchFamily="2" charset="-122"/>
            </a:endParaRPr>
          </a:p>
          <a:p>
            <a:pPr indent="18000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1000" b="1" smtClean="0">
                <a:latin typeface="华文楷体" pitchFamily="2" charset="-122"/>
                <a:ea typeface="华文楷体" pitchFamily="2" charset="-122"/>
              </a:rPr>
              <a:t>内容：</a:t>
            </a:r>
            <a:r>
              <a:rPr lang="zh-CN" altLang="en-US" sz="1000" smtClean="0">
                <a:latin typeface="华文楷体" pitchFamily="2" charset="-122"/>
                <a:ea typeface="华文楷体" pitchFamily="2" charset="-122"/>
              </a:rPr>
              <a:t>特殊</a:t>
            </a:r>
            <a:r>
              <a:rPr lang="zh-CN" altLang="en-US" sz="1000">
                <a:latin typeface="华文楷体" pitchFamily="2" charset="-122"/>
                <a:ea typeface="华文楷体" pitchFamily="2" charset="-122"/>
              </a:rPr>
              <a:t>事件</a:t>
            </a:r>
            <a:r>
              <a:rPr lang="en-US" altLang="zh-CN" sz="1000">
                <a:latin typeface="华文楷体" pitchFamily="2" charset="-122"/>
                <a:ea typeface="华文楷体" pitchFamily="2" charset="-122"/>
              </a:rPr>
              <a:t>/</a:t>
            </a:r>
            <a:r>
              <a:rPr lang="zh-CN" altLang="en-US" sz="1000">
                <a:latin typeface="华文楷体" pitchFamily="2" charset="-122"/>
                <a:ea typeface="华文楷体" pitchFamily="2" charset="-122"/>
              </a:rPr>
              <a:t>业务</a:t>
            </a:r>
            <a:r>
              <a:rPr lang="zh-CN" altLang="en-US" sz="1000" smtClean="0">
                <a:latin typeface="华文楷体" pitchFamily="2" charset="-122"/>
                <a:ea typeface="华文楷体" pitchFamily="2" charset="-122"/>
              </a:rPr>
              <a:t>沟通</a:t>
            </a:r>
            <a:endParaRPr lang="en-US" altLang="zh-CN" sz="100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11" name="矩形 110"/>
          <p:cNvSpPr/>
          <p:nvPr/>
        </p:nvSpPr>
        <p:spPr>
          <a:xfrm>
            <a:off x="5005271" y="3312142"/>
            <a:ext cx="364873" cy="195712"/>
          </a:xfrm>
          <a:prstGeom prst="rect">
            <a:avLst/>
          </a:prstGeom>
          <a:solidFill>
            <a:srgbClr val="373C64"/>
          </a:solidFill>
          <a:ln>
            <a:noFill/>
          </a:ln>
        </p:spPr>
        <p:txBody>
          <a:bodyPr rot="0" spcFirstLastPara="0" vertOverflow="overflow" horzOverflow="overflow" vert="horz" wrap="square" lIns="36000" tIns="36000" rIns="36000" bIns="3600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000" b="1" i="0" u="none" strike="noStrike" kern="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</a:rPr>
              <a:t>举例</a:t>
            </a:r>
          </a:p>
        </p:txBody>
      </p:sp>
      <p:sp>
        <p:nvSpPr>
          <p:cNvPr id="112" name="矩形 111"/>
          <p:cNvSpPr/>
          <p:nvPr/>
        </p:nvSpPr>
        <p:spPr bwMode="auto">
          <a:xfrm>
            <a:off x="4987813" y="3517516"/>
            <a:ext cx="3040571" cy="775168"/>
          </a:xfrm>
          <a:prstGeom prst="rect">
            <a:avLst/>
          </a:prstGeom>
          <a:noFill/>
          <a:ln w="9525" cap="flat" cmpd="sng" algn="ctr">
            <a:noFill/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45720" rIns="36000" bIns="45720" numCol="1" rtlCol="0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1500"/>
              </a:lnSpc>
            </a:pPr>
            <a:r>
              <a:rPr lang="zh-CN" altLang="en-US" sz="1000" b="1" smtClean="0">
                <a:latin typeface="华文楷体" pitchFamily="2" charset="-122"/>
                <a:ea typeface="华文楷体" pitchFamily="2" charset="-122"/>
              </a:rPr>
              <a:t>不正确说法：</a:t>
            </a:r>
            <a:r>
              <a:rPr lang="zh-CN" altLang="en-US" sz="1000" smtClean="0">
                <a:latin typeface="华文楷体" pitchFamily="2" charset="-122"/>
                <a:ea typeface="华文楷体" pitchFamily="2" charset="-122"/>
              </a:rPr>
              <a:t>我</a:t>
            </a:r>
            <a:r>
              <a:rPr lang="zh-CN" altLang="en-US" sz="1000">
                <a:latin typeface="华文楷体" pitchFamily="2" charset="-122"/>
                <a:ea typeface="华文楷体" pitchFamily="2" charset="-122"/>
              </a:rPr>
              <a:t>认为你没有团队合作</a:t>
            </a:r>
            <a:r>
              <a:rPr lang="zh-CN" altLang="en-US" sz="1000" smtClean="0">
                <a:latin typeface="华文楷体" pitchFamily="2" charset="-122"/>
                <a:ea typeface="华文楷体" pitchFamily="2" charset="-122"/>
              </a:rPr>
              <a:t>精神</a:t>
            </a:r>
            <a:endParaRPr lang="en-US" altLang="zh-CN" sz="1000" smtClean="0">
              <a:latin typeface="华文楷体" pitchFamily="2" charset="-122"/>
              <a:ea typeface="华文楷体" pitchFamily="2" charset="-122"/>
            </a:endParaRPr>
          </a:p>
          <a:p>
            <a:pPr>
              <a:lnSpc>
                <a:spcPts val="1500"/>
              </a:lnSpc>
            </a:pPr>
            <a:r>
              <a:rPr lang="zh-CN" altLang="en-US" sz="1000" b="1">
                <a:latin typeface="华文楷体" pitchFamily="2" charset="-122"/>
                <a:ea typeface="华文楷体" pitchFamily="2" charset="-122"/>
              </a:rPr>
              <a:t>正确</a:t>
            </a:r>
            <a:r>
              <a:rPr lang="zh-CN" altLang="en-US" sz="1000" b="1" smtClean="0">
                <a:latin typeface="华文楷体" pitchFamily="2" charset="-122"/>
                <a:ea typeface="华文楷体" pitchFamily="2" charset="-122"/>
              </a:rPr>
              <a:t>说法</a:t>
            </a:r>
            <a:r>
              <a:rPr lang="zh-CN" altLang="en-US" sz="1000" b="1">
                <a:latin typeface="华文楷体" pitchFamily="2" charset="-122"/>
                <a:ea typeface="华文楷体" pitchFamily="2" charset="-122"/>
              </a:rPr>
              <a:t>：</a:t>
            </a:r>
            <a:r>
              <a:rPr lang="zh-CN" altLang="en-US" sz="1000" smtClean="0">
                <a:latin typeface="华文楷体" pitchFamily="2" charset="-122"/>
                <a:ea typeface="华文楷体" pitchFamily="2" charset="-122"/>
              </a:rPr>
              <a:t>我</a:t>
            </a:r>
            <a:r>
              <a:rPr lang="zh-CN" altLang="en-US" sz="1000">
                <a:latin typeface="华文楷体" pitchFamily="2" charset="-122"/>
                <a:ea typeface="华文楷体" pitchFamily="2" charset="-122"/>
              </a:rPr>
              <a:t>注意到当我们团队中一个新成员就项目向你寻求帮助时，你却让他问其他</a:t>
            </a:r>
            <a:r>
              <a:rPr lang="zh-CN" altLang="en-US" sz="1000" smtClean="0">
                <a:latin typeface="华文楷体" pitchFamily="2" charset="-122"/>
                <a:ea typeface="华文楷体" pitchFamily="2" charset="-122"/>
              </a:rPr>
              <a:t>人</a:t>
            </a:r>
            <a:endParaRPr lang="zh-CN" altLang="en-US" sz="100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13" name="TextBox 112"/>
          <p:cNvSpPr txBox="1"/>
          <p:nvPr/>
        </p:nvSpPr>
        <p:spPr>
          <a:xfrm>
            <a:off x="6068946" y="4288622"/>
            <a:ext cx="2039048" cy="195814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800" i="1" smtClean="0">
                <a:latin typeface="华文楷体" pitchFamily="2" charset="-122"/>
                <a:ea typeface="华文楷体" pitchFamily="2" charset="-122"/>
              </a:rPr>
              <a:t>摘自华为绩效辅导与反馈操作指南</a:t>
            </a:r>
          </a:p>
        </p:txBody>
      </p:sp>
      <p:sp>
        <p:nvSpPr>
          <p:cNvPr id="114" name="矩形 113"/>
          <p:cNvSpPr/>
          <p:nvPr/>
        </p:nvSpPr>
        <p:spPr>
          <a:xfrm>
            <a:off x="683568" y="3507854"/>
            <a:ext cx="3522009" cy="784830"/>
          </a:xfrm>
          <a:prstGeom prst="rect">
            <a:avLst/>
          </a:prstGeom>
        </p:spPr>
        <p:txBody>
          <a:bodyPr wrap="square" lIns="36000" rIns="3600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lnSpc>
                <a:spcPct val="150000"/>
              </a:lnSpc>
            </a:pPr>
            <a:r>
              <a:rPr lang="zh-CN" altLang="zh-CN" sz="1000" b="1">
                <a:latin typeface="华文楷体" pitchFamily="2" charset="-122"/>
                <a:ea typeface="华文楷体" pitchFamily="2" charset="-122"/>
              </a:rPr>
              <a:t>结果</a:t>
            </a:r>
            <a:r>
              <a:rPr lang="zh-CN" altLang="zh-CN" sz="1000" b="1" smtClean="0">
                <a:latin typeface="华文楷体" pitchFamily="2" charset="-122"/>
                <a:ea typeface="华文楷体" pitchFamily="2" charset="-122"/>
              </a:rPr>
              <a:t>：</a:t>
            </a:r>
            <a:r>
              <a:rPr lang="zh-CN" altLang="zh-CN" sz="1000" smtClean="0">
                <a:latin typeface="华文楷体" pitchFamily="2" charset="-122"/>
                <a:ea typeface="华文楷体" pitchFamily="2" charset="-122"/>
              </a:rPr>
              <a:t>你</a:t>
            </a:r>
            <a:r>
              <a:rPr lang="zh-CN" altLang="zh-CN" sz="1000">
                <a:latin typeface="华文楷体" pitchFamily="2" charset="-122"/>
                <a:ea typeface="华文楷体" pitchFamily="2" charset="-122"/>
              </a:rPr>
              <a:t>的</a:t>
            </a:r>
            <a:r>
              <a:rPr lang="en-US" altLang="zh-CN" sz="1000">
                <a:latin typeface="华文楷体" pitchFamily="2" charset="-122"/>
                <a:ea typeface="华文楷体" pitchFamily="2" charset="-122"/>
              </a:rPr>
              <a:t>PBC</a:t>
            </a:r>
            <a:r>
              <a:rPr lang="zh-CN" altLang="zh-CN" sz="1000">
                <a:latin typeface="华文楷体" pitchFamily="2" charset="-122"/>
                <a:ea typeface="华文楷体" pitchFamily="2" charset="-122"/>
              </a:rPr>
              <a:t>目标之一是做</a:t>
            </a:r>
            <a:r>
              <a:rPr lang="en-US" altLang="zh-CN" sz="1000">
                <a:latin typeface="华文楷体" pitchFamily="2" charset="-122"/>
                <a:ea typeface="华文楷体" pitchFamily="2" charset="-122"/>
              </a:rPr>
              <a:t>X</a:t>
            </a:r>
            <a:r>
              <a:rPr lang="zh-CN" altLang="zh-CN" sz="1000">
                <a:latin typeface="华文楷体" pitchFamily="2" charset="-122"/>
                <a:ea typeface="华文楷体" pitchFamily="2" charset="-122"/>
              </a:rPr>
              <a:t>，而你完成的是</a:t>
            </a:r>
            <a:r>
              <a:rPr lang="en-US" altLang="zh-CN" sz="1000" smtClean="0">
                <a:latin typeface="华文楷体" pitchFamily="2" charset="-122"/>
                <a:ea typeface="华文楷体" pitchFamily="2" charset="-122"/>
              </a:rPr>
              <a:t>Y</a:t>
            </a:r>
            <a:r>
              <a:rPr lang="zh-CN" altLang="en-US" sz="1000" smtClean="0">
                <a:latin typeface="华文楷体" pitchFamily="2" charset="-122"/>
                <a:ea typeface="华文楷体" pitchFamily="2" charset="-122"/>
              </a:rPr>
              <a:t>。</a:t>
            </a:r>
            <a:endParaRPr lang="zh-CN" altLang="zh-CN" sz="1000">
              <a:latin typeface="华文楷体" pitchFamily="2" charset="-122"/>
              <a:ea typeface="华文楷体" pitchFamily="2" charset="-122"/>
            </a:endParaRPr>
          </a:p>
          <a:p>
            <a:pPr>
              <a:lnSpc>
                <a:spcPct val="150000"/>
              </a:lnSpc>
            </a:pPr>
            <a:r>
              <a:rPr lang="zh-CN" altLang="zh-CN" sz="1000" b="1">
                <a:latin typeface="华文楷体" pitchFamily="2" charset="-122"/>
                <a:ea typeface="华文楷体" pitchFamily="2" charset="-122"/>
              </a:rPr>
              <a:t>行为</a:t>
            </a:r>
            <a:r>
              <a:rPr lang="zh-CN" altLang="zh-CN" sz="1000" b="1" smtClean="0">
                <a:latin typeface="华文楷体" pitchFamily="2" charset="-122"/>
                <a:ea typeface="华文楷体" pitchFamily="2" charset="-122"/>
              </a:rPr>
              <a:t>：</a:t>
            </a:r>
            <a:r>
              <a:rPr lang="zh-CN" altLang="zh-CN" sz="1000" smtClean="0">
                <a:latin typeface="华文楷体" pitchFamily="2" charset="-122"/>
                <a:ea typeface="华文楷体" pitchFamily="2" charset="-122"/>
              </a:rPr>
              <a:t>你</a:t>
            </a:r>
            <a:r>
              <a:rPr lang="zh-CN" altLang="zh-CN" sz="1000">
                <a:latin typeface="华文楷体" pitchFamily="2" charset="-122"/>
                <a:ea typeface="华文楷体" pitchFamily="2" charset="-122"/>
              </a:rPr>
              <a:t>在和</a:t>
            </a:r>
            <a:r>
              <a:rPr lang="en-US" altLang="zh-CN" sz="1000">
                <a:latin typeface="华文楷体" pitchFamily="2" charset="-122"/>
                <a:ea typeface="华文楷体" pitchFamily="2" charset="-122"/>
              </a:rPr>
              <a:t>ABC</a:t>
            </a:r>
            <a:r>
              <a:rPr lang="zh-CN" altLang="zh-CN" sz="1000">
                <a:latin typeface="华文楷体" pitchFamily="2" charset="-122"/>
                <a:ea typeface="华文楷体" pitchFamily="2" charset="-122"/>
              </a:rPr>
              <a:t>团队一起工作的时候，你做了</a:t>
            </a:r>
            <a:r>
              <a:rPr lang="en-US" altLang="zh-CN" sz="1000">
                <a:latin typeface="华文楷体" pitchFamily="2" charset="-122"/>
                <a:ea typeface="华文楷体" pitchFamily="2" charset="-122"/>
              </a:rPr>
              <a:t>X……</a:t>
            </a:r>
            <a:r>
              <a:rPr lang="zh-CN" altLang="zh-CN" sz="1000">
                <a:latin typeface="华文楷体" pitchFamily="2" charset="-122"/>
                <a:ea typeface="华文楷体" pitchFamily="2" charset="-122"/>
              </a:rPr>
              <a:t>如果你做</a:t>
            </a:r>
            <a:r>
              <a:rPr lang="en-US" altLang="zh-CN" sz="1000">
                <a:latin typeface="华文楷体" pitchFamily="2" charset="-122"/>
                <a:ea typeface="华文楷体" pitchFamily="2" charset="-122"/>
              </a:rPr>
              <a:t>Y</a:t>
            </a:r>
            <a:r>
              <a:rPr lang="zh-CN" altLang="zh-CN" sz="1000">
                <a:latin typeface="华文楷体" pitchFamily="2" charset="-122"/>
                <a:ea typeface="华文楷体" pitchFamily="2" charset="-122"/>
              </a:rPr>
              <a:t>的话，可能结果会更好。</a:t>
            </a:r>
            <a:endParaRPr lang="zh-CN" altLang="en-US" sz="100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15" name="矩形 114"/>
          <p:cNvSpPr/>
          <p:nvPr/>
        </p:nvSpPr>
        <p:spPr>
          <a:xfrm>
            <a:off x="759895" y="3291830"/>
            <a:ext cx="372207" cy="216024"/>
          </a:xfrm>
          <a:prstGeom prst="rect">
            <a:avLst/>
          </a:prstGeom>
          <a:solidFill>
            <a:srgbClr val="373C64"/>
          </a:solidFill>
          <a:ln>
            <a:noFill/>
          </a:ln>
        </p:spPr>
        <p:txBody>
          <a:bodyPr rot="0" spcFirstLastPara="0" vertOverflow="overflow" horzOverflow="overflow" vert="horz" wrap="square" lIns="36000" tIns="36000" rIns="36000" bIns="3600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000" b="1" i="0" u="none" strike="noStrike" kern="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华文楷体" pitchFamily="2" charset="-122"/>
                <a:ea typeface="华文楷体" pitchFamily="2" charset="-122"/>
              </a:rPr>
              <a:t>举例</a:t>
            </a:r>
          </a:p>
        </p:txBody>
      </p:sp>
      <p:sp>
        <p:nvSpPr>
          <p:cNvPr id="117" name="TextBox 116"/>
          <p:cNvSpPr txBox="1"/>
          <p:nvPr/>
        </p:nvSpPr>
        <p:spPr>
          <a:xfrm>
            <a:off x="2365102" y="4282796"/>
            <a:ext cx="1800199" cy="195814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800" i="1" smtClean="0">
                <a:latin typeface="华文楷体" pitchFamily="2" charset="-122"/>
                <a:ea typeface="华文楷体" pitchFamily="2" charset="-122"/>
              </a:rPr>
              <a:t>摘自华为绩效辅导与反馈操作指南</a:t>
            </a:r>
          </a:p>
        </p:txBody>
      </p:sp>
    </p:spTree>
    <p:extLst>
      <p:ext uri="{BB962C8B-B14F-4D97-AF65-F5344CB8AC3E}">
        <p14:creationId xmlns:p14="http://schemas.microsoft.com/office/powerpoint/2010/main" val="2730154344"/>
      </p:ext>
    </p:extLst>
  </p:cSld>
  <p:clrMapOvr>
    <a:masterClrMapping/>
  </p:clrMapOvr>
  <p:transition spd="med"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Picture 4" descr="d:\我的文档\Fetion\temp\0b23cdaf20c6242028e4fd01184d62a9.png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CFD"/>
              </a:clrFrom>
              <a:clrTo>
                <a:srgbClr val="FFFCFD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460432" y="108227"/>
            <a:ext cx="473827" cy="3957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2" name="TextBox 51"/>
          <p:cNvSpPr txBox="1"/>
          <p:nvPr/>
        </p:nvSpPr>
        <p:spPr>
          <a:xfrm>
            <a:off x="191591" y="123478"/>
            <a:ext cx="1611586" cy="380480"/>
          </a:xfrm>
          <a:prstGeom prst="rect">
            <a:avLst/>
          </a:prstGeom>
          <a:noFill/>
        </p:spPr>
        <p:txBody>
          <a:bodyPr wrap="non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latin typeface="华文楷体" pitchFamily="2" charset="-122"/>
                <a:ea typeface="华文楷体" pitchFamily="2" charset="-122"/>
              </a:rPr>
              <a:t>管控</a:t>
            </a:r>
            <a:r>
              <a:rPr lang="en-US" altLang="zh-CN" sz="2000" b="1" smtClean="0">
                <a:latin typeface="华文楷体" pitchFamily="2" charset="-122"/>
                <a:ea typeface="华文楷体" pitchFamily="2" charset="-122"/>
              </a:rPr>
              <a:t>——</a:t>
            </a:r>
            <a:r>
              <a:rPr lang="zh-CN" altLang="en-US" sz="2000" b="1" smtClean="0">
                <a:latin typeface="华文楷体" pitchFamily="2" charset="-122"/>
                <a:ea typeface="华文楷体" pitchFamily="2" charset="-122"/>
              </a:rPr>
              <a:t>赋能</a:t>
            </a:r>
          </a:p>
        </p:txBody>
      </p:sp>
      <p:sp>
        <p:nvSpPr>
          <p:cNvPr id="53" name="Title 1"/>
          <p:cNvSpPr txBox="1"/>
          <p:nvPr/>
        </p:nvSpPr>
        <p:spPr bwMode="auto">
          <a:xfrm>
            <a:off x="196993" y="592057"/>
            <a:ext cx="8500351" cy="282129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l" defTabSz="685064" rtl="0" eaLnBrk="1" latinLnBrk="0" hangingPunct="1">
              <a:lnSpc>
                <a:spcPct val="100000"/>
              </a:lnSpc>
              <a:tabLst>
                <a:tab pos="206491"/>
              </a:tabLst>
              <a:defRPr sz="1800" b="1" kern="1200" baseline="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  <a:cs typeface="+mj-cs"/>
              </a:defRPr>
            </a:lvl1pPr>
            <a:lvl2pPr marL="457200" algn="l" defTabSz="685064" rtl="0" eaLnBrk="1" latinLnBrk="0" hangingPunct="1">
              <a:defRPr sz="1400" b="1" kern="1200">
                <a:solidFill>
                  <a:schemeClr val="tx2"/>
                </a:solidFill>
                <a:latin typeface="Arial"/>
                <a:ea typeface="+mn-ea"/>
                <a:cs typeface="+mn-cs"/>
              </a:defRPr>
            </a:lvl2pPr>
            <a:lvl3pPr marL="914400" algn="l" defTabSz="685064" rtl="0" eaLnBrk="1" latinLnBrk="0" hangingPunct="1">
              <a:defRPr sz="1400" b="1" kern="1200">
                <a:solidFill>
                  <a:schemeClr val="tx2"/>
                </a:solidFill>
                <a:latin typeface="Arial"/>
                <a:ea typeface="+mn-ea"/>
                <a:cs typeface="+mn-cs"/>
              </a:defRPr>
            </a:lvl3pPr>
            <a:lvl4pPr marL="1371600" algn="l" defTabSz="685064" rtl="0" eaLnBrk="1" latinLnBrk="0" hangingPunct="1">
              <a:defRPr sz="1400" b="1" kern="1200">
                <a:solidFill>
                  <a:schemeClr val="tx2"/>
                </a:solidFill>
                <a:latin typeface="Arial"/>
                <a:ea typeface="+mn-ea"/>
                <a:cs typeface="+mn-cs"/>
              </a:defRPr>
            </a:lvl4pPr>
            <a:lvl5pPr marL="1828800" algn="l" defTabSz="685064" rtl="0" eaLnBrk="1" latinLnBrk="0" hangingPunct="1">
              <a:defRPr sz="1400" b="1" kern="1200">
                <a:solidFill>
                  <a:schemeClr val="tx2"/>
                </a:solidFill>
                <a:latin typeface="Arial"/>
                <a:ea typeface="+mn-ea"/>
                <a:cs typeface="+mn-cs"/>
              </a:defRPr>
            </a:lvl5pPr>
            <a:lvl6pPr marL="349820" algn="l" defTabSz="685064" rtl="0" eaLnBrk="1" fontAlgn="base" latinLnBrk="0" hangingPunct="1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2"/>
                </a:solidFill>
                <a:latin typeface="Arial"/>
                <a:ea typeface="+mn-ea"/>
                <a:cs typeface="+mn-cs"/>
              </a:defRPr>
            </a:lvl6pPr>
            <a:lvl7pPr marL="699641" algn="l" defTabSz="685064" rtl="0" eaLnBrk="1" fontAlgn="base" latinLnBrk="0" hangingPunct="1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2"/>
                </a:solidFill>
                <a:latin typeface="Arial"/>
                <a:ea typeface="+mn-ea"/>
                <a:cs typeface="+mn-cs"/>
              </a:defRPr>
            </a:lvl7pPr>
            <a:lvl8pPr marL="1049460" algn="l" defTabSz="685064" rtl="0" eaLnBrk="1" fontAlgn="base" latinLnBrk="0" hangingPunct="1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2"/>
                </a:solidFill>
                <a:latin typeface="Arial"/>
                <a:ea typeface="+mn-ea"/>
                <a:cs typeface="+mn-cs"/>
              </a:defRPr>
            </a:lvl8pPr>
            <a:lvl9pPr marL="1399281" algn="l" defTabSz="685064" rtl="0" eaLnBrk="1" fontAlgn="base" latinLnBrk="0" hangingPunct="1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tx2"/>
                </a:solidFill>
                <a:latin typeface="Arial"/>
                <a:ea typeface="+mn-ea"/>
                <a:cs typeface="+mn-cs"/>
              </a:defRPr>
            </a:lvl9pPr>
          </a:lstStyle>
          <a:p>
            <a:pPr marL="285750" indent="-285750">
              <a:lnSpc>
                <a:spcPts val="2200"/>
              </a:lnSpc>
              <a:buFont typeface="Wingdings" pitchFamily="2" charset="2"/>
              <a:buChar char="n"/>
            </a:pPr>
            <a:r>
              <a:rPr lang="zh-CN" altLang="en-US" sz="1600" smtClean="0">
                <a:sym typeface="楷体" panose="02010609060101010101" pitchFamily="49" charset="-122"/>
              </a:rPr>
              <a:t>华为总部各业务部门通过区域强大的配套组织，进行专业而有针对性的辅导及管控</a:t>
            </a:r>
            <a:endParaRPr lang="zh-CN" altLang="en-US" sz="1600">
              <a:solidFill>
                <a:srgbClr val="000000"/>
              </a:solidFill>
            </a:endParaRPr>
          </a:p>
        </p:txBody>
      </p:sp>
      <p:grpSp>
        <p:nvGrpSpPr>
          <p:cNvPr id="54" name="组合 53"/>
          <p:cNvGrpSpPr/>
          <p:nvPr/>
        </p:nvGrpSpPr>
        <p:grpSpPr>
          <a:xfrm>
            <a:off x="899592" y="1184207"/>
            <a:ext cx="4176464" cy="3143726"/>
            <a:chOff x="307371" y="987574"/>
            <a:chExt cx="6379517" cy="3143726"/>
          </a:xfrm>
        </p:grpSpPr>
        <p:grpSp>
          <p:nvGrpSpPr>
            <p:cNvPr id="55" name="组合 54"/>
            <p:cNvGrpSpPr/>
            <p:nvPr/>
          </p:nvGrpSpPr>
          <p:grpSpPr>
            <a:xfrm>
              <a:off x="307371" y="987574"/>
              <a:ext cx="6379517" cy="3143726"/>
              <a:chOff x="360865" y="813564"/>
              <a:chExt cx="7719217" cy="3458099"/>
            </a:xfrm>
          </p:grpSpPr>
          <p:sp>
            <p:nvSpPr>
              <p:cNvPr id="66" name="Rectangle 88"/>
              <p:cNvSpPr/>
              <p:nvPr/>
            </p:nvSpPr>
            <p:spPr>
              <a:xfrm>
                <a:off x="360865" y="3054629"/>
                <a:ext cx="7654135" cy="392195"/>
              </a:xfrm>
              <a:prstGeom prst="rect">
                <a:avLst/>
              </a:prstGeom>
              <a:solidFill>
                <a:srgbClr val="C9CCE1"/>
              </a:solidFill>
              <a:ln>
                <a:solidFill>
                  <a:schemeClr val="bg1">
                    <a:lumMod val="85000"/>
                  </a:schemeClr>
                </a:solidFill>
              </a:ln>
            </p:spPr>
            <p:txBody>
              <a:bodyPr wrap="none" lIns="36000" tIns="36000" rIns="36000" bIns="36000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000" kern="0" smtClea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endParaRPr>
              </a:p>
            </p:txBody>
          </p:sp>
          <p:sp>
            <p:nvSpPr>
              <p:cNvPr id="67" name="Rectangle 22"/>
              <p:cNvSpPr/>
              <p:nvPr/>
            </p:nvSpPr>
            <p:spPr>
              <a:xfrm>
                <a:off x="525556" y="3074121"/>
                <a:ext cx="936104" cy="261847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bg1">
                    <a:lumMod val="85000"/>
                  </a:schemeClr>
                </a:solidFill>
              </a:ln>
            </p:spPr>
            <p:txBody>
              <a:bodyPr wrap="none" lIns="36000" tIns="36000" rIns="36000" bIns="36000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000" kern="0" smtClean="0">
                    <a:solidFill>
                      <a:prstClr val="black"/>
                    </a:solidFill>
                    <a:latin typeface="华文楷体" pitchFamily="2" charset="-122"/>
                    <a:ea typeface="华文楷体" pitchFamily="2" charset="-122"/>
                  </a:rPr>
                  <a:t>地区部</a:t>
                </a:r>
              </a:p>
            </p:txBody>
          </p:sp>
          <p:sp>
            <p:nvSpPr>
              <p:cNvPr id="68" name="Rectangle 120"/>
              <p:cNvSpPr/>
              <p:nvPr/>
            </p:nvSpPr>
            <p:spPr>
              <a:xfrm>
                <a:off x="374446" y="3879468"/>
                <a:ext cx="7636911" cy="392195"/>
              </a:xfrm>
              <a:prstGeom prst="rect">
                <a:avLst/>
              </a:prstGeom>
              <a:solidFill>
                <a:srgbClr val="C9CCE1"/>
              </a:solidFill>
              <a:ln>
                <a:solidFill>
                  <a:schemeClr val="bg1">
                    <a:lumMod val="85000"/>
                  </a:schemeClr>
                </a:solidFill>
              </a:ln>
            </p:spPr>
            <p:txBody>
              <a:bodyPr wrap="none" lIns="36000" tIns="36000" rIns="36000" bIns="36000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000" kern="0" smtClea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endParaRPr>
              </a:p>
            </p:txBody>
          </p:sp>
          <p:sp>
            <p:nvSpPr>
              <p:cNvPr id="69" name="Rectangle 87"/>
              <p:cNvSpPr/>
              <p:nvPr/>
            </p:nvSpPr>
            <p:spPr>
              <a:xfrm>
                <a:off x="374447" y="2244659"/>
                <a:ext cx="7569221" cy="433198"/>
              </a:xfrm>
              <a:prstGeom prst="rect">
                <a:avLst/>
              </a:prstGeom>
              <a:solidFill>
                <a:srgbClr val="C9CCE1"/>
              </a:solidFill>
              <a:ln>
                <a:solidFill>
                  <a:schemeClr val="bg1">
                    <a:lumMod val="85000"/>
                  </a:schemeClr>
                </a:solidFill>
              </a:ln>
            </p:spPr>
            <p:txBody>
              <a:bodyPr wrap="none" lIns="36000" tIns="36000" rIns="36000" bIns="36000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000" kern="0" smtClea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endParaRPr>
              </a:p>
            </p:txBody>
          </p:sp>
          <p:sp>
            <p:nvSpPr>
              <p:cNvPr id="70" name="Rectangle 1"/>
              <p:cNvSpPr/>
              <p:nvPr/>
            </p:nvSpPr>
            <p:spPr>
              <a:xfrm>
                <a:off x="3537025" y="813564"/>
                <a:ext cx="1748168" cy="261847"/>
              </a:xfrm>
              <a:prstGeom prst="rect">
                <a:avLst/>
              </a:prstGeom>
              <a:solidFill>
                <a:schemeClr val="bg1">
                  <a:lumMod val="85000"/>
                </a:schemeClr>
              </a:solidFill>
              <a:ln>
                <a:solidFill>
                  <a:schemeClr val="bg1">
                    <a:lumMod val="85000"/>
                  </a:schemeClr>
                </a:solidFill>
              </a:ln>
            </p:spPr>
            <p:txBody>
              <a:bodyPr wrap="none" lIns="36000" tIns="36000" rIns="36000" bIns="36000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000" b="1" kern="0" smtClean="0">
                    <a:latin typeface="华文楷体" pitchFamily="2" charset="-122"/>
                    <a:ea typeface="华文楷体" pitchFamily="2" charset="-122"/>
                  </a:rPr>
                  <a:t>华为</a:t>
                </a:r>
                <a:r>
                  <a:rPr lang="en-US" altLang="zh-CN" sz="1000" b="1" kern="0" smtClean="0">
                    <a:latin typeface="华文楷体" pitchFamily="2" charset="-122"/>
                    <a:ea typeface="华文楷体" pitchFamily="2" charset="-122"/>
                  </a:rPr>
                  <a:t>CBG</a:t>
                </a:r>
                <a:r>
                  <a:rPr lang="zh-CN" altLang="en-US" sz="1000" b="1" kern="0" smtClean="0">
                    <a:latin typeface="华文楷体" pitchFamily="2" charset="-122"/>
                    <a:ea typeface="华文楷体" pitchFamily="2" charset="-122"/>
                  </a:rPr>
                  <a:t>总部</a:t>
                </a:r>
              </a:p>
            </p:txBody>
          </p:sp>
          <p:sp>
            <p:nvSpPr>
              <p:cNvPr id="71" name="Rectangle 3"/>
              <p:cNvSpPr/>
              <p:nvPr/>
            </p:nvSpPr>
            <p:spPr>
              <a:xfrm>
                <a:off x="1696378" y="1405888"/>
                <a:ext cx="936104" cy="261847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bg1">
                    <a:lumMod val="85000"/>
                  </a:schemeClr>
                </a:solidFill>
              </a:ln>
            </p:spPr>
            <p:txBody>
              <a:bodyPr wrap="none" lIns="36000" tIns="36000" rIns="36000" bIns="36000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900" kern="0" smtClean="0">
                    <a:solidFill>
                      <a:prstClr val="black"/>
                    </a:solidFill>
                    <a:latin typeface="华文楷体" pitchFamily="2" charset="-122"/>
                    <a:ea typeface="华文楷体" pitchFamily="2" charset="-122"/>
                  </a:rPr>
                  <a:t>战略</a:t>
                </a:r>
                <a:endParaRPr lang="en-US" altLang="zh-CN" sz="900" kern="0" smtClea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endParaRPr>
              </a:p>
              <a:p>
                <a:pPr algn="ctr"/>
                <a:r>
                  <a:rPr lang="en-US" altLang="zh-CN" sz="900" kern="0" smtClean="0">
                    <a:solidFill>
                      <a:prstClr val="black"/>
                    </a:solidFill>
                    <a:latin typeface="华文楷体" pitchFamily="2" charset="-122"/>
                    <a:ea typeface="华文楷体" pitchFamily="2" charset="-122"/>
                  </a:rPr>
                  <a:t>Marketing</a:t>
                </a:r>
                <a:endParaRPr lang="zh-CN" altLang="en-US" sz="900" kern="0" smtClea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endParaRPr>
              </a:p>
            </p:txBody>
          </p:sp>
          <p:sp>
            <p:nvSpPr>
              <p:cNvPr id="72" name="Rectangle 5"/>
              <p:cNvSpPr/>
              <p:nvPr/>
            </p:nvSpPr>
            <p:spPr>
              <a:xfrm>
                <a:off x="5024258" y="1400063"/>
                <a:ext cx="936104" cy="261847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bg1">
                    <a:lumMod val="85000"/>
                  </a:schemeClr>
                </a:solidFill>
              </a:ln>
            </p:spPr>
            <p:txBody>
              <a:bodyPr wrap="none" lIns="36000" tIns="36000" rIns="36000" bIns="36000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900" kern="0" smtClean="0">
                    <a:solidFill>
                      <a:prstClr val="black"/>
                    </a:solidFill>
                    <a:latin typeface="华文楷体" pitchFamily="2" charset="-122"/>
                    <a:ea typeface="华文楷体" pitchFamily="2" charset="-122"/>
                  </a:rPr>
                  <a:t>销售与</a:t>
                </a:r>
                <a:endParaRPr lang="en-US" altLang="zh-CN" sz="900" kern="0" smtClea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endParaRPr>
              </a:p>
              <a:p>
                <a:pPr algn="ctr"/>
                <a:r>
                  <a:rPr lang="zh-CN" altLang="en-US" sz="900" kern="0" smtClean="0">
                    <a:solidFill>
                      <a:prstClr val="black"/>
                    </a:solidFill>
                    <a:latin typeface="华文楷体" pitchFamily="2" charset="-122"/>
                    <a:ea typeface="华文楷体" pitchFamily="2" charset="-122"/>
                  </a:rPr>
                  <a:t>服务</a:t>
                </a:r>
              </a:p>
            </p:txBody>
          </p:sp>
          <p:sp>
            <p:nvSpPr>
              <p:cNvPr id="73" name="Rectangle 6"/>
              <p:cNvSpPr/>
              <p:nvPr/>
            </p:nvSpPr>
            <p:spPr>
              <a:xfrm>
                <a:off x="6056238" y="1400063"/>
                <a:ext cx="936104" cy="261847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bg1">
                    <a:lumMod val="85000"/>
                  </a:schemeClr>
                </a:solidFill>
              </a:ln>
            </p:spPr>
            <p:txBody>
              <a:bodyPr wrap="none" lIns="36000" tIns="36000" rIns="36000" bIns="36000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000" kern="0" smtClean="0">
                    <a:solidFill>
                      <a:prstClr val="black"/>
                    </a:solidFill>
                    <a:latin typeface="华文楷体" pitchFamily="2" charset="-122"/>
                    <a:ea typeface="华文楷体" pitchFamily="2" charset="-122"/>
                  </a:rPr>
                  <a:t>人力资源</a:t>
                </a:r>
              </a:p>
            </p:txBody>
          </p:sp>
          <p:sp>
            <p:nvSpPr>
              <p:cNvPr id="74" name="Rectangle 7"/>
              <p:cNvSpPr/>
              <p:nvPr/>
            </p:nvSpPr>
            <p:spPr>
              <a:xfrm>
                <a:off x="7143978" y="1405888"/>
                <a:ext cx="936104" cy="261847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bg1">
                    <a:lumMod val="85000"/>
                  </a:schemeClr>
                </a:solidFill>
              </a:ln>
            </p:spPr>
            <p:txBody>
              <a:bodyPr wrap="none" lIns="36000" tIns="36000" rIns="36000" bIns="36000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000" kern="0" smtClean="0">
                    <a:solidFill>
                      <a:prstClr val="black"/>
                    </a:solidFill>
                    <a:latin typeface="华文楷体" pitchFamily="2" charset="-122"/>
                    <a:ea typeface="华文楷体" pitchFamily="2" charset="-122"/>
                  </a:rPr>
                  <a:t>财经</a:t>
                </a:r>
              </a:p>
            </p:txBody>
          </p:sp>
          <p:sp>
            <p:nvSpPr>
              <p:cNvPr id="75" name="Rectangle 8"/>
              <p:cNvSpPr/>
              <p:nvPr/>
            </p:nvSpPr>
            <p:spPr>
              <a:xfrm>
                <a:off x="539552" y="1405888"/>
                <a:ext cx="936104" cy="261847"/>
              </a:xfrm>
              <a:prstGeom prst="rect">
                <a:avLst/>
              </a:prstGeom>
              <a:noFill/>
              <a:ln>
                <a:solidFill>
                  <a:schemeClr val="bg1">
                    <a:lumMod val="85000"/>
                  </a:schemeClr>
                </a:solidFill>
              </a:ln>
            </p:spPr>
            <p:txBody>
              <a:bodyPr wrap="none" lIns="36000" tIns="36000" rIns="36000" bIns="36000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000" b="1" kern="0" smtClean="0">
                    <a:solidFill>
                      <a:prstClr val="black"/>
                    </a:solidFill>
                    <a:latin typeface="华文楷体" pitchFamily="2" charset="-122"/>
                    <a:ea typeface="华文楷体" pitchFamily="2" charset="-122"/>
                  </a:rPr>
                  <a:t>片联</a:t>
                </a:r>
                <a:endParaRPr lang="en-US" altLang="zh-CN" sz="1000" b="1" kern="0" smtClea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endParaRPr>
              </a:p>
            </p:txBody>
          </p:sp>
          <p:sp>
            <p:nvSpPr>
              <p:cNvPr id="76" name="Rectangle 11"/>
              <p:cNvSpPr/>
              <p:nvPr/>
            </p:nvSpPr>
            <p:spPr>
              <a:xfrm>
                <a:off x="562272" y="3907408"/>
                <a:ext cx="936104" cy="261847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bg1">
                    <a:lumMod val="85000"/>
                  </a:schemeClr>
                </a:solidFill>
              </a:ln>
            </p:spPr>
            <p:txBody>
              <a:bodyPr wrap="none" lIns="36000" tIns="36000" rIns="36000" bIns="36000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000" kern="0" smtClean="0">
                    <a:solidFill>
                      <a:prstClr val="black"/>
                    </a:solidFill>
                    <a:latin typeface="华文楷体" pitchFamily="2" charset="-122"/>
                    <a:ea typeface="华文楷体" pitchFamily="2" charset="-122"/>
                  </a:rPr>
                  <a:t>销售处</a:t>
                </a:r>
              </a:p>
            </p:txBody>
          </p:sp>
          <p:cxnSp>
            <p:nvCxnSpPr>
              <p:cNvPr id="77" name="Elbow Connector 13"/>
              <p:cNvCxnSpPr>
                <a:stCxn id="70" idx="2"/>
                <a:endCxn id="75" idx="0"/>
              </p:cNvCxnSpPr>
              <p:nvPr/>
            </p:nvCxnSpPr>
            <p:spPr bwMode="auto">
              <a:xfrm rot="5400000">
                <a:off x="2544120" y="-461103"/>
                <a:ext cx="330476" cy="3403504"/>
              </a:xfrm>
              <a:prstGeom prst="bentConnector3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bg1">
                    <a:lumMod val="8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85" name="Elbow Connector 17"/>
              <p:cNvCxnSpPr>
                <a:stCxn id="70" idx="2"/>
                <a:endCxn id="74" idx="0"/>
              </p:cNvCxnSpPr>
              <p:nvPr/>
            </p:nvCxnSpPr>
            <p:spPr bwMode="auto">
              <a:xfrm rot="16200000" flipH="1">
                <a:off x="5846332" y="-359812"/>
                <a:ext cx="330476" cy="3200922"/>
              </a:xfrm>
              <a:prstGeom prst="bentConnector3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bg1">
                    <a:lumMod val="8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116" name="Elbow Connector 19"/>
              <p:cNvCxnSpPr>
                <a:stCxn id="70" idx="2"/>
                <a:endCxn id="71" idx="0"/>
              </p:cNvCxnSpPr>
              <p:nvPr/>
            </p:nvCxnSpPr>
            <p:spPr bwMode="auto">
              <a:xfrm rot="5400000">
                <a:off x="3122533" y="117310"/>
                <a:ext cx="330476" cy="2246678"/>
              </a:xfrm>
              <a:prstGeom prst="bentConnector3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bg1">
                    <a:lumMod val="8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126" name="Elbow Connector 29"/>
              <p:cNvCxnSpPr>
                <a:stCxn id="70" idx="2"/>
                <a:endCxn id="73" idx="0"/>
              </p:cNvCxnSpPr>
              <p:nvPr/>
            </p:nvCxnSpPr>
            <p:spPr bwMode="auto">
              <a:xfrm rot="16200000" flipH="1">
                <a:off x="5305374" y="181146"/>
                <a:ext cx="324652" cy="2113182"/>
              </a:xfrm>
              <a:prstGeom prst="bentConnector3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bg1">
                    <a:lumMod val="8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127" name="Elbow Connector 33"/>
              <p:cNvCxnSpPr>
                <a:stCxn id="70" idx="2"/>
                <a:endCxn id="72" idx="0"/>
              </p:cNvCxnSpPr>
              <p:nvPr/>
            </p:nvCxnSpPr>
            <p:spPr bwMode="auto">
              <a:xfrm rot="16200000" flipH="1">
                <a:off x="4789385" y="697136"/>
                <a:ext cx="324652" cy="1081202"/>
              </a:xfrm>
              <a:prstGeom prst="bentConnector3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bg1">
                    <a:lumMod val="8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128" name="Straight Connector 35"/>
              <p:cNvCxnSpPr>
                <a:stCxn id="75" idx="2"/>
              </p:cNvCxnSpPr>
              <p:nvPr/>
            </p:nvCxnSpPr>
            <p:spPr bwMode="auto">
              <a:xfrm flipH="1">
                <a:off x="993607" y="1667735"/>
                <a:ext cx="0" cy="576925"/>
              </a:xfrm>
              <a:prstGeom prst="lin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bg1">
                    <a:lumMod val="8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129" name="Straight Connector 36"/>
              <p:cNvCxnSpPr>
                <a:endCxn id="67" idx="0"/>
              </p:cNvCxnSpPr>
              <p:nvPr/>
            </p:nvCxnSpPr>
            <p:spPr bwMode="auto">
              <a:xfrm flipH="1">
                <a:off x="993607" y="2534447"/>
                <a:ext cx="0" cy="539675"/>
              </a:xfrm>
              <a:prstGeom prst="lin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bg1">
                    <a:lumMod val="8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130" name="Straight Connector 38"/>
              <p:cNvCxnSpPr>
                <a:stCxn id="157" idx="2"/>
                <a:endCxn id="131" idx="0"/>
              </p:cNvCxnSpPr>
              <p:nvPr/>
            </p:nvCxnSpPr>
            <p:spPr bwMode="auto">
              <a:xfrm flipH="1">
                <a:off x="964602" y="3381651"/>
                <a:ext cx="0" cy="573176"/>
              </a:xfrm>
              <a:prstGeom prst="lin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bg1">
                    <a:lumMod val="8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</p:cxnSp>
          <p:sp>
            <p:nvSpPr>
              <p:cNvPr id="131" name="Rectangle 39"/>
              <p:cNvSpPr/>
              <p:nvPr/>
            </p:nvSpPr>
            <p:spPr>
              <a:xfrm>
                <a:off x="467544" y="3954827"/>
                <a:ext cx="994117" cy="261847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bg1">
                    <a:lumMod val="85000"/>
                  </a:schemeClr>
                </a:solidFill>
              </a:ln>
            </p:spPr>
            <p:txBody>
              <a:bodyPr wrap="none" lIns="36000" tIns="36000" rIns="36000" bIns="36000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000" b="1" kern="0" smtClean="0">
                    <a:solidFill>
                      <a:prstClr val="black"/>
                    </a:solidFill>
                    <a:latin typeface="华文楷体" pitchFamily="2" charset="-122"/>
                    <a:ea typeface="华文楷体" pitchFamily="2" charset="-122"/>
                  </a:rPr>
                  <a:t>销售处</a:t>
                </a:r>
              </a:p>
            </p:txBody>
          </p:sp>
          <p:sp>
            <p:nvSpPr>
              <p:cNvPr id="132" name="Rectangle 42"/>
              <p:cNvSpPr/>
              <p:nvPr/>
            </p:nvSpPr>
            <p:spPr>
              <a:xfrm>
                <a:off x="1696378" y="2310520"/>
                <a:ext cx="936104" cy="261847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bg1">
                    <a:lumMod val="85000"/>
                  </a:schemeClr>
                </a:solidFill>
              </a:ln>
            </p:spPr>
            <p:txBody>
              <a:bodyPr wrap="none" lIns="36000" tIns="36000" rIns="36000" bIns="36000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900" kern="0" smtClean="0">
                    <a:solidFill>
                      <a:prstClr val="black"/>
                    </a:solidFill>
                    <a:latin typeface="华文楷体" pitchFamily="2" charset="-122"/>
                    <a:ea typeface="华文楷体" pitchFamily="2" charset="-122"/>
                  </a:rPr>
                  <a:t>战略</a:t>
                </a:r>
                <a:endParaRPr lang="en-US" altLang="zh-CN" sz="900" kern="0" smtClea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endParaRPr>
              </a:p>
              <a:p>
                <a:pPr algn="ctr"/>
                <a:r>
                  <a:rPr lang="en-US" altLang="zh-CN" sz="900" kern="0" smtClean="0">
                    <a:solidFill>
                      <a:prstClr val="black"/>
                    </a:solidFill>
                    <a:latin typeface="华文楷体" pitchFamily="2" charset="-122"/>
                    <a:ea typeface="华文楷体" pitchFamily="2" charset="-122"/>
                  </a:rPr>
                  <a:t>Marketing</a:t>
                </a:r>
                <a:endParaRPr lang="zh-CN" altLang="en-US" sz="900" ker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endParaRPr>
              </a:p>
            </p:txBody>
          </p:sp>
          <p:sp>
            <p:nvSpPr>
              <p:cNvPr id="133" name="Rectangle 50"/>
              <p:cNvSpPr/>
              <p:nvPr/>
            </p:nvSpPr>
            <p:spPr>
              <a:xfrm>
                <a:off x="5024258" y="2318081"/>
                <a:ext cx="936104" cy="261847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bg1">
                    <a:lumMod val="85000"/>
                  </a:schemeClr>
                </a:solidFill>
              </a:ln>
            </p:spPr>
            <p:txBody>
              <a:bodyPr wrap="none" lIns="36000" tIns="36000" rIns="36000" bIns="36000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900" kern="0" smtClean="0">
                    <a:solidFill>
                      <a:prstClr val="black"/>
                    </a:solidFill>
                    <a:latin typeface="华文楷体" pitchFamily="2" charset="-122"/>
                    <a:ea typeface="华文楷体" pitchFamily="2" charset="-122"/>
                  </a:rPr>
                  <a:t>销售与</a:t>
                </a:r>
                <a:endParaRPr lang="en-US" altLang="zh-CN" sz="900" kern="0" smtClea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endParaRPr>
              </a:p>
              <a:p>
                <a:pPr algn="ctr"/>
                <a:r>
                  <a:rPr lang="zh-CN" altLang="en-US" sz="900" kern="0" smtClean="0">
                    <a:solidFill>
                      <a:prstClr val="black"/>
                    </a:solidFill>
                    <a:latin typeface="华文楷体" pitchFamily="2" charset="-122"/>
                    <a:ea typeface="华文楷体" pitchFamily="2" charset="-122"/>
                  </a:rPr>
                  <a:t>服务</a:t>
                </a:r>
              </a:p>
            </p:txBody>
          </p:sp>
          <p:sp>
            <p:nvSpPr>
              <p:cNvPr id="134" name="Rectangle 51"/>
              <p:cNvSpPr/>
              <p:nvPr/>
            </p:nvSpPr>
            <p:spPr>
              <a:xfrm>
                <a:off x="6236258" y="2305572"/>
                <a:ext cx="576064" cy="261847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bg1">
                    <a:lumMod val="85000"/>
                  </a:schemeClr>
                </a:solidFill>
                <a:prstDash val="solid"/>
              </a:ln>
            </p:spPr>
            <p:txBody>
              <a:bodyPr wrap="none" lIns="36000" tIns="36000" rIns="36000" bIns="36000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altLang="zh-CN" sz="1000" kern="0" smtClean="0">
                    <a:solidFill>
                      <a:prstClr val="black"/>
                    </a:solidFill>
                    <a:latin typeface="华文楷体" pitchFamily="2" charset="-122"/>
                    <a:ea typeface="华文楷体" pitchFamily="2" charset="-122"/>
                  </a:rPr>
                  <a:t>HRBP</a:t>
                </a:r>
                <a:endParaRPr lang="zh-CN" altLang="en-US" sz="1000" kern="0" smtClea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endParaRPr>
              </a:p>
            </p:txBody>
          </p:sp>
          <p:sp>
            <p:nvSpPr>
              <p:cNvPr id="135" name="Rectangle 52"/>
              <p:cNvSpPr/>
              <p:nvPr/>
            </p:nvSpPr>
            <p:spPr>
              <a:xfrm>
                <a:off x="7251990" y="2305572"/>
                <a:ext cx="720080" cy="261847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bg1">
                    <a:lumMod val="85000"/>
                  </a:schemeClr>
                </a:solidFill>
                <a:prstDash val="solid"/>
              </a:ln>
            </p:spPr>
            <p:txBody>
              <a:bodyPr wrap="none" lIns="36000" tIns="36000" rIns="36000" bIns="36000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000" kern="0" smtClean="0">
                    <a:solidFill>
                      <a:prstClr val="black"/>
                    </a:solidFill>
                    <a:latin typeface="华文楷体" pitchFamily="2" charset="-122"/>
                    <a:ea typeface="华文楷体" pitchFamily="2" charset="-122"/>
                  </a:rPr>
                  <a:t>财经</a:t>
                </a:r>
                <a:r>
                  <a:rPr lang="en-US" altLang="zh-CN" sz="1000" kern="0" smtClean="0">
                    <a:solidFill>
                      <a:prstClr val="black"/>
                    </a:solidFill>
                    <a:latin typeface="华文楷体" pitchFamily="2" charset="-122"/>
                    <a:ea typeface="华文楷体" pitchFamily="2" charset="-122"/>
                  </a:rPr>
                  <a:t>BP</a:t>
                </a:r>
                <a:endParaRPr lang="zh-CN" altLang="en-US" sz="1000" kern="0" smtClea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endParaRPr>
              </a:p>
            </p:txBody>
          </p:sp>
          <p:sp>
            <p:nvSpPr>
              <p:cNvPr id="136" name="Rectangle 54"/>
              <p:cNvSpPr/>
              <p:nvPr/>
            </p:nvSpPr>
            <p:spPr>
              <a:xfrm>
                <a:off x="1696378" y="3105158"/>
                <a:ext cx="936104" cy="261847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bg1">
                    <a:lumMod val="85000"/>
                  </a:schemeClr>
                </a:solidFill>
              </a:ln>
            </p:spPr>
            <p:txBody>
              <a:bodyPr wrap="none" lIns="36000" tIns="36000" rIns="36000" bIns="36000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900" kern="0" smtClean="0">
                    <a:solidFill>
                      <a:prstClr val="black"/>
                    </a:solidFill>
                    <a:latin typeface="华文楷体" pitchFamily="2" charset="-122"/>
                    <a:ea typeface="华文楷体" pitchFamily="2" charset="-122"/>
                  </a:rPr>
                  <a:t>战略</a:t>
                </a:r>
                <a:endParaRPr lang="en-US" altLang="zh-CN" sz="900" kern="0" smtClea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endParaRPr>
              </a:p>
              <a:p>
                <a:pPr algn="ctr"/>
                <a:r>
                  <a:rPr lang="en-US" altLang="zh-CN" sz="900" kern="0" smtClean="0">
                    <a:solidFill>
                      <a:prstClr val="black"/>
                    </a:solidFill>
                    <a:latin typeface="华文楷体" pitchFamily="2" charset="-122"/>
                    <a:ea typeface="华文楷体" pitchFamily="2" charset="-122"/>
                  </a:rPr>
                  <a:t>Marketing</a:t>
                </a:r>
                <a:endParaRPr lang="zh-CN" altLang="en-US" sz="900" ker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endParaRPr>
              </a:p>
            </p:txBody>
          </p:sp>
          <p:sp>
            <p:nvSpPr>
              <p:cNvPr id="137" name="Rectangle 57"/>
              <p:cNvSpPr/>
              <p:nvPr/>
            </p:nvSpPr>
            <p:spPr>
              <a:xfrm>
                <a:off x="5024258" y="3112719"/>
                <a:ext cx="936104" cy="261847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bg1">
                    <a:lumMod val="85000"/>
                  </a:schemeClr>
                </a:solidFill>
              </a:ln>
            </p:spPr>
            <p:txBody>
              <a:bodyPr wrap="none" lIns="36000" tIns="36000" rIns="36000" bIns="36000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900" kern="0" smtClean="0">
                    <a:solidFill>
                      <a:prstClr val="black"/>
                    </a:solidFill>
                    <a:latin typeface="华文楷体" pitchFamily="2" charset="-122"/>
                    <a:ea typeface="华文楷体" pitchFamily="2" charset="-122"/>
                  </a:rPr>
                  <a:t>销售与</a:t>
                </a:r>
                <a:endParaRPr lang="en-US" altLang="zh-CN" sz="900" kern="0" smtClea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endParaRPr>
              </a:p>
              <a:p>
                <a:pPr algn="ctr"/>
                <a:r>
                  <a:rPr lang="zh-CN" altLang="en-US" sz="900" kern="0" smtClean="0">
                    <a:solidFill>
                      <a:prstClr val="black"/>
                    </a:solidFill>
                    <a:latin typeface="华文楷体" pitchFamily="2" charset="-122"/>
                    <a:ea typeface="华文楷体" pitchFamily="2" charset="-122"/>
                  </a:rPr>
                  <a:t>服务</a:t>
                </a:r>
              </a:p>
            </p:txBody>
          </p:sp>
          <p:sp>
            <p:nvSpPr>
              <p:cNvPr id="138" name="Rectangle 58"/>
              <p:cNvSpPr/>
              <p:nvPr/>
            </p:nvSpPr>
            <p:spPr>
              <a:xfrm>
                <a:off x="6236258" y="3100210"/>
                <a:ext cx="576064" cy="261847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bg1">
                    <a:lumMod val="85000"/>
                  </a:schemeClr>
                </a:solidFill>
                <a:prstDash val="solid"/>
              </a:ln>
            </p:spPr>
            <p:txBody>
              <a:bodyPr wrap="none" lIns="36000" tIns="36000" rIns="36000" bIns="36000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altLang="zh-CN" sz="1000" kern="0" smtClean="0">
                    <a:solidFill>
                      <a:prstClr val="black"/>
                    </a:solidFill>
                    <a:latin typeface="华文楷体" pitchFamily="2" charset="-122"/>
                    <a:ea typeface="华文楷体" pitchFamily="2" charset="-122"/>
                  </a:rPr>
                  <a:t>HRBP</a:t>
                </a:r>
                <a:endParaRPr lang="zh-CN" altLang="en-US" sz="1000" kern="0" smtClea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endParaRPr>
              </a:p>
            </p:txBody>
          </p:sp>
          <p:sp>
            <p:nvSpPr>
              <p:cNvPr id="139" name="Rectangle 59"/>
              <p:cNvSpPr/>
              <p:nvPr/>
            </p:nvSpPr>
            <p:spPr>
              <a:xfrm>
                <a:off x="7251990" y="3100210"/>
                <a:ext cx="720080" cy="261847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bg1">
                    <a:lumMod val="85000"/>
                  </a:schemeClr>
                </a:solidFill>
                <a:prstDash val="solid"/>
              </a:ln>
            </p:spPr>
            <p:txBody>
              <a:bodyPr wrap="none" lIns="36000" tIns="36000" rIns="36000" bIns="36000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000" kern="0" smtClean="0">
                    <a:solidFill>
                      <a:prstClr val="black"/>
                    </a:solidFill>
                    <a:latin typeface="华文楷体" pitchFamily="2" charset="-122"/>
                    <a:ea typeface="华文楷体" pitchFamily="2" charset="-122"/>
                  </a:rPr>
                  <a:t>财经</a:t>
                </a:r>
                <a:r>
                  <a:rPr lang="en-US" altLang="zh-CN" sz="1000" kern="0" smtClean="0">
                    <a:solidFill>
                      <a:prstClr val="black"/>
                    </a:solidFill>
                    <a:latin typeface="华文楷体" pitchFamily="2" charset="-122"/>
                    <a:ea typeface="华文楷体" pitchFamily="2" charset="-122"/>
                  </a:rPr>
                  <a:t>BP</a:t>
                </a:r>
                <a:endParaRPr lang="zh-CN" altLang="en-US" sz="1000" kern="0" smtClea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endParaRPr>
              </a:p>
            </p:txBody>
          </p:sp>
          <p:sp>
            <p:nvSpPr>
              <p:cNvPr id="140" name="Rectangle 20"/>
              <p:cNvSpPr/>
              <p:nvPr/>
            </p:nvSpPr>
            <p:spPr>
              <a:xfrm>
                <a:off x="539552" y="2261839"/>
                <a:ext cx="936104" cy="261847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bg1">
                    <a:lumMod val="85000"/>
                  </a:schemeClr>
                </a:solidFill>
              </a:ln>
            </p:spPr>
            <p:txBody>
              <a:bodyPr wrap="none" lIns="36000" tIns="36000" rIns="36000" bIns="36000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000" kern="0" smtClean="0">
                    <a:solidFill>
                      <a:prstClr val="black"/>
                    </a:solidFill>
                    <a:latin typeface="华文楷体" pitchFamily="2" charset="-122"/>
                    <a:ea typeface="华文楷体" pitchFamily="2" charset="-122"/>
                  </a:rPr>
                  <a:t>地区部</a:t>
                </a:r>
              </a:p>
            </p:txBody>
          </p:sp>
          <p:cxnSp>
            <p:nvCxnSpPr>
              <p:cNvPr id="141" name="Elbow Connector 73"/>
              <p:cNvCxnSpPr>
                <a:endCxn id="134" idx="3"/>
              </p:cNvCxnSpPr>
              <p:nvPr/>
            </p:nvCxnSpPr>
            <p:spPr bwMode="auto">
              <a:xfrm rot="5400000">
                <a:off x="6459909" y="2020148"/>
                <a:ext cx="768761" cy="63934"/>
              </a:xfrm>
              <a:prstGeom prst="bentConnector2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bg1">
                    <a:lumMod val="8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142" name="Elbow Connector 74"/>
              <p:cNvCxnSpPr>
                <a:endCxn id="138" idx="3"/>
              </p:cNvCxnSpPr>
              <p:nvPr/>
            </p:nvCxnSpPr>
            <p:spPr bwMode="auto">
              <a:xfrm rot="5400000">
                <a:off x="6059678" y="2414555"/>
                <a:ext cx="1569224" cy="63935"/>
              </a:xfrm>
              <a:prstGeom prst="bentConnector2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bg1">
                    <a:lumMod val="8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143" name="Elbow Connector 77"/>
              <p:cNvCxnSpPr/>
              <p:nvPr/>
            </p:nvCxnSpPr>
            <p:spPr bwMode="auto">
              <a:xfrm rot="5400000">
                <a:off x="7583537" y="2017192"/>
                <a:ext cx="772831" cy="90095"/>
              </a:xfrm>
              <a:prstGeom prst="bentConnector2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bg1">
                    <a:lumMod val="8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144" name="Elbow Connector 78"/>
              <p:cNvCxnSpPr/>
              <p:nvPr/>
            </p:nvCxnSpPr>
            <p:spPr bwMode="auto">
              <a:xfrm rot="5400000">
                <a:off x="7592040" y="2814868"/>
                <a:ext cx="774585" cy="71331"/>
              </a:xfrm>
              <a:prstGeom prst="bentConnector2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bg1">
                    <a:lumMod val="8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145" name="Straight Connector 92"/>
              <p:cNvCxnSpPr>
                <a:stCxn id="157" idx="3"/>
                <a:endCxn id="66" idx="1"/>
              </p:cNvCxnSpPr>
              <p:nvPr/>
            </p:nvCxnSpPr>
            <p:spPr bwMode="auto">
              <a:xfrm flipH="1">
                <a:off x="360865" y="3250728"/>
                <a:ext cx="1100795" cy="0"/>
              </a:xfrm>
              <a:prstGeom prst="lin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bg1">
                    <a:lumMod val="8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</p:cxnSp>
          <p:sp>
            <p:nvSpPr>
              <p:cNvPr id="146" name="Rectangle 93"/>
              <p:cNvSpPr/>
              <p:nvPr/>
            </p:nvSpPr>
            <p:spPr>
              <a:xfrm>
                <a:off x="467544" y="2331990"/>
                <a:ext cx="994117" cy="261847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bg1">
                    <a:lumMod val="85000"/>
                  </a:schemeClr>
                </a:solidFill>
              </a:ln>
            </p:spPr>
            <p:txBody>
              <a:bodyPr wrap="none" lIns="36000" tIns="36000" rIns="36000" bIns="36000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000" b="1" kern="0" smtClean="0">
                    <a:solidFill>
                      <a:prstClr val="black"/>
                    </a:solidFill>
                    <a:latin typeface="华文楷体" pitchFamily="2" charset="-122"/>
                    <a:ea typeface="华文楷体" pitchFamily="2" charset="-122"/>
                  </a:rPr>
                  <a:t>地区部</a:t>
                </a:r>
              </a:p>
            </p:txBody>
          </p:sp>
          <p:sp>
            <p:nvSpPr>
              <p:cNvPr id="147" name="Rectangle 2"/>
              <p:cNvSpPr/>
              <p:nvPr/>
            </p:nvSpPr>
            <p:spPr>
              <a:xfrm>
                <a:off x="2777459" y="1405888"/>
                <a:ext cx="936104" cy="261847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bg1">
                    <a:lumMod val="85000"/>
                  </a:schemeClr>
                </a:solidFill>
              </a:ln>
            </p:spPr>
            <p:txBody>
              <a:bodyPr wrap="none" lIns="36000" tIns="36000" rIns="36000" bIns="36000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000" kern="0" smtClean="0">
                    <a:solidFill>
                      <a:prstClr val="black"/>
                    </a:solidFill>
                    <a:latin typeface="华文楷体" pitchFamily="2" charset="-122"/>
                    <a:ea typeface="华文楷体" pitchFamily="2" charset="-122"/>
                  </a:rPr>
                  <a:t>产品线</a:t>
                </a:r>
              </a:p>
            </p:txBody>
          </p:sp>
          <p:sp>
            <p:nvSpPr>
              <p:cNvPr id="148" name="Rectangle 4"/>
              <p:cNvSpPr/>
              <p:nvPr/>
            </p:nvSpPr>
            <p:spPr>
              <a:xfrm>
                <a:off x="3924381" y="1401816"/>
                <a:ext cx="936104" cy="261847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bg1">
                    <a:lumMod val="85000"/>
                  </a:schemeClr>
                </a:solidFill>
              </a:ln>
            </p:spPr>
            <p:txBody>
              <a:bodyPr wrap="none" lIns="36000" tIns="36000" rIns="36000" bIns="36000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000" kern="0">
                    <a:solidFill>
                      <a:prstClr val="black"/>
                    </a:solidFill>
                    <a:latin typeface="华文楷体" pitchFamily="2" charset="-122"/>
                    <a:ea typeface="华文楷体" pitchFamily="2" charset="-122"/>
                  </a:rPr>
                  <a:t>供应链</a:t>
                </a:r>
                <a:endParaRPr lang="zh-CN" altLang="en-US" sz="1000" kern="0" smtClea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endParaRPr>
              </a:p>
            </p:txBody>
          </p:sp>
          <p:cxnSp>
            <p:nvCxnSpPr>
              <p:cNvPr id="149" name="Elbow Connector 21"/>
              <p:cNvCxnSpPr>
                <a:stCxn id="70" idx="2"/>
                <a:endCxn id="147" idx="0"/>
              </p:cNvCxnSpPr>
              <p:nvPr/>
            </p:nvCxnSpPr>
            <p:spPr bwMode="auto">
              <a:xfrm rot="5400000">
                <a:off x="3663073" y="657850"/>
                <a:ext cx="330476" cy="1165598"/>
              </a:xfrm>
              <a:prstGeom prst="bentConnector3">
                <a:avLst>
                  <a:gd name="adj1" fmla="val 50000"/>
                </a:avLst>
              </a:prstGeom>
              <a:solidFill>
                <a:schemeClr val="accent1"/>
              </a:solidFill>
              <a:ln w="9525" cap="flat" cmpd="sng" algn="ctr">
                <a:solidFill>
                  <a:schemeClr val="bg1">
                    <a:lumMod val="8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150" name="Elbow Connector 31"/>
              <p:cNvCxnSpPr>
                <a:stCxn id="70" idx="2"/>
                <a:endCxn id="148" idx="0"/>
              </p:cNvCxnSpPr>
              <p:nvPr/>
            </p:nvCxnSpPr>
            <p:spPr bwMode="auto">
              <a:xfrm rot="5400000">
                <a:off x="4238571" y="1229275"/>
                <a:ext cx="326404" cy="18675"/>
              </a:xfrm>
              <a:prstGeom prst="bentConnector3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bg1">
                    <a:lumMod val="8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</p:cxnSp>
          <p:sp>
            <p:nvSpPr>
              <p:cNvPr id="151" name="Rectangle 45"/>
              <p:cNvSpPr/>
              <p:nvPr/>
            </p:nvSpPr>
            <p:spPr>
              <a:xfrm>
                <a:off x="2872607" y="2318281"/>
                <a:ext cx="745808" cy="261847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bg1">
                    <a:lumMod val="85000"/>
                  </a:schemeClr>
                </a:solidFill>
              </a:ln>
            </p:spPr>
            <p:txBody>
              <a:bodyPr wrap="none" lIns="36000" tIns="36000" rIns="36000" bIns="36000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000" kern="0" smtClean="0">
                    <a:solidFill>
                      <a:prstClr val="black"/>
                    </a:solidFill>
                    <a:latin typeface="华文楷体" pitchFamily="2" charset="-122"/>
                    <a:ea typeface="华文楷体" pitchFamily="2" charset="-122"/>
                  </a:rPr>
                  <a:t>产品</a:t>
                </a:r>
              </a:p>
            </p:txBody>
          </p:sp>
          <p:sp>
            <p:nvSpPr>
              <p:cNvPr id="152" name="Rectangle 49"/>
              <p:cNvSpPr/>
              <p:nvPr/>
            </p:nvSpPr>
            <p:spPr>
              <a:xfrm>
                <a:off x="3992197" y="2318081"/>
                <a:ext cx="800472" cy="261847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bg1">
                    <a:lumMod val="85000"/>
                  </a:schemeClr>
                </a:solidFill>
              </a:ln>
            </p:spPr>
            <p:txBody>
              <a:bodyPr wrap="none" lIns="36000" tIns="36000" rIns="36000" bIns="36000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000" kern="0" smtClean="0">
                    <a:solidFill>
                      <a:prstClr val="black"/>
                    </a:solidFill>
                    <a:latin typeface="华文楷体" pitchFamily="2" charset="-122"/>
                    <a:ea typeface="华文楷体" pitchFamily="2" charset="-122"/>
                  </a:rPr>
                  <a:t>供应链</a:t>
                </a:r>
              </a:p>
            </p:txBody>
          </p:sp>
          <p:sp>
            <p:nvSpPr>
              <p:cNvPr id="153" name="Rectangle 55"/>
              <p:cNvSpPr/>
              <p:nvPr/>
            </p:nvSpPr>
            <p:spPr>
              <a:xfrm>
                <a:off x="2872269" y="3112919"/>
                <a:ext cx="746485" cy="261847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bg1">
                    <a:lumMod val="85000"/>
                  </a:schemeClr>
                </a:solidFill>
              </a:ln>
            </p:spPr>
            <p:txBody>
              <a:bodyPr wrap="none" lIns="36000" tIns="36000" rIns="36000" bIns="36000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000" kern="0" smtClean="0">
                    <a:solidFill>
                      <a:prstClr val="black"/>
                    </a:solidFill>
                    <a:latin typeface="华文楷体" pitchFamily="2" charset="-122"/>
                    <a:ea typeface="华文楷体" pitchFamily="2" charset="-122"/>
                  </a:rPr>
                  <a:t>产品</a:t>
                </a:r>
              </a:p>
            </p:txBody>
          </p:sp>
          <p:sp>
            <p:nvSpPr>
              <p:cNvPr id="154" name="Rectangle 56"/>
              <p:cNvSpPr/>
              <p:nvPr/>
            </p:nvSpPr>
            <p:spPr>
              <a:xfrm>
                <a:off x="3992197" y="3112719"/>
                <a:ext cx="800472" cy="261847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bg1">
                    <a:lumMod val="85000"/>
                  </a:schemeClr>
                </a:solidFill>
              </a:ln>
            </p:spPr>
            <p:txBody>
              <a:bodyPr wrap="none" lIns="36000" tIns="36000" rIns="36000" bIns="36000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000" kern="0" smtClean="0">
                    <a:solidFill>
                      <a:prstClr val="black"/>
                    </a:solidFill>
                    <a:latin typeface="华文楷体" pitchFamily="2" charset="-122"/>
                    <a:ea typeface="华文楷体" pitchFamily="2" charset="-122"/>
                  </a:rPr>
                  <a:t>供应链</a:t>
                </a:r>
              </a:p>
            </p:txBody>
          </p:sp>
          <p:sp>
            <p:nvSpPr>
              <p:cNvPr id="155" name="Rectangle 115"/>
              <p:cNvSpPr/>
              <p:nvPr/>
            </p:nvSpPr>
            <p:spPr>
              <a:xfrm>
                <a:off x="5024258" y="3944642"/>
                <a:ext cx="936104" cy="261847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bg1">
                    <a:lumMod val="85000"/>
                  </a:schemeClr>
                </a:solidFill>
              </a:ln>
            </p:spPr>
            <p:txBody>
              <a:bodyPr wrap="none" lIns="36000" tIns="36000" rIns="36000" bIns="36000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900" kern="0" smtClean="0">
                    <a:solidFill>
                      <a:prstClr val="black"/>
                    </a:solidFill>
                    <a:latin typeface="华文楷体" pitchFamily="2" charset="-122"/>
                    <a:ea typeface="华文楷体" pitchFamily="2" charset="-122"/>
                  </a:rPr>
                  <a:t>销售与</a:t>
                </a:r>
                <a:endParaRPr lang="en-US" altLang="zh-CN" sz="900" kern="0" smtClea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endParaRPr>
              </a:p>
              <a:p>
                <a:pPr algn="ctr"/>
                <a:r>
                  <a:rPr lang="zh-CN" altLang="en-US" sz="900" kern="0" smtClean="0">
                    <a:solidFill>
                      <a:prstClr val="black"/>
                    </a:solidFill>
                    <a:latin typeface="华文楷体" pitchFamily="2" charset="-122"/>
                    <a:ea typeface="华文楷体" pitchFamily="2" charset="-122"/>
                  </a:rPr>
                  <a:t>服务</a:t>
                </a:r>
              </a:p>
            </p:txBody>
          </p:sp>
          <p:sp>
            <p:nvSpPr>
              <p:cNvPr id="156" name="Rectangle 126"/>
              <p:cNvSpPr/>
              <p:nvPr/>
            </p:nvSpPr>
            <p:spPr>
              <a:xfrm>
                <a:off x="1696378" y="3954827"/>
                <a:ext cx="936104" cy="261847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bg1">
                    <a:lumMod val="85000"/>
                  </a:schemeClr>
                </a:solidFill>
              </a:ln>
            </p:spPr>
            <p:txBody>
              <a:bodyPr wrap="none" lIns="36000" tIns="36000" rIns="36000" bIns="36000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900" kern="0" smtClean="0">
                    <a:solidFill>
                      <a:prstClr val="black"/>
                    </a:solidFill>
                    <a:latin typeface="华文楷体" pitchFamily="2" charset="-122"/>
                    <a:ea typeface="华文楷体" pitchFamily="2" charset="-122"/>
                  </a:rPr>
                  <a:t>战略</a:t>
                </a:r>
                <a:endParaRPr lang="en-US" altLang="zh-CN" sz="900" kern="0" smtClea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endParaRPr>
              </a:p>
              <a:p>
                <a:pPr algn="ctr"/>
                <a:r>
                  <a:rPr lang="en-US" altLang="zh-CN" sz="900" kern="0" smtClean="0">
                    <a:solidFill>
                      <a:prstClr val="black"/>
                    </a:solidFill>
                    <a:latin typeface="华文楷体" pitchFamily="2" charset="-122"/>
                    <a:ea typeface="华文楷体" pitchFamily="2" charset="-122"/>
                  </a:rPr>
                  <a:t>Marketing</a:t>
                </a:r>
                <a:endParaRPr lang="zh-CN" altLang="en-US" sz="900" ker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endParaRPr>
              </a:p>
            </p:txBody>
          </p:sp>
          <p:sp>
            <p:nvSpPr>
              <p:cNvPr id="157" name="Rectangle 23"/>
              <p:cNvSpPr/>
              <p:nvPr/>
            </p:nvSpPr>
            <p:spPr>
              <a:xfrm>
                <a:off x="467544" y="3119803"/>
                <a:ext cx="994117" cy="261847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bg1">
                    <a:lumMod val="85000"/>
                  </a:schemeClr>
                </a:solidFill>
              </a:ln>
            </p:spPr>
            <p:txBody>
              <a:bodyPr wrap="none" lIns="36000" tIns="36000" rIns="36000" bIns="36000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000" b="1" kern="0">
                    <a:solidFill>
                      <a:prstClr val="black"/>
                    </a:solidFill>
                    <a:latin typeface="华文楷体" pitchFamily="2" charset="-122"/>
                    <a:ea typeface="华文楷体" pitchFamily="2" charset="-122"/>
                  </a:rPr>
                  <a:t>代表</a:t>
                </a:r>
                <a:r>
                  <a:rPr lang="zh-CN" altLang="en-US" sz="1000" b="1" kern="0" smtClean="0">
                    <a:solidFill>
                      <a:prstClr val="black"/>
                    </a:solidFill>
                    <a:latin typeface="华文楷体" pitchFamily="2" charset="-122"/>
                    <a:ea typeface="华文楷体" pitchFamily="2" charset="-122"/>
                  </a:rPr>
                  <a:t>处</a:t>
                </a:r>
                <a:endParaRPr lang="en-US" altLang="zh-CN" sz="1000" b="1" kern="0" smtClea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endParaRPr>
              </a:p>
              <a:p>
                <a:pPr algn="ctr"/>
                <a:r>
                  <a:rPr lang="zh-CN" altLang="en-US" sz="1000" b="1" kern="0" smtClean="0">
                    <a:solidFill>
                      <a:prstClr val="black"/>
                    </a:solidFill>
                    <a:latin typeface="华文楷体" pitchFamily="2" charset="-122"/>
                    <a:ea typeface="华文楷体" pitchFamily="2" charset="-122"/>
                  </a:rPr>
                  <a:t>（国家）</a:t>
                </a:r>
              </a:p>
            </p:txBody>
          </p:sp>
        </p:grpSp>
        <p:cxnSp>
          <p:nvCxnSpPr>
            <p:cNvPr id="56" name="直接箭头连接符 55"/>
            <p:cNvCxnSpPr>
              <a:stCxn id="71" idx="2"/>
              <a:endCxn id="132" idx="0"/>
            </p:cNvCxnSpPr>
            <p:nvPr/>
          </p:nvCxnSpPr>
          <p:spPr bwMode="auto">
            <a:xfrm flipH="1">
              <a:off x="1797921" y="1764093"/>
              <a:ext cx="0" cy="584350"/>
            </a:xfrm>
            <a:prstGeom prst="straightConnector1">
              <a:avLst/>
            </a:prstGeom>
            <a:solidFill>
              <a:schemeClr val="accent1"/>
            </a:solidFill>
            <a:ln w="9525" cap="flat" cmpd="sng" algn="ctr">
              <a:solidFill>
                <a:schemeClr val="bg1">
                  <a:lumMod val="85000"/>
                </a:schemeClr>
              </a:solidFill>
              <a:prstDash val="dash"/>
              <a:round/>
              <a:headEnd type="none" w="med" len="med"/>
              <a:tailEnd type="triangle" w="med" len="med"/>
            </a:ln>
            <a:effectLst/>
          </p:spPr>
        </p:cxnSp>
        <p:cxnSp>
          <p:nvCxnSpPr>
            <p:cNvPr id="57" name="直接箭头连接符 56"/>
            <p:cNvCxnSpPr>
              <a:stCxn id="132" idx="2"/>
              <a:endCxn id="136" idx="0"/>
            </p:cNvCxnSpPr>
            <p:nvPr/>
          </p:nvCxnSpPr>
          <p:spPr bwMode="auto">
            <a:xfrm flipH="1">
              <a:off x="1797921" y="2586486"/>
              <a:ext cx="0" cy="484355"/>
            </a:xfrm>
            <a:prstGeom prst="straightConnector1">
              <a:avLst/>
            </a:prstGeom>
            <a:solidFill>
              <a:schemeClr val="accent1"/>
            </a:solidFill>
            <a:ln w="9525" cap="flat" cmpd="sng" algn="ctr">
              <a:solidFill>
                <a:schemeClr val="bg1">
                  <a:lumMod val="85000"/>
                </a:schemeClr>
              </a:solidFill>
              <a:prstDash val="dash"/>
              <a:round/>
              <a:headEnd type="none" w="med" len="med"/>
              <a:tailEnd type="triangle" w="med" len="med"/>
            </a:ln>
            <a:effectLst/>
          </p:spPr>
        </p:cxnSp>
        <p:cxnSp>
          <p:nvCxnSpPr>
            <p:cNvPr id="58" name="直接箭头连接符 57"/>
            <p:cNvCxnSpPr>
              <a:stCxn id="136" idx="2"/>
              <a:endCxn id="156" idx="0"/>
            </p:cNvCxnSpPr>
            <p:nvPr/>
          </p:nvCxnSpPr>
          <p:spPr bwMode="auto">
            <a:xfrm flipH="1">
              <a:off x="1797921" y="3308884"/>
              <a:ext cx="0" cy="534383"/>
            </a:xfrm>
            <a:prstGeom prst="straightConnector1">
              <a:avLst/>
            </a:prstGeom>
            <a:solidFill>
              <a:schemeClr val="accent1"/>
            </a:solidFill>
            <a:ln w="9525" cap="flat" cmpd="sng" algn="ctr">
              <a:solidFill>
                <a:schemeClr val="bg1">
                  <a:lumMod val="85000"/>
                </a:schemeClr>
              </a:solidFill>
              <a:prstDash val="dash"/>
              <a:round/>
              <a:headEnd type="none" w="med" len="med"/>
              <a:tailEnd type="triangle" w="med" len="med"/>
            </a:ln>
            <a:effectLst/>
          </p:spPr>
        </p:cxnSp>
        <p:cxnSp>
          <p:nvCxnSpPr>
            <p:cNvPr id="59" name="直接箭头连接符 58"/>
            <p:cNvCxnSpPr>
              <a:stCxn id="147" idx="2"/>
              <a:endCxn id="151" idx="0"/>
            </p:cNvCxnSpPr>
            <p:nvPr/>
          </p:nvCxnSpPr>
          <p:spPr bwMode="auto">
            <a:xfrm flipH="1">
              <a:off x="2691376" y="1764093"/>
              <a:ext cx="0" cy="591405"/>
            </a:xfrm>
            <a:prstGeom prst="straightConnector1">
              <a:avLst/>
            </a:prstGeom>
            <a:solidFill>
              <a:schemeClr val="accent1"/>
            </a:solidFill>
            <a:ln w="9525" cap="flat" cmpd="sng" algn="ctr">
              <a:solidFill>
                <a:schemeClr val="bg1">
                  <a:lumMod val="85000"/>
                </a:schemeClr>
              </a:solidFill>
              <a:prstDash val="dash"/>
              <a:round/>
              <a:headEnd type="none" w="med" len="med"/>
              <a:tailEnd type="triangle" w="med" len="med"/>
            </a:ln>
            <a:effectLst/>
          </p:spPr>
        </p:cxnSp>
        <p:cxnSp>
          <p:nvCxnSpPr>
            <p:cNvPr id="60" name="直接箭头连接符 59"/>
            <p:cNvCxnSpPr>
              <a:stCxn id="151" idx="2"/>
              <a:endCxn id="153" idx="0"/>
            </p:cNvCxnSpPr>
            <p:nvPr/>
          </p:nvCxnSpPr>
          <p:spPr bwMode="auto">
            <a:xfrm>
              <a:off x="2691376" y="2593541"/>
              <a:ext cx="1" cy="484355"/>
            </a:xfrm>
            <a:prstGeom prst="straightConnector1">
              <a:avLst/>
            </a:prstGeom>
            <a:solidFill>
              <a:schemeClr val="accent1"/>
            </a:solidFill>
            <a:ln w="9525" cap="flat" cmpd="sng" algn="ctr">
              <a:solidFill>
                <a:schemeClr val="bg1">
                  <a:lumMod val="85000"/>
                </a:schemeClr>
              </a:solidFill>
              <a:prstDash val="dash"/>
              <a:round/>
              <a:headEnd type="none" w="med" len="med"/>
              <a:tailEnd type="triangle" w="med" len="med"/>
            </a:ln>
            <a:effectLst/>
          </p:spPr>
        </p:cxnSp>
        <p:cxnSp>
          <p:nvCxnSpPr>
            <p:cNvPr id="61" name="直接箭头连接符 60"/>
            <p:cNvCxnSpPr>
              <a:stCxn id="148" idx="2"/>
              <a:endCxn id="152" idx="0"/>
            </p:cNvCxnSpPr>
            <p:nvPr/>
          </p:nvCxnSpPr>
          <p:spPr bwMode="auto">
            <a:xfrm flipH="1">
              <a:off x="3639246" y="1760391"/>
              <a:ext cx="0" cy="594926"/>
            </a:xfrm>
            <a:prstGeom prst="straightConnector1">
              <a:avLst/>
            </a:prstGeom>
            <a:solidFill>
              <a:schemeClr val="accent1"/>
            </a:solidFill>
            <a:ln w="9525" cap="flat" cmpd="sng" algn="ctr">
              <a:solidFill>
                <a:schemeClr val="bg1">
                  <a:lumMod val="85000"/>
                </a:schemeClr>
              </a:solidFill>
              <a:prstDash val="dash"/>
              <a:round/>
              <a:headEnd type="none" w="med" len="med"/>
              <a:tailEnd type="triangle" w="med" len="med"/>
            </a:ln>
            <a:effectLst/>
          </p:spPr>
        </p:cxnSp>
        <p:cxnSp>
          <p:nvCxnSpPr>
            <p:cNvPr id="62" name="直接箭头连接符 61"/>
            <p:cNvCxnSpPr>
              <a:stCxn id="152" idx="2"/>
              <a:endCxn id="154" idx="0"/>
            </p:cNvCxnSpPr>
            <p:nvPr/>
          </p:nvCxnSpPr>
          <p:spPr bwMode="auto">
            <a:xfrm flipH="1">
              <a:off x="3639246" y="2593360"/>
              <a:ext cx="0" cy="484355"/>
            </a:xfrm>
            <a:prstGeom prst="straightConnector1">
              <a:avLst/>
            </a:prstGeom>
            <a:solidFill>
              <a:schemeClr val="accent1"/>
            </a:solidFill>
            <a:ln w="9525" cap="flat" cmpd="sng" algn="ctr">
              <a:solidFill>
                <a:schemeClr val="bg1">
                  <a:lumMod val="85000"/>
                </a:schemeClr>
              </a:solidFill>
              <a:prstDash val="dash"/>
              <a:round/>
              <a:headEnd type="none" w="med" len="med"/>
              <a:tailEnd type="triangle" w="med" len="med"/>
            </a:ln>
            <a:effectLst/>
          </p:spPr>
        </p:cxnSp>
        <p:cxnSp>
          <p:nvCxnSpPr>
            <p:cNvPr id="63" name="直接箭头连接符 62"/>
            <p:cNvCxnSpPr>
              <a:stCxn id="72" idx="2"/>
              <a:endCxn id="133" idx="0"/>
            </p:cNvCxnSpPr>
            <p:nvPr/>
          </p:nvCxnSpPr>
          <p:spPr bwMode="auto">
            <a:xfrm flipH="1">
              <a:off x="4548235" y="1758798"/>
              <a:ext cx="0" cy="596519"/>
            </a:xfrm>
            <a:prstGeom prst="straightConnector1">
              <a:avLst/>
            </a:prstGeom>
            <a:solidFill>
              <a:schemeClr val="accent1"/>
            </a:solidFill>
            <a:ln w="9525" cap="flat" cmpd="sng" algn="ctr">
              <a:solidFill>
                <a:schemeClr val="bg1">
                  <a:lumMod val="85000"/>
                </a:schemeClr>
              </a:solidFill>
              <a:prstDash val="dash"/>
              <a:round/>
              <a:headEnd type="none" w="med" len="med"/>
              <a:tailEnd type="triangle" w="med" len="med"/>
            </a:ln>
            <a:effectLst/>
          </p:spPr>
        </p:cxnSp>
        <p:cxnSp>
          <p:nvCxnSpPr>
            <p:cNvPr id="64" name="直接箭头连接符 63"/>
            <p:cNvCxnSpPr>
              <a:stCxn id="133" idx="2"/>
              <a:endCxn id="137" idx="0"/>
            </p:cNvCxnSpPr>
            <p:nvPr/>
          </p:nvCxnSpPr>
          <p:spPr bwMode="auto">
            <a:xfrm flipH="1">
              <a:off x="4548235" y="2593360"/>
              <a:ext cx="0" cy="484355"/>
            </a:xfrm>
            <a:prstGeom prst="straightConnector1">
              <a:avLst/>
            </a:prstGeom>
            <a:solidFill>
              <a:schemeClr val="accent1"/>
            </a:solidFill>
            <a:ln w="9525" cap="flat" cmpd="sng" algn="ctr">
              <a:solidFill>
                <a:schemeClr val="bg1">
                  <a:lumMod val="85000"/>
                </a:schemeClr>
              </a:solidFill>
              <a:prstDash val="dash"/>
              <a:round/>
              <a:headEnd type="none" w="med" len="med"/>
              <a:tailEnd type="triangle" w="med" len="med"/>
            </a:ln>
            <a:effectLst/>
          </p:spPr>
        </p:cxnSp>
        <p:cxnSp>
          <p:nvCxnSpPr>
            <p:cNvPr id="65" name="直接箭头连接符 64"/>
            <p:cNvCxnSpPr>
              <a:stCxn id="137" idx="2"/>
              <a:endCxn id="155" idx="0"/>
            </p:cNvCxnSpPr>
            <p:nvPr/>
          </p:nvCxnSpPr>
          <p:spPr bwMode="auto">
            <a:xfrm flipH="1">
              <a:off x="4548235" y="3315758"/>
              <a:ext cx="0" cy="518250"/>
            </a:xfrm>
            <a:prstGeom prst="straightConnector1">
              <a:avLst/>
            </a:prstGeom>
            <a:solidFill>
              <a:schemeClr val="accent1"/>
            </a:solidFill>
            <a:ln w="9525" cap="flat" cmpd="sng" algn="ctr">
              <a:solidFill>
                <a:schemeClr val="bg1">
                  <a:lumMod val="85000"/>
                </a:schemeClr>
              </a:solidFill>
              <a:prstDash val="dash"/>
              <a:round/>
              <a:headEnd type="none" w="med" len="med"/>
              <a:tailEnd type="triangle" w="med" len="med"/>
            </a:ln>
            <a:effectLst/>
          </p:spPr>
        </p:cxnSp>
      </p:grpSp>
      <p:sp>
        <p:nvSpPr>
          <p:cNvPr id="158" name="TextBox 157"/>
          <p:cNvSpPr txBox="1"/>
          <p:nvPr/>
        </p:nvSpPr>
        <p:spPr>
          <a:xfrm>
            <a:off x="5724128" y="1226517"/>
            <a:ext cx="1944215" cy="32547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100" b="1" smtClea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华为区域组织架构设置特点</a:t>
            </a:r>
            <a:endParaRPr lang="en-US" altLang="zh-CN" sz="1100" b="1" smtClean="0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  <a:p>
            <a:pPr marL="171450" indent="-171450">
              <a:lnSpc>
                <a:spcPct val="150000"/>
              </a:lnSpc>
              <a:buFont typeface="Wingdings" pitchFamily="2" charset="2"/>
              <a:buChar char="n"/>
            </a:pPr>
            <a:r>
              <a:rPr lang="zh-CN" altLang="en-US" sz="1050" b="1" smtClea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矩阵结构：</a:t>
            </a:r>
            <a:r>
              <a:rPr lang="zh-CN" altLang="en-US" sz="1050" smtClean="0">
                <a:latin typeface="华文楷体" pitchFamily="2" charset="-122"/>
                <a:ea typeface="华文楷体" pitchFamily="2" charset="-122"/>
              </a:rPr>
              <a:t>区域职能双线汇报，确保总部政策的贯彻及区域需求的满足</a:t>
            </a:r>
            <a:endParaRPr lang="en-US" altLang="zh-CN" sz="1050" smtClean="0">
              <a:latin typeface="华文楷体" pitchFamily="2" charset="-122"/>
              <a:ea typeface="华文楷体" pitchFamily="2" charset="-122"/>
            </a:endParaRPr>
          </a:p>
          <a:p>
            <a:pPr marL="171450" indent="-171450">
              <a:lnSpc>
                <a:spcPct val="150000"/>
              </a:lnSpc>
              <a:buFont typeface="Wingdings" pitchFamily="2" charset="2"/>
              <a:buChar char="n"/>
            </a:pPr>
            <a:endParaRPr lang="en-US" altLang="zh-CN" sz="1050" smtClean="0">
              <a:latin typeface="华文楷体" pitchFamily="2" charset="-122"/>
              <a:ea typeface="华文楷体" pitchFamily="2" charset="-122"/>
            </a:endParaRPr>
          </a:p>
          <a:p>
            <a:pPr marL="171450" indent="-171450">
              <a:lnSpc>
                <a:spcPct val="150000"/>
              </a:lnSpc>
              <a:buFont typeface="Wingdings" pitchFamily="2" charset="2"/>
              <a:buChar char="n"/>
            </a:pPr>
            <a:r>
              <a:rPr lang="zh-CN" altLang="en-US" sz="1050" b="1" smtClea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市场销售类职能在一线相当强大：</a:t>
            </a:r>
            <a:r>
              <a:rPr lang="zh-CN" altLang="en-US" sz="1050" smtClean="0">
                <a:latin typeface="华文楷体" pitchFamily="2" charset="-122"/>
                <a:ea typeface="华文楷体" pitchFamily="2" charset="-122"/>
              </a:rPr>
              <a:t>有能力进行调研、规划及具体业务开展</a:t>
            </a:r>
            <a:endParaRPr lang="en-US" altLang="zh-CN" sz="1050" smtClean="0">
              <a:latin typeface="华文楷体" pitchFamily="2" charset="-122"/>
              <a:ea typeface="华文楷体" pitchFamily="2" charset="-122"/>
            </a:endParaRPr>
          </a:p>
          <a:p>
            <a:pPr marL="171450" indent="-171450">
              <a:lnSpc>
                <a:spcPct val="150000"/>
              </a:lnSpc>
              <a:buFont typeface="Wingdings" pitchFamily="2" charset="2"/>
              <a:buChar char="n"/>
            </a:pPr>
            <a:endParaRPr lang="en-US" altLang="zh-CN" sz="1050" smtClean="0">
              <a:latin typeface="华文楷体" pitchFamily="2" charset="-122"/>
              <a:ea typeface="华文楷体" pitchFamily="2" charset="-122"/>
            </a:endParaRPr>
          </a:p>
          <a:p>
            <a:pPr marL="171450" indent="-171450">
              <a:lnSpc>
                <a:spcPct val="150000"/>
              </a:lnSpc>
              <a:buFont typeface="Wingdings" pitchFamily="2" charset="2"/>
              <a:buChar char="n"/>
            </a:pPr>
            <a:r>
              <a:rPr lang="zh-CN" altLang="en-US" sz="1050" b="1" smtClea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区域组织差异化：</a:t>
            </a:r>
            <a:r>
              <a:rPr lang="zh-CN" altLang="en-US" sz="1050" smtClean="0">
                <a:latin typeface="华文楷体" pitchFamily="2" charset="-122"/>
                <a:ea typeface="华文楷体" pitchFamily="2" charset="-122"/>
              </a:rPr>
              <a:t>区域业务规模越小，部门就越精简，一些职能会由上级组织代管</a:t>
            </a:r>
            <a:endParaRPr lang="en-US" altLang="zh-CN" sz="1050" smtClean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59" name="矩形 158"/>
          <p:cNvSpPr/>
          <p:nvPr/>
        </p:nvSpPr>
        <p:spPr>
          <a:xfrm>
            <a:off x="204778" y="1030704"/>
            <a:ext cx="8492566" cy="3463295"/>
          </a:xfrm>
          <a:prstGeom prst="rect">
            <a:avLst/>
          </a:prstGeom>
          <a:noFill/>
          <a:ln w="6350">
            <a:solidFill>
              <a:schemeClr val="bg1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6" tIns="45718" rIns="91436" bIns="45718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endParaRPr lang="en-US" altLang="zh-CN" sz="1400">
              <a:ln w="6350">
                <a:solidFill>
                  <a:schemeClr val="tx1"/>
                </a:solidFill>
              </a:ln>
              <a:solidFill>
                <a:schemeClr val="bg1">
                  <a:lumMod val="75000"/>
                </a:schemeClr>
              </a:solidFill>
              <a:latin typeface="华文楷体" pitchFamily="2" charset="-122"/>
              <a:ea typeface="华文楷体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260628302"/>
      </p:ext>
    </p:extLst>
  </p:cSld>
  <p:clrMapOvr>
    <a:masterClrMapping/>
  </p:clrMapOvr>
  <p:transition spd="med"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4000" b="100000" l="0" r="9615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604448" y="99828"/>
            <a:ext cx="372126" cy="3578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3" name="TextBox 42"/>
          <p:cNvSpPr txBox="1"/>
          <p:nvPr/>
        </p:nvSpPr>
        <p:spPr>
          <a:xfrm>
            <a:off x="191591" y="123478"/>
            <a:ext cx="1611586" cy="380480"/>
          </a:xfrm>
          <a:prstGeom prst="rect">
            <a:avLst/>
          </a:prstGeom>
          <a:noFill/>
        </p:spPr>
        <p:txBody>
          <a:bodyPr wrap="non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latin typeface="华文楷体" pitchFamily="2" charset="-122"/>
                <a:ea typeface="华文楷体" pitchFamily="2" charset="-122"/>
              </a:rPr>
              <a:t>管控</a:t>
            </a:r>
            <a:r>
              <a:rPr lang="en-US" altLang="zh-CN" sz="2000" b="1" smtClean="0">
                <a:latin typeface="华文楷体" pitchFamily="2" charset="-122"/>
                <a:ea typeface="华文楷体" pitchFamily="2" charset="-122"/>
              </a:rPr>
              <a:t>——</a:t>
            </a:r>
            <a:r>
              <a:rPr lang="zh-CN" altLang="en-US" sz="2000" b="1" smtClean="0">
                <a:latin typeface="华文楷体" pitchFamily="2" charset="-122"/>
                <a:ea typeface="华文楷体" pitchFamily="2" charset="-122"/>
              </a:rPr>
              <a:t>赋能</a:t>
            </a:r>
          </a:p>
        </p:txBody>
      </p:sp>
      <p:sp>
        <p:nvSpPr>
          <p:cNvPr id="170" name="TextBox 169"/>
          <p:cNvSpPr txBox="1"/>
          <p:nvPr/>
        </p:nvSpPr>
        <p:spPr>
          <a:xfrm>
            <a:off x="191591" y="543900"/>
            <a:ext cx="8412857" cy="565146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buFont typeface="Wingdings" pitchFamily="2" charset="2"/>
              <a:buChar char="n"/>
            </a:pPr>
            <a:r>
              <a:rPr lang="zh-CN" altLang="en-US" sz="1600" b="1">
                <a:latin typeface="楷体" panose="02010609060101010101" pitchFamily="49" charset="-122"/>
                <a:ea typeface="楷体" pitchFamily="49" charset="-122"/>
              </a:rPr>
              <a:t>顺丰通过总部运营职能的下沉、业务分类重组及网络切分，实现了从</a:t>
            </a:r>
            <a:r>
              <a:rPr lang="zh-CN" altLang="en-US" sz="1600" b="1" smtClean="0">
                <a:latin typeface="楷体" panose="02010609060101010101" pitchFamily="49" charset="-122"/>
                <a:ea typeface="楷体" pitchFamily="49" charset="-122"/>
              </a:rPr>
              <a:t>总部强管控向</a:t>
            </a:r>
            <a:r>
              <a:rPr lang="zh-CN" altLang="en-US" sz="1600" b="1">
                <a:latin typeface="楷体" panose="02010609060101010101" pitchFamily="49" charset="-122"/>
                <a:ea typeface="楷体" pitchFamily="49" charset="-122"/>
              </a:rPr>
              <a:t>板块化运作的</a:t>
            </a:r>
            <a:r>
              <a:rPr lang="zh-CN" altLang="en-US" sz="1600" b="1" smtClean="0">
                <a:latin typeface="楷体" panose="02010609060101010101" pitchFamily="49" charset="-122"/>
                <a:ea typeface="楷体" pitchFamily="49" charset="-122"/>
              </a:rPr>
              <a:t>转变</a:t>
            </a:r>
            <a:r>
              <a:rPr lang="en-US" altLang="zh-CN" sz="1600" b="1" smtClean="0">
                <a:latin typeface="楷体" panose="02010609060101010101" pitchFamily="49" charset="-122"/>
                <a:ea typeface="楷体" pitchFamily="49" charset="-122"/>
              </a:rPr>
              <a:t>,</a:t>
            </a:r>
            <a:r>
              <a:rPr lang="zh-CN" altLang="en-US" sz="1600" b="1" smtClean="0">
                <a:latin typeface="楷体" panose="02010609060101010101" pitchFamily="49" charset="-122"/>
                <a:ea typeface="楷体" pitchFamily="49" charset="-122"/>
              </a:rPr>
              <a:t>过程中定期做盘点分析、辅导业绩达成</a:t>
            </a:r>
            <a:endParaRPr lang="en-US" altLang="zh-CN" sz="1600" b="1">
              <a:latin typeface="楷体" panose="02010609060101010101" pitchFamily="49" charset="-122"/>
              <a:ea typeface="楷体" pitchFamily="49" charset="-122"/>
            </a:endParaRPr>
          </a:p>
        </p:txBody>
      </p:sp>
      <p:sp>
        <p:nvSpPr>
          <p:cNvPr id="192" name="Rectangle 94"/>
          <p:cNvSpPr/>
          <p:nvPr/>
        </p:nvSpPr>
        <p:spPr bwMode="auto">
          <a:xfrm>
            <a:off x="4327969" y="1536854"/>
            <a:ext cx="2016225" cy="2852867"/>
          </a:xfrm>
          <a:prstGeom prst="rect">
            <a:avLst/>
          </a:prstGeom>
          <a:solidFill>
            <a:schemeClr val="bg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05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顺丰</a:t>
            </a:r>
            <a:r>
              <a:rPr lang="zh-CN" altLang="en-US" sz="1050" b="1" smtClea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区域</a:t>
            </a:r>
            <a:r>
              <a:rPr lang="zh-CN" altLang="en-US" sz="105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组织架构设置</a:t>
            </a:r>
            <a:r>
              <a:rPr lang="zh-CN" altLang="en-US" sz="1050" b="1" smtClea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特点：</a:t>
            </a:r>
            <a:endParaRPr lang="en-US" altLang="zh-CN" sz="1050" b="1" smtClean="0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  <a:p>
            <a:pPr marL="171450" indent="-171450" eaLnBrk="0" hangingPunct="0">
              <a:lnSpc>
                <a:spcPct val="200000"/>
              </a:lnSpc>
              <a:spcAft>
                <a:spcPts val="600"/>
              </a:spcAft>
              <a:buFont typeface="Wingdings" pitchFamily="2" charset="2"/>
              <a:buChar char="n"/>
            </a:pPr>
            <a:r>
              <a:rPr lang="zh-CN" altLang="en-US" sz="1050" b="1" smtClea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组织定位清晰：</a:t>
            </a:r>
            <a:r>
              <a:rPr lang="zh-CN" altLang="en-US" sz="1050" smtClean="0">
                <a:latin typeface="华文楷体" pitchFamily="2" charset="-122"/>
                <a:ea typeface="华文楷体" pitchFamily="2" charset="-122"/>
              </a:rPr>
              <a:t>集团专注于研究与服务，运营类职能下放板块</a:t>
            </a:r>
          </a:p>
          <a:p>
            <a:pPr marL="171450" indent="-171450" eaLnBrk="0" hangingPunct="0">
              <a:lnSpc>
                <a:spcPct val="200000"/>
              </a:lnSpc>
              <a:spcAft>
                <a:spcPts val="600"/>
              </a:spcAft>
              <a:buFont typeface="Wingdings" pitchFamily="2" charset="2"/>
              <a:buChar char="n"/>
            </a:pPr>
            <a:r>
              <a:rPr lang="zh-CN" altLang="en-US" sz="1050" b="1" smtClea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业务板块充分赋能</a:t>
            </a:r>
            <a:r>
              <a:rPr lang="zh-CN" altLang="en-US" sz="1050" smtClean="0">
                <a:latin typeface="华文楷体" pitchFamily="2" charset="-122"/>
                <a:ea typeface="华文楷体" pitchFamily="2" charset="-122"/>
              </a:rPr>
              <a:t>：各个</a:t>
            </a:r>
            <a:r>
              <a:rPr lang="zh-CN" altLang="en-US" sz="1050">
                <a:latin typeface="华文楷体" pitchFamily="2" charset="-122"/>
                <a:ea typeface="华文楷体" pitchFamily="2" charset="-122"/>
              </a:rPr>
              <a:t>业务板块</a:t>
            </a:r>
            <a:r>
              <a:rPr lang="zh-CN" altLang="en-US" sz="1050" smtClean="0">
                <a:latin typeface="华文楷体" pitchFamily="2" charset="-122"/>
                <a:ea typeface="华文楷体" pitchFamily="2" charset="-122"/>
              </a:rPr>
              <a:t>在各自经营领域有</a:t>
            </a:r>
            <a:r>
              <a:rPr lang="zh-CN" altLang="en-US" sz="1050">
                <a:latin typeface="华文楷体" pitchFamily="2" charset="-122"/>
                <a:ea typeface="华文楷体" pitchFamily="2" charset="-122"/>
              </a:rPr>
              <a:t>较高的自由度和灵活度，同时也有一整套专属的机制、系统和</a:t>
            </a:r>
            <a:r>
              <a:rPr lang="zh-CN" altLang="en-US" sz="1050" smtClean="0">
                <a:latin typeface="华文楷体" pitchFamily="2" charset="-122"/>
                <a:ea typeface="华文楷体" pitchFamily="2" charset="-122"/>
              </a:rPr>
              <a:t>文化</a:t>
            </a:r>
            <a:endParaRPr lang="zh-CN" altLang="en-US" sz="1050">
              <a:latin typeface="华文楷体" pitchFamily="2" charset="-122"/>
              <a:ea typeface="华文楷体" pitchFamily="2" charset="-122"/>
            </a:endParaRPr>
          </a:p>
        </p:txBody>
      </p:sp>
      <p:grpSp>
        <p:nvGrpSpPr>
          <p:cNvPr id="3" name="组合 2"/>
          <p:cNvGrpSpPr/>
          <p:nvPr/>
        </p:nvGrpSpPr>
        <p:grpSpPr>
          <a:xfrm>
            <a:off x="680812" y="1419622"/>
            <a:ext cx="3531148" cy="2975580"/>
            <a:chOff x="493083" y="1269487"/>
            <a:chExt cx="3861556" cy="2342682"/>
          </a:xfrm>
        </p:grpSpPr>
        <p:sp>
          <p:nvSpPr>
            <p:cNvPr id="171" name="Rectangle 4"/>
            <p:cNvSpPr/>
            <p:nvPr/>
          </p:nvSpPr>
          <p:spPr bwMode="auto">
            <a:xfrm>
              <a:off x="2089932" y="1269487"/>
              <a:ext cx="985150" cy="228598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 w="9525" cap="flat" cmpd="sng" algn="ctr">
              <a:solidFill>
                <a:schemeClr val="bg1">
                  <a:lumMod val="85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  <a:extLst/>
          </p:spPr>
          <p:txBody>
            <a:bodyPr lIns="0" tIns="0" rIns="0" bIns="0" anchor="ctr"/>
            <a:lstStyle>
              <a:defPPr>
                <a:defRPr lang="zh-CN"/>
              </a:defPPr>
              <a:lvl1pPr marL="0" algn="l" defTabSz="914400" rtl="0" eaLnBrk="0" latinLnBrk="0" hangingPunct="0">
                <a:lnSpc>
                  <a:spcPct val="93000"/>
                </a:lnSpc>
                <a:spcBef>
                  <a:spcPct val="31000"/>
                </a:spcBef>
                <a:spcAft>
                  <a:spcPct val="31000"/>
                </a:spcAft>
                <a:buChar char="•"/>
                <a:defRPr sz="1600" kern="1200">
                  <a:solidFill>
                    <a:srgbClr val="000000"/>
                  </a:solidFill>
                  <a:latin typeface="华文楷体" pitchFamily="2" charset="-122"/>
                  <a:ea typeface="华文楷体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lnSpc>
                  <a:spcPct val="93000"/>
                </a:lnSpc>
                <a:spcBef>
                  <a:spcPct val="31000"/>
                </a:spcBef>
                <a:spcAft>
                  <a:spcPct val="31000"/>
                </a:spcAft>
                <a:buClr>
                  <a:srgbClr val="003366"/>
                </a:buClr>
                <a:buSzPct val="81000"/>
                <a:buFont typeface="Times New Roman" pitchFamily="18" charset="0"/>
                <a:buBlip>
                  <a:blip r:embed="rId4"/>
                </a:buBlip>
                <a:defRPr sz="1600" kern="1200">
                  <a:solidFill>
                    <a:srgbClr val="000000"/>
                  </a:solidFill>
                  <a:latin typeface="华文楷体" pitchFamily="2" charset="-122"/>
                  <a:ea typeface="华文楷体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lnSpc>
                  <a:spcPct val="93000"/>
                </a:lnSpc>
                <a:spcBef>
                  <a:spcPct val="31000"/>
                </a:spcBef>
                <a:spcAft>
                  <a:spcPct val="31000"/>
                </a:spcAft>
                <a:buClr>
                  <a:srgbClr val="263C6B"/>
                </a:buClr>
                <a:buFont typeface="Times New Roman" pitchFamily="18" charset="0"/>
                <a:buChar char="–"/>
                <a:defRPr sz="1600" kern="1200">
                  <a:solidFill>
                    <a:srgbClr val="000000"/>
                  </a:solidFill>
                  <a:latin typeface="华文楷体" pitchFamily="2" charset="-122"/>
                  <a:ea typeface="华文楷体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lnSpc>
                  <a:spcPct val="93000"/>
                </a:lnSpc>
                <a:spcBef>
                  <a:spcPct val="31000"/>
                </a:spcBef>
                <a:spcAft>
                  <a:spcPct val="31000"/>
                </a:spcAft>
                <a:buClr>
                  <a:srgbClr val="808080"/>
                </a:buClr>
                <a:buSzPct val="95000"/>
                <a:buFont typeface="Arial" pitchFamily="34" charset="0"/>
                <a:buChar char="&gt;"/>
                <a:defRPr sz="1600" kern="1200">
                  <a:solidFill>
                    <a:srgbClr val="000000"/>
                  </a:solidFill>
                  <a:latin typeface="华文楷体" pitchFamily="2" charset="-122"/>
                  <a:ea typeface="华文楷体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lnSpc>
                  <a:spcPct val="93000"/>
                </a:lnSpc>
                <a:spcBef>
                  <a:spcPct val="31000"/>
                </a:spcBef>
                <a:spcAft>
                  <a:spcPct val="31000"/>
                </a:spcAft>
                <a:buClr>
                  <a:srgbClr val="263C6B"/>
                </a:buClr>
                <a:buFont typeface="Times New Roman" pitchFamily="18" charset="0"/>
                <a:buChar char="–"/>
                <a:defRPr sz="1600" kern="1200">
                  <a:solidFill>
                    <a:srgbClr val="000000"/>
                  </a:solidFill>
                  <a:latin typeface="华文楷体" pitchFamily="2" charset="-122"/>
                  <a:ea typeface="华文楷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lnSpc>
                  <a:spcPct val="93000"/>
                </a:lnSpc>
                <a:spcBef>
                  <a:spcPct val="31000"/>
                </a:spcBef>
                <a:spcAft>
                  <a:spcPct val="31000"/>
                </a:spcAft>
                <a:buClr>
                  <a:srgbClr val="263C6B"/>
                </a:buClr>
                <a:buFont typeface="Times New Roman" pitchFamily="18" charset="0"/>
                <a:buChar char="–"/>
                <a:defRPr sz="1600" kern="1200">
                  <a:solidFill>
                    <a:srgbClr val="000000"/>
                  </a:solidFill>
                  <a:latin typeface="华文楷体" pitchFamily="2" charset="-122"/>
                  <a:ea typeface="华文楷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lnSpc>
                  <a:spcPct val="93000"/>
                </a:lnSpc>
                <a:spcBef>
                  <a:spcPct val="31000"/>
                </a:spcBef>
                <a:spcAft>
                  <a:spcPct val="31000"/>
                </a:spcAft>
                <a:buClr>
                  <a:srgbClr val="263C6B"/>
                </a:buClr>
                <a:buFont typeface="Times New Roman" pitchFamily="18" charset="0"/>
                <a:buChar char="–"/>
                <a:defRPr sz="1600" kern="1200">
                  <a:solidFill>
                    <a:srgbClr val="000000"/>
                  </a:solidFill>
                  <a:latin typeface="华文楷体" pitchFamily="2" charset="-122"/>
                  <a:ea typeface="华文楷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lnSpc>
                  <a:spcPct val="93000"/>
                </a:lnSpc>
                <a:spcBef>
                  <a:spcPct val="31000"/>
                </a:spcBef>
                <a:spcAft>
                  <a:spcPct val="31000"/>
                </a:spcAft>
                <a:buClr>
                  <a:srgbClr val="263C6B"/>
                </a:buClr>
                <a:buFont typeface="Times New Roman" pitchFamily="18" charset="0"/>
                <a:buChar char="–"/>
                <a:defRPr sz="1600" kern="1200">
                  <a:solidFill>
                    <a:srgbClr val="000000"/>
                  </a:solidFill>
                  <a:latin typeface="华文楷体" pitchFamily="2" charset="-122"/>
                  <a:ea typeface="华文楷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lnSpc>
                  <a:spcPct val="93000"/>
                </a:lnSpc>
                <a:spcBef>
                  <a:spcPct val="31000"/>
                </a:spcBef>
                <a:spcAft>
                  <a:spcPct val="31000"/>
                </a:spcAft>
                <a:buClr>
                  <a:srgbClr val="263C6B"/>
                </a:buClr>
                <a:buFont typeface="Times New Roman" pitchFamily="18" charset="0"/>
                <a:buChar char="–"/>
                <a:defRPr sz="1600" kern="1200">
                  <a:solidFill>
                    <a:srgbClr val="000000"/>
                  </a:solidFill>
                  <a:latin typeface="华文楷体" pitchFamily="2" charset="-122"/>
                  <a:ea typeface="华文楷体" pitchFamily="2" charset="-122"/>
                  <a:cs typeface="+mn-cs"/>
                </a:defRPr>
              </a:lvl9pPr>
            </a:lstStyle>
            <a:p>
              <a:pPr algn="ctr">
                <a:lnSpc>
                  <a:spcPct val="110000"/>
                </a:lnSpc>
                <a:spcBef>
                  <a:spcPct val="10000"/>
                </a:spcBef>
                <a:spcAft>
                  <a:spcPct val="0"/>
                </a:spcAft>
                <a:buFontTx/>
                <a:buNone/>
              </a:pPr>
              <a:r>
                <a:rPr lang="zh-CN" altLang="en-US" sz="1000" i="0" smtClean="0">
                  <a:solidFill>
                    <a:schemeClr val="tx1"/>
                  </a:solidFill>
                </a:rPr>
                <a:t>顺丰</a:t>
              </a:r>
              <a:endParaRPr lang="zh-CN" altLang="en-US" sz="1000" i="0">
                <a:solidFill>
                  <a:schemeClr val="tx1"/>
                </a:solidFill>
              </a:endParaRPr>
            </a:p>
          </p:txBody>
        </p:sp>
        <p:sp>
          <p:nvSpPr>
            <p:cNvPr id="172" name="Rectangle 6"/>
            <p:cNvSpPr/>
            <p:nvPr/>
          </p:nvSpPr>
          <p:spPr bwMode="auto">
            <a:xfrm>
              <a:off x="493083" y="1746964"/>
              <a:ext cx="432000" cy="1002578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 w="9525" cap="flat" cmpd="sng" algn="ctr">
              <a:solidFill>
                <a:schemeClr val="bg1">
                  <a:lumMod val="85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  <a:extLst/>
          </p:spPr>
          <p:txBody>
            <a:bodyPr lIns="0" tIns="0" rIns="0" bIns="0" anchor="ctr"/>
            <a:lstStyle>
              <a:defPPr>
                <a:defRPr lang="zh-CN"/>
              </a:defPPr>
              <a:lvl1pPr marL="0" algn="l" defTabSz="914400" rtl="0" eaLnBrk="0" latinLnBrk="0" hangingPunct="0">
                <a:lnSpc>
                  <a:spcPct val="93000"/>
                </a:lnSpc>
                <a:spcBef>
                  <a:spcPct val="31000"/>
                </a:spcBef>
                <a:spcAft>
                  <a:spcPct val="31000"/>
                </a:spcAft>
                <a:buChar char="•"/>
                <a:defRPr sz="1600" kern="1200">
                  <a:solidFill>
                    <a:srgbClr val="000000"/>
                  </a:solidFill>
                  <a:latin typeface="华文楷体" pitchFamily="2" charset="-122"/>
                  <a:ea typeface="华文楷体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lnSpc>
                  <a:spcPct val="93000"/>
                </a:lnSpc>
                <a:spcBef>
                  <a:spcPct val="31000"/>
                </a:spcBef>
                <a:spcAft>
                  <a:spcPct val="31000"/>
                </a:spcAft>
                <a:buClr>
                  <a:srgbClr val="003366"/>
                </a:buClr>
                <a:buSzPct val="81000"/>
                <a:buFont typeface="Times New Roman" pitchFamily="18" charset="0"/>
                <a:buBlip>
                  <a:blip r:embed="rId4"/>
                </a:buBlip>
                <a:defRPr sz="1600" kern="1200">
                  <a:solidFill>
                    <a:srgbClr val="000000"/>
                  </a:solidFill>
                  <a:latin typeface="华文楷体" pitchFamily="2" charset="-122"/>
                  <a:ea typeface="华文楷体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lnSpc>
                  <a:spcPct val="93000"/>
                </a:lnSpc>
                <a:spcBef>
                  <a:spcPct val="31000"/>
                </a:spcBef>
                <a:spcAft>
                  <a:spcPct val="31000"/>
                </a:spcAft>
                <a:buClr>
                  <a:srgbClr val="263C6B"/>
                </a:buClr>
                <a:buFont typeface="Times New Roman" pitchFamily="18" charset="0"/>
                <a:buChar char="–"/>
                <a:defRPr sz="1600" kern="1200">
                  <a:solidFill>
                    <a:srgbClr val="000000"/>
                  </a:solidFill>
                  <a:latin typeface="华文楷体" pitchFamily="2" charset="-122"/>
                  <a:ea typeface="华文楷体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lnSpc>
                  <a:spcPct val="93000"/>
                </a:lnSpc>
                <a:spcBef>
                  <a:spcPct val="31000"/>
                </a:spcBef>
                <a:spcAft>
                  <a:spcPct val="31000"/>
                </a:spcAft>
                <a:buClr>
                  <a:srgbClr val="808080"/>
                </a:buClr>
                <a:buSzPct val="95000"/>
                <a:buFont typeface="Arial" pitchFamily="34" charset="0"/>
                <a:buChar char="&gt;"/>
                <a:defRPr sz="1600" kern="1200">
                  <a:solidFill>
                    <a:srgbClr val="000000"/>
                  </a:solidFill>
                  <a:latin typeface="华文楷体" pitchFamily="2" charset="-122"/>
                  <a:ea typeface="华文楷体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lnSpc>
                  <a:spcPct val="93000"/>
                </a:lnSpc>
                <a:spcBef>
                  <a:spcPct val="31000"/>
                </a:spcBef>
                <a:spcAft>
                  <a:spcPct val="31000"/>
                </a:spcAft>
                <a:buClr>
                  <a:srgbClr val="263C6B"/>
                </a:buClr>
                <a:buFont typeface="Times New Roman" pitchFamily="18" charset="0"/>
                <a:buChar char="–"/>
                <a:defRPr sz="1600" kern="1200">
                  <a:solidFill>
                    <a:srgbClr val="000000"/>
                  </a:solidFill>
                  <a:latin typeface="华文楷体" pitchFamily="2" charset="-122"/>
                  <a:ea typeface="华文楷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lnSpc>
                  <a:spcPct val="93000"/>
                </a:lnSpc>
                <a:spcBef>
                  <a:spcPct val="31000"/>
                </a:spcBef>
                <a:spcAft>
                  <a:spcPct val="31000"/>
                </a:spcAft>
                <a:buClr>
                  <a:srgbClr val="263C6B"/>
                </a:buClr>
                <a:buFont typeface="Times New Roman" pitchFamily="18" charset="0"/>
                <a:buChar char="–"/>
                <a:defRPr sz="1600" kern="1200">
                  <a:solidFill>
                    <a:srgbClr val="000000"/>
                  </a:solidFill>
                  <a:latin typeface="华文楷体" pitchFamily="2" charset="-122"/>
                  <a:ea typeface="华文楷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lnSpc>
                  <a:spcPct val="93000"/>
                </a:lnSpc>
                <a:spcBef>
                  <a:spcPct val="31000"/>
                </a:spcBef>
                <a:spcAft>
                  <a:spcPct val="31000"/>
                </a:spcAft>
                <a:buClr>
                  <a:srgbClr val="263C6B"/>
                </a:buClr>
                <a:buFont typeface="Times New Roman" pitchFamily="18" charset="0"/>
                <a:buChar char="–"/>
                <a:defRPr sz="1600" kern="1200">
                  <a:solidFill>
                    <a:srgbClr val="000000"/>
                  </a:solidFill>
                  <a:latin typeface="华文楷体" pitchFamily="2" charset="-122"/>
                  <a:ea typeface="华文楷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lnSpc>
                  <a:spcPct val="93000"/>
                </a:lnSpc>
                <a:spcBef>
                  <a:spcPct val="31000"/>
                </a:spcBef>
                <a:spcAft>
                  <a:spcPct val="31000"/>
                </a:spcAft>
                <a:buClr>
                  <a:srgbClr val="263C6B"/>
                </a:buClr>
                <a:buFont typeface="Times New Roman" pitchFamily="18" charset="0"/>
                <a:buChar char="–"/>
                <a:defRPr sz="1600" kern="1200">
                  <a:solidFill>
                    <a:srgbClr val="000000"/>
                  </a:solidFill>
                  <a:latin typeface="华文楷体" pitchFamily="2" charset="-122"/>
                  <a:ea typeface="华文楷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lnSpc>
                  <a:spcPct val="93000"/>
                </a:lnSpc>
                <a:spcBef>
                  <a:spcPct val="31000"/>
                </a:spcBef>
                <a:spcAft>
                  <a:spcPct val="31000"/>
                </a:spcAft>
                <a:buClr>
                  <a:srgbClr val="263C6B"/>
                </a:buClr>
                <a:buFont typeface="Times New Roman" pitchFamily="18" charset="0"/>
                <a:buChar char="–"/>
                <a:defRPr sz="1600" kern="1200">
                  <a:solidFill>
                    <a:srgbClr val="000000"/>
                  </a:solidFill>
                  <a:latin typeface="华文楷体" pitchFamily="2" charset="-122"/>
                  <a:ea typeface="华文楷体" pitchFamily="2" charset="-122"/>
                  <a:cs typeface="+mn-cs"/>
                </a:defRPr>
              </a:lvl9pPr>
            </a:lstStyle>
            <a:p>
              <a:pPr algn="ctr">
                <a:lnSpc>
                  <a:spcPct val="110000"/>
                </a:lnSpc>
                <a:spcBef>
                  <a:spcPct val="10000"/>
                </a:spcBef>
                <a:spcAft>
                  <a:spcPct val="0"/>
                </a:spcAft>
                <a:buFontTx/>
                <a:buNone/>
              </a:pPr>
              <a:r>
                <a:rPr lang="zh-CN" altLang="en-US" sz="1000">
                  <a:solidFill>
                    <a:schemeClr val="tx1"/>
                  </a:solidFill>
                </a:rPr>
                <a:t>速运</a:t>
              </a:r>
              <a:r>
                <a:rPr lang="zh-CN" altLang="en-US" sz="1000" i="0" smtClean="0">
                  <a:solidFill>
                    <a:schemeClr val="tx1"/>
                  </a:solidFill>
                </a:rPr>
                <a:t>事业群</a:t>
              </a:r>
              <a:endParaRPr lang="zh-CN" altLang="en-US" sz="1000" i="0">
                <a:solidFill>
                  <a:schemeClr val="tx1"/>
                </a:solidFill>
              </a:endParaRPr>
            </a:p>
          </p:txBody>
        </p:sp>
        <p:sp>
          <p:nvSpPr>
            <p:cNvPr id="173" name="Rectangle 7"/>
            <p:cNvSpPr/>
            <p:nvPr/>
          </p:nvSpPr>
          <p:spPr bwMode="auto">
            <a:xfrm>
              <a:off x="1028600" y="1738497"/>
              <a:ext cx="432000" cy="1002578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 w="9525" cap="flat" cmpd="sng" algn="ctr">
              <a:solidFill>
                <a:schemeClr val="bg1">
                  <a:lumMod val="85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  <a:extLst/>
          </p:spPr>
          <p:txBody>
            <a:bodyPr lIns="0" tIns="0" rIns="0" bIns="0" anchor="ctr"/>
            <a:lstStyle>
              <a:defPPr>
                <a:defRPr lang="zh-CN"/>
              </a:defPPr>
              <a:lvl1pPr marL="0" algn="l" defTabSz="914400" rtl="0" eaLnBrk="0" latinLnBrk="0" hangingPunct="0">
                <a:lnSpc>
                  <a:spcPct val="93000"/>
                </a:lnSpc>
                <a:spcBef>
                  <a:spcPct val="31000"/>
                </a:spcBef>
                <a:spcAft>
                  <a:spcPct val="31000"/>
                </a:spcAft>
                <a:buChar char="•"/>
                <a:defRPr sz="1600" kern="1200">
                  <a:solidFill>
                    <a:srgbClr val="000000"/>
                  </a:solidFill>
                  <a:latin typeface="华文楷体" pitchFamily="2" charset="-122"/>
                  <a:ea typeface="华文楷体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lnSpc>
                  <a:spcPct val="93000"/>
                </a:lnSpc>
                <a:spcBef>
                  <a:spcPct val="31000"/>
                </a:spcBef>
                <a:spcAft>
                  <a:spcPct val="31000"/>
                </a:spcAft>
                <a:buClr>
                  <a:srgbClr val="003366"/>
                </a:buClr>
                <a:buSzPct val="81000"/>
                <a:buFont typeface="Times New Roman" pitchFamily="18" charset="0"/>
                <a:buBlip>
                  <a:blip r:embed="rId4"/>
                </a:buBlip>
                <a:defRPr sz="1600" kern="1200">
                  <a:solidFill>
                    <a:srgbClr val="000000"/>
                  </a:solidFill>
                  <a:latin typeface="华文楷体" pitchFamily="2" charset="-122"/>
                  <a:ea typeface="华文楷体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lnSpc>
                  <a:spcPct val="93000"/>
                </a:lnSpc>
                <a:spcBef>
                  <a:spcPct val="31000"/>
                </a:spcBef>
                <a:spcAft>
                  <a:spcPct val="31000"/>
                </a:spcAft>
                <a:buClr>
                  <a:srgbClr val="263C6B"/>
                </a:buClr>
                <a:buFont typeface="Times New Roman" pitchFamily="18" charset="0"/>
                <a:buChar char="–"/>
                <a:defRPr sz="1600" kern="1200">
                  <a:solidFill>
                    <a:srgbClr val="000000"/>
                  </a:solidFill>
                  <a:latin typeface="华文楷体" pitchFamily="2" charset="-122"/>
                  <a:ea typeface="华文楷体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lnSpc>
                  <a:spcPct val="93000"/>
                </a:lnSpc>
                <a:spcBef>
                  <a:spcPct val="31000"/>
                </a:spcBef>
                <a:spcAft>
                  <a:spcPct val="31000"/>
                </a:spcAft>
                <a:buClr>
                  <a:srgbClr val="808080"/>
                </a:buClr>
                <a:buSzPct val="95000"/>
                <a:buFont typeface="Arial" pitchFamily="34" charset="0"/>
                <a:buChar char="&gt;"/>
                <a:defRPr sz="1600" kern="1200">
                  <a:solidFill>
                    <a:srgbClr val="000000"/>
                  </a:solidFill>
                  <a:latin typeface="华文楷体" pitchFamily="2" charset="-122"/>
                  <a:ea typeface="华文楷体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lnSpc>
                  <a:spcPct val="93000"/>
                </a:lnSpc>
                <a:spcBef>
                  <a:spcPct val="31000"/>
                </a:spcBef>
                <a:spcAft>
                  <a:spcPct val="31000"/>
                </a:spcAft>
                <a:buClr>
                  <a:srgbClr val="263C6B"/>
                </a:buClr>
                <a:buFont typeface="Times New Roman" pitchFamily="18" charset="0"/>
                <a:buChar char="–"/>
                <a:defRPr sz="1600" kern="1200">
                  <a:solidFill>
                    <a:srgbClr val="000000"/>
                  </a:solidFill>
                  <a:latin typeface="华文楷体" pitchFamily="2" charset="-122"/>
                  <a:ea typeface="华文楷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lnSpc>
                  <a:spcPct val="93000"/>
                </a:lnSpc>
                <a:spcBef>
                  <a:spcPct val="31000"/>
                </a:spcBef>
                <a:spcAft>
                  <a:spcPct val="31000"/>
                </a:spcAft>
                <a:buClr>
                  <a:srgbClr val="263C6B"/>
                </a:buClr>
                <a:buFont typeface="Times New Roman" pitchFamily="18" charset="0"/>
                <a:buChar char="–"/>
                <a:defRPr sz="1600" kern="1200">
                  <a:solidFill>
                    <a:srgbClr val="000000"/>
                  </a:solidFill>
                  <a:latin typeface="华文楷体" pitchFamily="2" charset="-122"/>
                  <a:ea typeface="华文楷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lnSpc>
                  <a:spcPct val="93000"/>
                </a:lnSpc>
                <a:spcBef>
                  <a:spcPct val="31000"/>
                </a:spcBef>
                <a:spcAft>
                  <a:spcPct val="31000"/>
                </a:spcAft>
                <a:buClr>
                  <a:srgbClr val="263C6B"/>
                </a:buClr>
                <a:buFont typeface="Times New Roman" pitchFamily="18" charset="0"/>
                <a:buChar char="–"/>
                <a:defRPr sz="1600" kern="1200">
                  <a:solidFill>
                    <a:srgbClr val="000000"/>
                  </a:solidFill>
                  <a:latin typeface="华文楷体" pitchFamily="2" charset="-122"/>
                  <a:ea typeface="华文楷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lnSpc>
                  <a:spcPct val="93000"/>
                </a:lnSpc>
                <a:spcBef>
                  <a:spcPct val="31000"/>
                </a:spcBef>
                <a:spcAft>
                  <a:spcPct val="31000"/>
                </a:spcAft>
                <a:buClr>
                  <a:srgbClr val="263C6B"/>
                </a:buClr>
                <a:buFont typeface="Times New Roman" pitchFamily="18" charset="0"/>
                <a:buChar char="–"/>
                <a:defRPr sz="1600" kern="1200">
                  <a:solidFill>
                    <a:srgbClr val="000000"/>
                  </a:solidFill>
                  <a:latin typeface="华文楷体" pitchFamily="2" charset="-122"/>
                  <a:ea typeface="华文楷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lnSpc>
                  <a:spcPct val="93000"/>
                </a:lnSpc>
                <a:spcBef>
                  <a:spcPct val="31000"/>
                </a:spcBef>
                <a:spcAft>
                  <a:spcPct val="31000"/>
                </a:spcAft>
                <a:buClr>
                  <a:srgbClr val="263C6B"/>
                </a:buClr>
                <a:buFont typeface="Times New Roman" pitchFamily="18" charset="0"/>
                <a:buChar char="–"/>
                <a:defRPr sz="1600" kern="1200">
                  <a:solidFill>
                    <a:srgbClr val="000000"/>
                  </a:solidFill>
                  <a:latin typeface="华文楷体" pitchFamily="2" charset="-122"/>
                  <a:ea typeface="华文楷体" pitchFamily="2" charset="-122"/>
                  <a:cs typeface="+mn-cs"/>
                </a:defRPr>
              </a:lvl9pPr>
            </a:lstStyle>
            <a:p>
              <a:pPr algn="ctr">
                <a:lnSpc>
                  <a:spcPct val="110000"/>
                </a:lnSpc>
                <a:spcBef>
                  <a:spcPct val="10000"/>
                </a:spcBef>
                <a:spcAft>
                  <a:spcPct val="0"/>
                </a:spcAft>
                <a:buFontTx/>
                <a:buNone/>
              </a:pPr>
              <a:r>
                <a:rPr lang="zh-CN" altLang="en-US" sz="1000">
                  <a:solidFill>
                    <a:schemeClr val="tx1"/>
                  </a:solidFill>
                </a:rPr>
                <a:t>仓配</a:t>
              </a:r>
              <a:r>
                <a:rPr lang="zh-CN" altLang="en-US" sz="1000" i="0" smtClean="0">
                  <a:solidFill>
                    <a:schemeClr val="tx1"/>
                  </a:solidFill>
                </a:rPr>
                <a:t>物流事业群</a:t>
              </a:r>
              <a:endParaRPr lang="zh-CN" altLang="en-US" sz="1000" i="0">
                <a:solidFill>
                  <a:schemeClr val="tx1"/>
                </a:solidFill>
              </a:endParaRPr>
            </a:p>
          </p:txBody>
        </p:sp>
        <p:sp>
          <p:nvSpPr>
            <p:cNvPr id="174" name="Rectangle 8"/>
            <p:cNvSpPr/>
            <p:nvPr/>
          </p:nvSpPr>
          <p:spPr bwMode="auto">
            <a:xfrm>
              <a:off x="1564117" y="1738497"/>
              <a:ext cx="432000" cy="1002578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 w="9525" cap="flat" cmpd="sng" algn="ctr">
              <a:solidFill>
                <a:schemeClr val="bg1">
                  <a:lumMod val="85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  <a:extLst/>
          </p:spPr>
          <p:txBody>
            <a:bodyPr lIns="0" tIns="0" rIns="0" bIns="0" anchor="ctr"/>
            <a:lstStyle>
              <a:defPPr>
                <a:defRPr lang="zh-CN"/>
              </a:defPPr>
              <a:lvl1pPr marL="0" algn="l" defTabSz="914400" rtl="0" eaLnBrk="0" latinLnBrk="0" hangingPunct="0">
                <a:lnSpc>
                  <a:spcPct val="93000"/>
                </a:lnSpc>
                <a:spcBef>
                  <a:spcPct val="31000"/>
                </a:spcBef>
                <a:spcAft>
                  <a:spcPct val="31000"/>
                </a:spcAft>
                <a:buChar char="•"/>
                <a:defRPr sz="1600" kern="1200">
                  <a:solidFill>
                    <a:srgbClr val="000000"/>
                  </a:solidFill>
                  <a:latin typeface="华文楷体" pitchFamily="2" charset="-122"/>
                  <a:ea typeface="华文楷体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lnSpc>
                  <a:spcPct val="93000"/>
                </a:lnSpc>
                <a:spcBef>
                  <a:spcPct val="31000"/>
                </a:spcBef>
                <a:spcAft>
                  <a:spcPct val="31000"/>
                </a:spcAft>
                <a:buClr>
                  <a:srgbClr val="003366"/>
                </a:buClr>
                <a:buSzPct val="81000"/>
                <a:buFont typeface="Times New Roman" pitchFamily="18" charset="0"/>
                <a:buBlip>
                  <a:blip r:embed="rId4"/>
                </a:buBlip>
                <a:defRPr sz="1600" kern="1200">
                  <a:solidFill>
                    <a:srgbClr val="000000"/>
                  </a:solidFill>
                  <a:latin typeface="华文楷体" pitchFamily="2" charset="-122"/>
                  <a:ea typeface="华文楷体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lnSpc>
                  <a:spcPct val="93000"/>
                </a:lnSpc>
                <a:spcBef>
                  <a:spcPct val="31000"/>
                </a:spcBef>
                <a:spcAft>
                  <a:spcPct val="31000"/>
                </a:spcAft>
                <a:buClr>
                  <a:srgbClr val="263C6B"/>
                </a:buClr>
                <a:buFont typeface="Times New Roman" pitchFamily="18" charset="0"/>
                <a:buChar char="–"/>
                <a:defRPr sz="1600" kern="1200">
                  <a:solidFill>
                    <a:srgbClr val="000000"/>
                  </a:solidFill>
                  <a:latin typeface="华文楷体" pitchFamily="2" charset="-122"/>
                  <a:ea typeface="华文楷体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lnSpc>
                  <a:spcPct val="93000"/>
                </a:lnSpc>
                <a:spcBef>
                  <a:spcPct val="31000"/>
                </a:spcBef>
                <a:spcAft>
                  <a:spcPct val="31000"/>
                </a:spcAft>
                <a:buClr>
                  <a:srgbClr val="808080"/>
                </a:buClr>
                <a:buSzPct val="95000"/>
                <a:buFont typeface="Arial" pitchFamily="34" charset="0"/>
                <a:buChar char="&gt;"/>
                <a:defRPr sz="1600" kern="1200">
                  <a:solidFill>
                    <a:srgbClr val="000000"/>
                  </a:solidFill>
                  <a:latin typeface="华文楷体" pitchFamily="2" charset="-122"/>
                  <a:ea typeface="华文楷体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lnSpc>
                  <a:spcPct val="93000"/>
                </a:lnSpc>
                <a:spcBef>
                  <a:spcPct val="31000"/>
                </a:spcBef>
                <a:spcAft>
                  <a:spcPct val="31000"/>
                </a:spcAft>
                <a:buClr>
                  <a:srgbClr val="263C6B"/>
                </a:buClr>
                <a:buFont typeface="Times New Roman" pitchFamily="18" charset="0"/>
                <a:buChar char="–"/>
                <a:defRPr sz="1600" kern="1200">
                  <a:solidFill>
                    <a:srgbClr val="000000"/>
                  </a:solidFill>
                  <a:latin typeface="华文楷体" pitchFamily="2" charset="-122"/>
                  <a:ea typeface="华文楷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lnSpc>
                  <a:spcPct val="93000"/>
                </a:lnSpc>
                <a:spcBef>
                  <a:spcPct val="31000"/>
                </a:spcBef>
                <a:spcAft>
                  <a:spcPct val="31000"/>
                </a:spcAft>
                <a:buClr>
                  <a:srgbClr val="263C6B"/>
                </a:buClr>
                <a:buFont typeface="Times New Roman" pitchFamily="18" charset="0"/>
                <a:buChar char="–"/>
                <a:defRPr sz="1600" kern="1200">
                  <a:solidFill>
                    <a:srgbClr val="000000"/>
                  </a:solidFill>
                  <a:latin typeface="华文楷体" pitchFamily="2" charset="-122"/>
                  <a:ea typeface="华文楷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lnSpc>
                  <a:spcPct val="93000"/>
                </a:lnSpc>
                <a:spcBef>
                  <a:spcPct val="31000"/>
                </a:spcBef>
                <a:spcAft>
                  <a:spcPct val="31000"/>
                </a:spcAft>
                <a:buClr>
                  <a:srgbClr val="263C6B"/>
                </a:buClr>
                <a:buFont typeface="Times New Roman" pitchFamily="18" charset="0"/>
                <a:buChar char="–"/>
                <a:defRPr sz="1600" kern="1200">
                  <a:solidFill>
                    <a:srgbClr val="000000"/>
                  </a:solidFill>
                  <a:latin typeface="华文楷体" pitchFamily="2" charset="-122"/>
                  <a:ea typeface="华文楷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lnSpc>
                  <a:spcPct val="93000"/>
                </a:lnSpc>
                <a:spcBef>
                  <a:spcPct val="31000"/>
                </a:spcBef>
                <a:spcAft>
                  <a:spcPct val="31000"/>
                </a:spcAft>
                <a:buClr>
                  <a:srgbClr val="263C6B"/>
                </a:buClr>
                <a:buFont typeface="Times New Roman" pitchFamily="18" charset="0"/>
                <a:buChar char="–"/>
                <a:defRPr sz="1600" kern="1200">
                  <a:solidFill>
                    <a:srgbClr val="000000"/>
                  </a:solidFill>
                  <a:latin typeface="华文楷体" pitchFamily="2" charset="-122"/>
                  <a:ea typeface="华文楷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lnSpc>
                  <a:spcPct val="93000"/>
                </a:lnSpc>
                <a:spcBef>
                  <a:spcPct val="31000"/>
                </a:spcBef>
                <a:spcAft>
                  <a:spcPct val="31000"/>
                </a:spcAft>
                <a:buClr>
                  <a:srgbClr val="263C6B"/>
                </a:buClr>
                <a:buFont typeface="Times New Roman" pitchFamily="18" charset="0"/>
                <a:buChar char="–"/>
                <a:defRPr sz="1600" kern="1200">
                  <a:solidFill>
                    <a:srgbClr val="000000"/>
                  </a:solidFill>
                  <a:latin typeface="华文楷体" pitchFamily="2" charset="-122"/>
                  <a:ea typeface="华文楷体" pitchFamily="2" charset="-122"/>
                  <a:cs typeface="+mn-cs"/>
                </a:defRPr>
              </a:lvl9pPr>
            </a:lstStyle>
            <a:p>
              <a:pPr algn="ctr">
                <a:lnSpc>
                  <a:spcPct val="110000"/>
                </a:lnSpc>
                <a:spcBef>
                  <a:spcPct val="10000"/>
                </a:spcBef>
                <a:spcAft>
                  <a:spcPct val="0"/>
                </a:spcAft>
                <a:buFontTx/>
                <a:buNone/>
              </a:pPr>
              <a:r>
                <a:rPr lang="zh-CN" altLang="en-US" sz="1000">
                  <a:solidFill>
                    <a:schemeClr val="tx1"/>
                  </a:solidFill>
                </a:rPr>
                <a:t>供应</a:t>
              </a:r>
              <a:r>
                <a:rPr lang="zh-CN" altLang="en-US" sz="1000" smtClean="0">
                  <a:solidFill>
                    <a:schemeClr val="tx1"/>
                  </a:solidFill>
                </a:rPr>
                <a:t>链事业群</a:t>
              </a:r>
              <a:endParaRPr lang="zh-CN" altLang="en-US" sz="1000" i="0">
                <a:solidFill>
                  <a:schemeClr val="tx1"/>
                </a:solidFill>
              </a:endParaRPr>
            </a:p>
          </p:txBody>
        </p:sp>
        <p:sp>
          <p:nvSpPr>
            <p:cNvPr id="175" name="Rectangle 9"/>
            <p:cNvSpPr/>
            <p:nvPr/>
          </p:nvSpPr>
          <p:spPr bwMode="auto">
            <a:xfrm>
              <a:off x="2099634" y="1738497"/>
              <a:ext cx="432000" cy="1002578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 w="9525" cap="flat" cmpd="sng" algn="ctr">
              <a:solidFill>
                <a:schemeClr val="bg1">
                  <a:lumMod val="85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  <a:extLst/>
          </p:spPr>
          <p:txBody>
            <a:bodyPr lIns="0" tIns="0" rIns="0" bIns="0" anchor="ctr"/>
            <a:lstStyle>
              <a:defPPr>
                <a:defRPr lang="zh-CN"/>
              </a:defPPr>
              <a:lvl1pPr marL="0" algn="l" defTabSz="914400" rtl="0" eaLnBrk="0" latinLnBrk="0" hangingPunct="0">
                <a:lnSpc>
                  <a:spcPct val="93000"/>
                </a:lnSpc>
                <a:spcBef>
                  <a:spcPct val="31000"/>
                </a:spcBef>
                <a:spcAft>
                  <a:spcPct val="31000"/>
                </a:spcAft>
                <a:buChar char="•"/>
                <a:defRPr sz="1600" kern="1200">
                  <a:solidFill>
                    <a:srgbClr val="000000"/>
                  </a:solidFill>
                  <a:latin typeface="华文楷体" pitchFamily="2" charset="-122"/>
                  <a:ea typeface="华文楷体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lnSpc>
                  <a:spcPct val="93000"/>
                </a:lnSpc>
                <a:spcBef>
                  <a:spcPct val="31000"/>
                </a:spcBef>
                <a:spcAft>
                  <a:spcPct val="31000"/>
                </a:spcAft>
                <a:buClr>
                  <a:srgbClr val="003366"/>
                </a:buClr>
                <a:buSzPct val="81000"/>
                <a:buFont typeface="Times New Roman" pitchFamily="18" charset="0"/>
                <a:buBlip>
                  <a:blip r:embed="rId4"/>
                </a:buBlip>
                <a:defRPr sz="1600" kern="1200">
                  <a:solidFill>
                    <a:srgbClr val="000000"/>
                  </a:solidFill>
                  <a:latin typeface="华文楷体" pitchFamily="2" charset="-122"/>
                  <a:ea typeface="华文楷体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lnSpc>
                  <a:spcPct val="93000"/>
                </a:lnSpc>
                <a:spcBef>
                  <a:spcPct val="31000"/>
                </a:spcBef>
                <a:spcAft>
                  <a:spcPct val="31000"/>
                </a:spcAft>
                <a:buClr>
                  <a:srgbClr val="263C6B"/>
                </a:buClr>
                <a:buFont typeface="Times New Roman" pitchFamily="18" charset="0"/>
                <a:buChar char="–"/>
                <a:defRPr sz="1600" kern="1200">
                  <a:solidFill>
                    <a:srgbClr val="000000"/>
                  </a:solidFill>
                  <a:latin typeface="华文楷体" pitchFamily="2" charset="-122"/>
                  <a:ea typeface="华文楷体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lnSpc>
                  <a:spcPct val="93000"/>
                </a:lnSpc>
                <a:spcBef>
                  <a:spcPct val="31000"/>
                </a:spcBef>
                <a:spcAft>
                  <a:spcPct val="31000"/>
                </a:spcAft>
                <a:buClr>
                  <a:srgbClr val="808080"/>
                </a:buClr>
                <a:buSzPct val="95000"/>
                <a:buFont typeface="Arial" pitchFamily="34" charset="0"/>
                <a:buChar char="&gt;"/>
                <a:defRPr sz="1600" kern="1200">
                  <a:solidFill>
                    <a:srgbClr val="000000"/>
                  </a:solidFill>
                  <a:latin typeface="华文楷体" pitchFamily="2" charset="-122"/>
                  <a:ea typeface="华文楷体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lnSpc>
                  <a:spcPct val="93000"/>
                </a:lnSpc>
                <a:spcBef>
                  <a:spcPct val="31000"/>
                </a:spcBef>
                <a:spcAft>
                  <a:spcPct val="31000"/>
                </a:spcAft>
                <a:buClr>
                  <a:srgbClr val="263C6B"/>
                </a:buClr>
                <a:buFont typeface="Times New Roman" pitchFamily="18" charset="0"/>
                <a:buChar char="–"/>
                <a:defRPr sz="1600" kern="1200">
                  <a:solidFill>
                    <a:srgbClr val="000000"/>
                  </a:solidFill>
                  <a:latin typeface="华文楷体" pitchFamily="2" charset="-122"/>
                  <a:ea typeface="华文楷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lnSpc>
                  <a:spcPct val="93000"/>
                </a:lnSpc>
                <a:spcBef>
                  <a:spcPct val="31000"/>
                </a:spcBef>
                <a:spcAft>
                  <a:spcPct val="31000"/>
                </a:spcAft>
                <a:buClr>
                  <a:srgbClr val="263C6B"/>
                </a:buClr>
                <a:buFont typeface="Times New Roman" pitchFamily="18" charset="0"/>
                <a:buChar char="–"/>
                <a:defRPr sz="1600" kern="1200">
                  <a:solidFill>
                    <a:srgbClr val="000000"/>
                  </a:solidFill>
                  <a:latin typeface="华文楷体" pitchFamily="2" charset="-122"/>
                  <a:ea typeface="华文楷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lnSpc>
                  <a:spcPct val="93000"/>
                </a:lnSpc>
                <a:spcBef>
                  <a:spcPct val="31000"/>
                </a:spcBef>
                <a:spcAft>
                  <a:spcPct val="31000"/>
                </a:spcAft>
                <a:buClr>
                  <a:srgbClr val="263C6B"/>
                </a:buClr>
                <a:buFont typeface="Times New Roman" pitchFamily="18" charset="0"/>
                <a:buChar char="–"/>
                <a:defRPr sz="1600" kern="1200">
                  <a:solidFill>
                    <a:srgbClr val="000000"/>
                  </a:solidFill>
                  <a:latin typeface="华文楷体" pitchFamily="2" charset="-122"/>
                  <a:ea typeface="华文楷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lnSpc>
                  <a:spcPct val="93000"/>
                </a:lnSpc>
                <a:spcBef>
                  <a:spcPct val="31000"/>
                </a:spcBef>
                <a:spcAft>
                  <a:spcPct val="31000"/>
                </a:spcAft>
                <a:buClr>
                  <a:srgbClr val="263C6B"/>
                </a:buClr>
                <a:buFont typeface="Times New Roman" pitchFamily="18" charset="0"/>
                <a:buChar char="–"/>
                <a:defRPr sz="1600" kern="1200">
                  <a:solidFill>
                    <a:srgbClr val="000000"/>
                  </a:solidFill>
                  <a:latin typeface="华文楷体" pitchFamily="2" charset="-122"/>
                  <a:ea typeface="华文楷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lnSpc>
                  <a:spcPct val="93000"/>
                </a:lnSpc>
                <a:spcBef>
                  <a:spcPct val="31000"/>
                </a:spcBef>
                <a:spcAft>
                  <a:spcPct val="31000"/>
                </a:spcAft>
                <a:buClr>
                  <a:srgbClr val="263C6B"/>
                </a:buClr>
                <a:buFont typeface="Times New Roman" pitchFamily="18" charset="0"/>
                <a:buChar char="–"/>
                <a:defRPr sz="1600" kern="1200">
                  <a:solidFill>
                    <a:srgbClr val="000000"/>
                  </a:solidFill>
                  <a:latin typeface="华文楷体" pitchFamily="2" charset="-122"/>
                  <a:ea typeface="华文楷体" pitchFamily="2" charset="-122"/>
                  <a:cs typeface="+mn-cs"/>
                </a:defRPr>
              </a:lvl9pPr>
            </a:lstStyle>
            <a:p>
              <a:pPr algn="ctr">
                <a:lnSpc>
                  <a:spcPct val="110000"/>
                </a:lnSpc>
                <a:spcBef>
                  <a:spcPct val="10000"/>
                </a:spcBef>
                <a:spcAft>
                  <a:spcPct val="0"/>
                </a:spcAft>
                <a:buFontTx/>
                <a:buNone/>
              </a:pPr>
              <a:r>
                <a:rPr lang="zh-CN" altLang="en-US" sz="1000" i="0" smtClean="0">
                  <a:solidFill>
                    <a:schemeClr val="tx1"/>
                  </a:solidFill>
                </a:rPr>
                <a:t>商业事业群</a:t>
              </a:r>
              <a:endParaRPr lang="zh-CN" altLang="en-US" sz="1000" i="0">
                <a:solidFill>
                  <a:schemeClr val="tx1"/>
                </a:solidFill>
              </a:endParaRPr>
            </a:p>
          </p:txBody>
        </p:sp>
        <p:sp>
          <p:nvSpPr>
            <p:cNvPr id="176" name="Rectangle 10"/>
            <p:cNvSpPr/>
            <p:nvPr/>
          </p:nvSpPr>
          <p:spPr bwMode="auto">
            <a:xfrm>
              <a:off x="2635150" y="1738497"/>
              <a:ext cx="432000" cy="1002578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 w="9525" cap="flat" cmpd="sng" algn="ctr">
              <a:solidFill>
                <a:schemeClr val="bg1">
                  <a:lumMod val="85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  <a:extLst/>
          </p:spPr>
          <p:txBody>
            <a:bodyPr lIns="0" tIns="0" rIns="0" bIns="0" anchor="ctr"/>
            <a:lstStyle>
              <a:defPPr>
                <a:defRPr lang="zh-CN"/>
              </a:defPPr>
              <a:lvl1pPr marL="0" algn="l" defTabSz="914400" rtl="0" eaLnBrk="0" latinLnBrk="0" hangingPunct="0">
                <a:lnSpc>
                  <a:spcPct val="93000"/>
                </a:lnSpc>
                <a:spcBef>
                  <a:spcPct val="31000"/>
                </a:spcBef>
                <a:spcAft>
                  <a:spcPct val="31000"/>
                </a:spcAft>
                <a:buChar char="•"/>
                <a:defRPr sz="1600" kern="1200">
                  <a:solidFill>
                    <a:srgbClr val="000000"/>
                  </a:solidFill>
                  <a:latin typeface="华文楷体" pitchFamily="2" charset="-122"/>
                  <a:ea typeface="华文楷体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lnSpc>
                  <a:spcPct val="93000"/>
                </a:lnSpc>
                <a:spcBef>
                  <a:spcPct val="31000"/>
                </a:spcBef>
                <a:spcAft>
                  <a:spcPct val="31000"/>
                </a:spcAft>
                <a:buClr>
                  <a:srgbClr val="003366"/>
                </a:buClr>
                <a:buSzPct val="81000"/>
                <a:buFont typeface="Times New Roman" pitchFamily="18" charset="0"/>
                <a:buBlip>
                  <a:blip r:embed="rId4"/>
                </a:buBlip>
                <a:defRPr sz="1600" kern="1200">
                  <a:solidFill>
                    <a:srgbClr val="000000"/>
                  </a:solidFill>
                  <a:latin typeface="华文楷体" pitchFamily="2" charset="-122"/>
                  <a:ea typeface="华文楷体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lnSpc>
                  <a:spcPct val="93000"/>
                </a:lnSpc>
                <a:spcBef>
                  <a:spcPct val="31000"/>
                </a:spcBef>
                <a:spcAft>
                  <a:spcPct val="31000"/>
                </a:spcAft>
                <a:buClr>
                  <a:srgbClr val="263C6B"/>
                </a:buClr>
                <a:buFont typeface="Times New Roman" pitchFamily="18" charset="0"/>
                <a:buChar char="–"/>
                <a:defRPr sz="1600" kern="1200">
                  <a:solidFill>
                    <a:srgbClr val="000000"/>
                  </a:solidFill>
                  <a:latin typeface="华文楷体" pitchFamily="2" charset="-122"/>
                  <a:ea typeface="华文楷体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lnSpc>
                  <a:spcPct val="93000"/>
                </a:lnSpc>
                <a:spcBef>
                  <a:spcPct val="31000"/>
                </a:spcBef>
                <a:spcAft>
                  <a:spcPct val="31000"/>
                </a:spcAft>
                <a:buClr>
                  <a:srgbClr val="808080"/>
                </a:buClr>
                <a:buSzPct val="95000"/>
                <a:buFont typeface="Arial" pitchFamily="34" charset="0"/>
                <a:buChar char="&gt;"/>
                <a:defRPr sz="1600" kern="1200">
                  <a:solidFill>
                    <a:srgbClr val="000000"/>
                  </a:solidFill>
                  <a:latin typeface="华文楷体" pitchFamily="2" charset="-122"/>
                  <a:ea typeface="华文楷体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lnSpc>
                  <a:spcPct val="93000"/>
                </a:lnSpc>
                <a:spcBef>
                  <a:spcPct val="31000"/>
                </a:spcBef>
                <a:spcAft>
                  <a:spcPct val="31000"/>
                </a:spcAft>
                <a:buClr>
                  <a:srgbClr val="263C6B"/>
                </a:buClr>
                <a:buFont typeface="Times New Roman" pitchFamily="18" charset="0"/>
                <a:buChar char="–"/>
                <a:defRPr sz="1600" kern="1200">
                  <a:solidFill>
                    <a:srgbClr val="000000"/>
                  </a:solidFill>
                  <a:latin typeface="华文楷体" pitchFamily="2" charset="-122"/>
                  <a:ea typeface="华文楷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lnSpc>
                  <a:spcPct val="93000"/>
                </a:lnSpc>
                <a:spcBef>
                  <a:spcPct val="31000"/>
                </a:spcBef>
                <a:spcAft>
                  <a:spcPct val="31000"/>
                </a:spcAft>
                <a:buClr>
                  <a:srgbClr val="263C6B"/>
                </a:buClr>
                <a:buFont typeface="Times New Roman" pitchFamily="18" charset="0"/>
                <a:buChar char="–"/>
                <a:defRPr sz="1600" kern="1200">
                  <a:solidFill>
                    <a:srgbClr val="000000"/>
                  </a:solidFill>
                  <a:latin typeface="华文楷体" pitchFamily="2" charset="-122"/>
                  <a:ea typeface="华文楷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lnSpc>
                  <a:spcPct val="93000"/>
                </a:lnSpc>
                <a:spcBef>
                  <a:spcPct val="31000"/>
                </a:spcBef>
                <a:spcAft>
                  <a:spcPct val="31000"/>
                </a:spcAft>
                <a:buClr>
                  <a:srgbClr val="263C6B"/>
                </a:buClr>
                <a:buFont typeface="Times New Roman" pitchFamily="18" charset="0"/>
                <a:buChar char="–"/>
                <a:defRPr sz="1600" kern="1200">
                  <a:solidFill>
                    <a:srgbClr val="000000"/>
                  </a:solidFill>
                  <a:latin typeface="华文楷体" pitchFamily="2" charset="-122"/>
                  <a:ea typeface="华文楷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lnSpc>
                  <a:spcPct val="93000"/>
                </a:lnSpc>
                <a:spcBef>
                  <a:spcPct val="31000"/>
                </a:spcBef>
                <a:spcAft>
                  <a:spcPct val="31000"/>
                </a:spcAft>
                <a:buClr>
                  <a:srgbClr val="263C6B"/>
                </a:buClr>
                <a:buFont typeface="Times New Roman" pitchFamily="18" charset="0"/>
                <a:buChar char="–"/>
                <a:defRPr sz="1600" kern="1200">
                  <a:solidFill>
                    <a:srgbClr val="000000"/>
                  </a:solidFill>
                  <a:latin typeface="华文楷体" pitchFamily="2" charset="-122"/>
                  <a:ea typeface="华文楷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lnSpc>
                  <a:spcPct val="93000"/>
                </a:lnSpc>
                <a:spcBef>
                  <a:spcPct val="31000"/>
                </a:spcBef>
                <a:spcAft>
                  <a:spcPct val="31000"/>
                </a:spcAft>
                <a:buClr>
                  <a:srgbClr val="263C6B"/>
                </a:buClr>
                <a:buFont typeface="Times New Roman" pitchFamily="18" charset="0"/>
                <a:buChar char="–"/>
                <a:defRPr sz="1600" kern="1200">
                  <a:solidFill>
                    <a:srgbClr val="000000"/>
                  </a:solidFill>
                  <a:latin typeface="华文楷体" pitchFamily="2" charset="-122"/>
                  <a:ea typeface="华文楷体" pitchFamily="2" charset="-122"/>
                  <a:cs typeface="+mn-cs"/>
                </a:defRPr>
              </a:lvl9pPr>
            </a:lstStyle>
            <a:p>
              <a:pPr algn="ctr">
                <a:lnSpc>
                  <a:spcPct val="110000"/>
                </a:lnSpc>
                <a:spcBef>
                  <a:spcPct val="10000"/>
                </a:spcBef>
                <a:spcAft>
                  <a:spcPct val="0"/>
                </a:spcAft>
                <a:buFontTx/>
                <a:buNone/>
              </a:pPr>
              <a:r>
                <a:rPr lang="zh-CN" altLang="en-US" sz="1000" i="0" smtClean="0">
                  <a:solidFill>
                    <a:schemeClr val="tx1"/>
                  </a:solidFill>
                </a:rPr>
                <a:t>金融服务事业群</a:t>
              </a:r>
              <a:endParaRPr lang="zh-CN" altLang="en-US" sz="1000" i="0">
                <a:solidFill>
                  <a:schemeClr val="tx1"/>
                </a:solidFill>
              </a:endParaRPr>
            </a:p>
          </p:txBody>
        </p:sp>
        <p:sp>
          <p:nvSpPr>
            <p:cNvPr id="177" name="Rectangle 11"/>
            <p:cNvSpPr/>
            <p:nvPr/>
          </p:nvSpPr>
          <p:spPr bwMode="auto">
            <a:xfrm>
              <a:off x="3221781" y="1904535"/>
              <a:ext cx="925301" cy="251657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 w="9525" cap="flat" cmpd="sng" algn="ctr">
              <a:solidFill>
                <a:schemeClr val="bg1">
                  <a:lumMod val="85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  <a:extLst/>
          </p:spPr>
          <p:txBody>
            <a:bodyPr lIns="0" tIns="0" rIns="0" bIns="0" anchor="ctr"/>
            <a:lstStyle>
              <a:defPPr>
                <a:defRPr lang="zh-CN"/>
              </a:defPPr>
              <a:lvl1pPr marL="0" algn="l" defTabSz="914400" rtl="0" eaLnBrk="0" latinLnBrk="0" hangingPunct="0">
                <a:lnSpc>
                  <a:spcPct val="93000"/>
                </a:lnSpc>
                <a:spcBef>
                  <a:spcPct val="31000"/>
                </a:spcBef>
                <a:spcAft>
                  <a:spcPct val="31000"/>
                </a:spcAft>
                <a:buChar char="•"/>
                <a:defRPr sz="1600" kern="1200">
                  <a:solidFill>
                    <a:srgbClr val="000000"/>
                  </a:solidFill>
                  <a:latin typeface="华文楷体" pitchFamily="2" charset="-122"/>
                  <a:ea typeface="华文楷体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lnSpc>
                  <a:spcPct val="93000"/>
                </a:lnSpc>
                <a:spcBef>
                  <a:spcPct val="31000"/>
                </a:spcBef>
                <a:spcAft>
                  <a:spcPct val="31000"/>
                </a:spcAft>
                <a:buClr>
                  <a:srgbClr val="003366"/>
                </a:buClr>
                <a:buSzPct val="81000"/>
                <a:buFont typeface="Times New Roman" pitchFamily="18" charset="0"/>
                <a:buBlip>
                  <a:blip r:embed="rId4"/>
                </a:buBlip>
                <a:defRPr sz="1600" kern="1200">
                  <a:solidFill>
                    <a:srgbClr val="000000"/>
                  </a:solidFill>
                  <a:latin typeface="华文楷体" pitchFamily="2" charset="-122"/>
                  <a:ea typeface="华文楷体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lnSpc>
                  <a:spcPct val="93000"/>
                </a:lnSpc>
                <a:spcBef>
                  <a:spcPct val="31000"/>
                </a:spcBef>
                <a:spcAft>
                  <a:spcPct val="31000"/>
                </a:spcAft>
                <a:buClr>
                  <a:srgbClr val="263C6B"/>
                </a:buClr>
                <a:buFont typeface="Times New Roman" pitchFamily="18" charset="0"/>
                <a:buChar char="–"/>
                <a:defRPr sz="1600" kern="1200">
                  <a:solidFill>
                    <a:srgbClr val="000000"/>
                  </a:solidFill>
                  <a:latin typeface="华文楷体" pitchFamily="2" charset="-122"/>
                  <a:ea typeface="华文楷体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lnSpc>
                  <a:spcPct val="93000"/>
                </a:lnSpc>
                <a:spcBef>
                  <a:spcPct val="31000"/>
                </a:spcBef>
                <a:spcAft>
                  <a:spcPct val="31000"/>
                </a:spcAft>
                <a:buClr>
                  <a:srgbClr val="808080"/>
                </a:buClr>
                <a:buSzPct val="95000"/>
                <a:buFont typeface="Arial" pitchFamily="34" charset="0"/>
                <a:buChar char="&gt;"/>
                <a:defRPr sz="1600" kern="1200">
                  <a:solidFill>
                    <a:srgbClr val="000000"/>
                  </a:solidFill>
                  <a:latin typeface="华文楷体" pitchFamily="2" charset="-122"/>
                  <a:ea typeface="华文楷体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lnSpc>
                  <a:spcPct val="93000"/>
                </a:lnSpc>
                <a:spcBef>
                  <a:spcPct val="31000"/>
                </a:spcBef>
                <a:spcAft>
                  <a:spcPct val="31000"/>
                </a:spcAft>
                <a:buClr>
                  <a:srgbClr val="263C6B"/>
                </a:buClr>
                <a:buFont typeface="Times New Roman" pitchFamily="18" charset="0"/>
                <a:buChar char="–"/>
                <a:defRPr sz="1600" kern="1200">
                  <a:solidFill>
                    <a:srgbClr val="000000"/>
                  </a:solidFill>
                  <a:latin typeface="华文楷体" pitchFamily="2" charset="-122"/>
                  <a:ea typeface="华文楷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lnSpc>
                  <a:spcPct val="93000"/>
                </a:lnSpc>
                <a:spcBef>
                  <a:spcPct val="31000"/>
                </a:spcBef>
                <a:spcAft>
                  <a:spcPct val="31000"/>
                </a:spcAft>
                <a:buClr>
                  <a:srgbClr val="263C6B"/>
                </a:buClr>
                <a:buFont typeface="Times New Roman" pitchFamily="18" charset="0"/>
                <a:buChar char="–"/>
                <a:defRPr sz="1600" kern="1200">
                  <a:solidFill>
                    <a:srgbClr val="000000"/>
                  </a:solidFill>
                  <a:latin typeface="华文楷体" pitchFamily="2" charset="-122"/>
                  <a:ea typeface="华文楷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lnSpc>
                  <a:spcPct val="93000"/>
                </a:lnSpc>
                <a:spcBef>
                  <a:spcPct val="31000"/>
                </a:spcBef>
                <a:spcAft>
                  <a:spcPct val="31000"/>
                </a:spcAft>
                <a:buClr>
                  <a:srgbClr val="263C6B"/>
                </a:buClr>
                <a:buFont typeface="Times New Roman" pitchFamily="18" charset="0"/>
                <a:buChar char="–"/>
                <a:defRPr sz="1600" kern="1200">
                  <a:solidFill>
                    <a:srgbClr val="000000"/>
                  </a:solidFill>
                  <a:latin typeface="华文楷体" pitchFamily="2" charset="-122"/>
                  <a:ea typeface="华文楷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lnSpc>
                  <a:spcPct val="93000"/>
                </a:lnSpc>
                <a:spcBef>
                  <a:spcPct val="31000"/>
                </a:spcBef>
                <a:spcAft>
                  <a:spcPct val="31000"/>
                </a:spcAft>
                <a:buClr>
                  <a:srgbClr val="263C6B"/>
                </a:buClr>
                <a:buFont typeface="Times New Roman" pitchFamily="18" charset="0"/>
                <a:buChar char="–"/>
                <a:defRPr sz="1600" kern="1200">
                  <a:solidFill>
                    <a:srgbClr val="000000"/>
                  </a:solidFill>
                  <a:latin typeface="华文楷体" pitchFamily="2" charset="-122"/>
                  <a:ea typeface="华文楷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lnSpc>
                  <a:spcPct val="93000"/>
                </a:lnSpc>
                <a:spcBef>
                  <a:spcPct val="31000"/>
                </a:spcBef>
                <a:spcAft>
                  <a:spcPct val="31000"/>
                </a:spcAft>
                <a:buClr>
                  <a:srgbClr val="263C6B"/>
                </a:buClr>
                <a:buFont typeface="Times New Roman" pitchFamily="18" charset="0"/>
                <a:buChar char="–"/>
                <a:defRPr sz="1600" kern="1200">
                  <a:solidFill>
                    <a:srgbClr val="000000"/>
                  </a:solidFill>
                  <a:latin typeface="华文楷体" pitchFamily="2" charset="-122"/>
                  <a:ea typeface="华文楷体" pitchFamily="2" charset="-122"/>
                  <a:cs typeface="+mn-cs"/>
                </a:defRPr>
              </a:lvl9pPr>
            </a:lstStyle>
            <a:p>
              <a:pPr algn="ctr">
                <a:lnSpc>
                  <a:spcPct val="110000"/>
                </a:lnSpc>
                <a:spcBef>
                  <a:spcPct val="10000"/>
                </a:spcBef>
                <a:spcAft>
                  <a:spcPct val="0"/>
                </a:spcAft>
                <a:buFontTx/>
                <a:buNone/>
              </a:pPr>
              <a:r>
                <a:rPr lang="zh-CN" altLang="en-US" sz="1000" i="0" smtClean="0">
                  <a:solidFill>
                    <a:schemeClr val="tx1"/>
                  </a:solidFill>
                </a:rPr>
                <a:t>企业发展</a:t>
              </a:r>
              <a:endParaRPr lang="zh-CN" altLang="en-US" sz="1000" i="0">
                <a:solidFill>
                  <a:schemeClr val="tx1"/>
                </a:solidFill>
              </a:endParaRPr>
            </a:p>
          </p:txBody>
        </p:sp>
        <p:cxnSp>
          <p:nvCxnSpPr>
            <p:cNvPr id="178" name="Elbow Connector 13"/>
            <p:cNvCxnSpPr>
              <a:stCxn id="171" idx="2"/>
              <a:endCxn id="172" idx="0"/>
            </p:cNvCxnSpPr>
            <p:nvPr/>
          </p:nvCxnSpPr>
          <p:spPr bwMode="auto">
            <a:xfrm rot="5400000">
              <a:off x="1521356" y="685812"/>
              <a:ext cx="248879" cy="1873424"/>
            </a:xfrm>
            <a:prstGeom prst="bentConnector3">
              <a:avLst/>
            </a:prstGeom>
            <a:solidFill>
              <a:schemeClr val="accent1"/>
            </a:solidFill>
            <a:ln w="9525" cap="flat" cmpd="sng" algn="ctr">
              <a:solidFill>
                <a:schemeClr val="bg1">
                  <a:lumMod val="85000"/>
                </a:schemeClr>
              </a:solidFill>
              <a:prstDash val="solid"/>
              <a:round/>
              <a:headEnd type="none" w="med" len="med"/>
              <a:tailEnd type="triangle" w="med" len="med"/>
            </a:ln>
            <a:effectLst/>
          </p:spPr>
        </p:cxnSp>
        <p:cxnSp>
          <p:nvCxnSpPr>
            <p:cNvPr id="179" name="Elbow Connector 17"/>
            <p:cNvCxnSpPr>
              <a:stCxn id="171" idx="2"/>
              <a:endCxn id="173" idx="0"/>
            </p:cNvCxnSpPr>
            <p:nvPr/>
          </p:nvCxnSpPr>
          <p:spPr bwMode="auto">
            <a:xfrm rot="5400000">
              <a:off x="1793348" y="949338"/>
              <a:ext cx="240412" cy="1337907"/>
            </a:xfrm>
            <a:prstGeom prst="bentConnector3">
              <a:avLst/>
            </a:prstGeom>
            <a:solidFill>
              <a:schemeClr val="accent1"/>
            </a:solidFill>
            <a:ln w="9525" cap="flat" cmpd="sng" algn="ctr">
              <a:solidFill>
                <a:schemeClr val="bg1">
                  <a:lumMod val="85000"/>
                </a:schemeClr>
              </a:solidFill>
              <a:prstDash val="solid"/>
              <a:round/>
              <a:headEnd type="none" w="med" len="med"/>
              <a:tailEnd type="triangle" w="med" len="med"/>
            </a:ln>
            <a:effectLst/>
          </p:spPr>
        </p:cxnSp>
        <p:cxnSp>
          <p:nvCxnSpPr>
            <p:cNvPr id="180" name="Elbow Connector 19"/>
            <p:cNvCxnSpPr>
              <a:stCxn id="171" idx="2"/>
              <a:endCxn id="174" idx="0"/>
            </p:cNvCxnSpPr>
            <p:nvPr/>
          </p:nvCxnSpPr>
          <p:spPr bwMode="auto">
            <a:xfrm rot="5400000">
              <a:off x="2061106" y="1217096"/>
              <a:ext cx="240412" cy="802390"/>
            </a:xfrm>
            <a:prstGeom prst="bentConnector3">
              <a:avLst/>
            </a:prstGeom>
            <a:solidFill>
              <a:schemeClr val="accent1"/>
            </a:solidFill>
            <a:ln w="9525" cap="flat" cmpd="sng" algn="ctr">
              <a:solidFill>
                <a:schemeClr val="bg1">
                  <a:lumMod val="85000"/>
                </a:schemeClr>
              </a:solidFill>
              <a:prstDash val="solid"/>
              <a:round/>
              <a:headEnd type="none" w="med" len="med"/>
              <a:tailEnd type="triangle" w="med" len="med"/>
            </a:ln>
            <a:effectLst/>
          </p:spPr>
        </p:cxnSp>
        <p:cxnSp>
          <p:nvCxnSpPr>
            <p:cNvPr id="181" name="Elbow Connector 21"/>
            <p:cNvCxnSpPr>
              <a:stCxn id="171" idx="2"/>
              <a:endCxn id="175" idx="0"/>
            </p:cNvCxnSpPr>
            <p:nvPr/>
          </p:nvCxnSpPr>
          <p:spPr bwMode="auto">
            <a:xfrm rot="5400000">
              <a:off x="2328865" y="1484855"/>
              <a:ext cx="240412" cy="266873"/>
            </a:xfrm>
            <a:prstGeom prst="bentConnector3">
              <a:avLst/>
            </a:prstGeom>
            <a:solidFill>
              <a:schemeClr val="accent1"/>
            </a:solidFill>
            <a:ln w="9525" cap="flat" cmpd="sng" algn="ctr">
              <a:solidFill>
                <a:schemeClr val="bg1">
                  <a:lumMod val="85000"/>
                </a:schemeClr>
              </a:solidFill>
              <a:prstDash val="solid"/>
              <a:round/>
              <a:headEnd type="none" w="med" len="med"/>
              <a:tailEnd type="triangle" w="med" len="med"/>
            </a:ln>
            <a:effectLst/>
          </p:spPr>
        </p:cxnSp>
        <p:cxnSp>
          <p:nvCxnSpPr>
            <p:cNvPr id="182" name="Elbow Connector 23"/>
            <p:cNvCxnSpPr>
              <a:stCxn id="171" idx="2"/>
              <a:endCxn id="176" idx="0"/>
            </p:cNvCxnSpPr>
            <p:nvPr/>
          </p:nvCxnSpPr>
          <p:spPr bwMode="auto">
            <a:xfrm rot="16200000" flipH="1">
              <a:off x="2596622" y="1483969"/>
              <a:ext cx="240412" cy="268643"/>
            </a:xfrm>
            <a:prstGeom prst="bentConnector3">
              <a:avLst/>
            </a:prstGeom>
            <a:solidFill>
              <a:schemeClr val="accent1"/>
            </a:solidFill>
            <a:ln w="9525" cap="flat" cmpd="sng" algn="ctr">
              <a:solidFill>
                <a:schemeClr val="bg1">
                  <a:lumMod val="85000"/>
                </a:schemeClr>
              </a:solidFill>
              <a:prstDash val="solid"/>
              <a:round/>
              <a:headEnd type="none" w="med" len="med"/>
              <a:tailEnd type="triangle" w="med" len="med"/>
            </a:ln>
            <a:effectLst/>
          </p:spPr>
        </p:cxnSp>
        <p:cxnSp>
          <p:nvCxnSpPr>
            <p:cNvPr id="183" name="Elbow Connector 25"/>
            <p:cNvCxnSpPr>
              <a:stCxn id="171" idx="2"/>
              <a:endCxn id="185" idx="3"/>
            </p:cNvCxnSpPr>
            <p:nvPr/>
          </p:nvCxnSpPr>
          <p:spPr bwMode="auto">
            <a:xfrm rot="16200000" flipH="1">
              <a:off x="3095477" y="985114"/>
              <a:ext cx="657168" cy="1683109"/>
            </a:xfrm>
            <a:prstGeom prst="bentConnector4">
              <a:avLst>
                <a:gd name="adj1" fmla="val 19117"/>
                <a:gd name="adj2" fmla="val 105031"/>
              </a:avLst>
            </a:prstGeom>
            <a:solidFill>
              <a:schemeClr val="accent1"/>
            </a:solidFill>
            <a:ln w="9525" cap="flat" cmpd="sng" algn="ctr">
              <a:solidFill>
                <a:schemeClr val="bg1">
                  <a:lumMod val="85000"/>
                </a:schemeClr>
              </a:solidFill>
              <a:prstDash val="solid"/>
              <a:round/>
              <a:headEnd type="none" w="med" len="med"/>
              <a:tailEnd type="triangle" w="med" len="med"/>
            </a:ln>
            <a:effectLst/>
          </p:spPr>
        </p:cxnSp>
        <p:sp>
          <p:nvSpPr>
            <p:cNvPr id="185" name="Rectangle 80"/>
            <p:cNvSpPr/>
            <p:nvPr/>
          </p:nvSpPr>
          <p:spPr bwMode="auto">
            <a:xfrm>
              <a:off x="3149600" y="1711239"/>
              <a:ext cx="1116016" cy="888028"/>
            </a:xfrm>
            <a:prstGeom prst="rect">
              <a:avLst/>
            </a:prstGeom>
            <a:noFill/>
            <a:ln w="9525" cap="flat" cmpd="sng" algn="ctr">
              <a:solidFill>
                <a:schemeClr val="bg1">
                  <a:lumMod val="75000"/>
                </a:schemeClr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lang="zh-CN" altLang="en-US" sz="900">
                  <a:latin typeface="华文楷体" pitchFamily="2" charset="-122"/>
                  <a:ea typeface="华文楷体" pitchFamily="2" charset="-122"/>
                </a:rPr>
                <a:t>研究</a:t>
              </a:r>
              <a:r>
                <a:rPr kumimoji="0" lang="zh-CN" altLang="en-US" sz="900" b="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华文楷体" pitchFamily="2" charset="-122"/>
                  <a:ea typeface="华文楷体" pitchFamily="2" charset="-122"/>
                </a:rPr>
                <a:t>中心</a:t>
              </a:r>
            </a:p>
          </p:txBody>
        </p:sp>
        <p:sp>
          <p:nvSpPr>
            <p:cNvPr id="186" name="Rectangle 81"/>
            <p:cNvSpPr/>
            <p:nvPr/>
          </p:nvSpPr>
          <p:spPr bwMode="auto">
            <a:xfrm>
              <a:off x="3221780" y="2239785"/>
              <a:ext cx="925301" cy="251657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 w="9525" cap="flat" cmpd="sng" algn="ctr">
              <a:solidFill>
                <a:schemeClr val="bg1">
                  <a:lumMod val="85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  <a:extLst/>
          </p:spPr>
          <p:txBody>
            <a:bodyPr lIns="0" tIns="0" rIns="0" bIns="0" anchor="ctr"/>
            <a:lstStyle>
              <a:defPPr>
                <a:defRPr lang="zh-CN"/>
              </a:defPPr>
              <a:lvl1pPr marL="0" algn="l" defTabSz="914400" rtl="0" eaLnBrk="0" latinLnBrk="0" hangingPunct="0">
                <a:lnSpc>
                  <a:spcPct val="93000"/>
                </a:lnSpc>
                <a:spcBef>
                  <a:spcPct val="31000"/>
                </a:spcBef>
                <a:spcAft>
                  <a:spcPct val="31000"/>
                </a:spcAft>
                <a:buChar char="•"/>
                <a:defRPr sz="1600" kern="1200">
                  <a:solidFill>
                    <a:srgbClr val="000000"/>
                  </a:solidFill>
                  <a:latin typeface="华文楷体" pitchFamily="2" charset="-122"/>
                  <a:ea typeface="华文楷体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lnSpc>
                  <a:spcPct val="93000"/>
                </a:lnSpc>
                <a:spcBef>
                  <a:spcPct val="31000"/>
                </a:spcBef>
                <a:spcAft>
                  <a:spcPct val="31000"/>
                </a:spcAft>
                <a:buClr>
                  <a:srgbClr val="003366"/>
                </a:buClr>
                <a:buSzPct val="81000"/>
                <a:buFont typeface="Times New Roman" pitchFamily="18" charset="0"/>
                <a:buBlip>
                  <a:blip r:embed="rId4"/>
                </a:buBlip>
                <a:defRPr sz="1600" kern="1200">
                  <a:solidFill>
                    <a:srgbClr val="000000"/>
                  </a:solidFill>
                  <a:latin typeface="华文楷体" pitchFamily="2" charset="-122"/>
                  <a:ea typeface="华文楷体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lnSpc>
                  <a:spcPct val="93000"/>
                </a:lnSpc>
                <a:spcBef>
                  <a:spcPct val="31000"/>
                </a:spcBef>
                <a:spcAft>
                  <a:spcPct val="31000"/>
                </a:spcAft>
                <a:buClr>
                  <a:srgbClr val="263C6B"/>
                </a:buClr>
                <a:buFont typeface="Times New Roman" pitchFamily="18" charset="0"/>
                <a:buChar char="–"/>
                <a:defRPr sz="1600" kern="1200">
                  <a:solidFill>
                    <a:srgbClr val="000000"/>
                  </a:solidFill>
                  <a:latin typeface="华文楷体" pitchFamily="2" charset="-122"/>
                  <a:ea typeface="华文楷体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lnSpc>
                  <a:spcPct val="93000"/>
                </a:lnSpc>
                <a:spcBef>
                  <a:spcPct val="31000"/>
                </a:spcBef>
                <a:spcAft>
                  <a:spcPct val="31000"/>
                </a:spcAft>
                <a:buClr>
                  <a:srgbClr val="808080"/>
                </a:buClr>
                <a:buSzPct val="95000"/>
                <a:buFont typeface="Arial" pitchFamily="34" charset="0"/>
                <a:buChar char="&gt;"/>
                <a:defRPr sz="1600" kern="1200">
                  <a:solidFill>
                    <a:srgbClr val="000000"/>
                  </a:solidFill>
                  <a:latin typeface="华文楷体" pitchFamily="2" charset="-122"/>
                  <a:ea typeface="华文楷体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lnSpc>
                  <a:spcPct val="93000"/>
                </a:lnSpc>
                <a:spcBef>
                  <a:spcPct val="31000"/>
                </a:spcBef>
                <a:spcAft>
                  <a:spcPct val="31000"/>
                </a:spcAft>
                <a:buClr>
                  <a:srgbClr val="263C6B"/>
                </a:buClr>
                <a:buFont typeface="Times New Roman" pitchFamily="18" charset="0"/>
                <a:buChar char="–"/>
                <a:defRPr sz="1600" kern="1200">
                  <a:solidFill>
                    <a:srgbClr val="000000"/>
                  </a:solidFill>
                  <a:latin typeface="华文楷体" pitchFamily="2" charset="-122"/>
                  <a:ea typeface="华文楷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lnSpc>
                  <a:spcPct val="93000"/>
                </a:lnSpc>
                <a:spcBef>
                  <a:spcPct val="31000"/>
                </a:spcBef>
                <a:spcAft>
                  <a:spcPct val="31000"/>
                </a:spcAft>
                <a:buClr>
                  <a:srgbClr val="263C6B"/>
                </a:buClr>
                <a:buFont typeface="Times New Roman" pitchFamily="18" charset="0"/>
                <a:buChar char="–"/>
                <a:defRPr sz="1600" kern="1200">
                  <a:solidFill>
                    <a:srgbClr val="000000"/>
                  </a:solidFill>
                  <a:latin typeface="华文楷体" pitchFamily="2" charset="-122"/>
                  <a:ea typeface="华文楷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lnSpc>
                  <a:spcPct val="93000"/>
                </a:lnSpc>
                <a:spcBef>
                  <a:spcPct val="31000"/>
                </a:spcBef>
                <a:spcAft>
                  <a:spcPct val="31000"/>
                </a:spcAft>
                <a:buClr>
                  <a:srgbClr val="263C6B"/>
                </a:buClr>
                <a:buFont typeface="Times New Roman" pitchFamily="18" charset="0"/>
                <a:buChar char="–"/>
                <a:defRPr sz="1600" kern="1200">
                  <a:solidFill>
                    <a:srgbClr val="000000"/>
                  </a:solidFill>
                  <a:latin typeface="华文楷体" pitchFamily="2" charset="-122"/>
                  <a:ea typeface="华文楷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lnSpc>
                  <a:spcPct val="93000"/>
                </a:lnSpc>
                <a:spcBef>
                  <a:spcPct val="31000"/>
                </a:spcBef>
                <a:spcAft>
                  <a:spcPct val="31000"/>
                </a:spcAft>
                <a:buClr>
                  <a:srgbClr val="263C6B"/>
                </a:buClr>
                <a:buFont typeface="Times New Roman" pitchFamily="18" charset="0"/>
                <a:buChar char="–"/>
                <a:defRPr sz="1600" kern="1200">
                  <a:solidFill>
                    <a:srgbClr val="000000"/>
                  </a:solidFill>
                  <a:latin typeface="华文楷体" pitchFamily="2" charset="-122"/>
                  <a:ea typeface="华文楷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lnSpc>
                  <a:spcPct val="93000"/>
                </a:lnSpc>
                <a:spcBef>
                  <a:spcPct val="31000"/>
                </a:spcBef>
                <a:spcAft>
                  <a:spcPct val="31000"/>
                </a:spcAft>
                <a:buClr>
                  <a:srgbClr val="263C6B"/>
                </a:buClr>
                <a:buFont typeface="Times New Roman" pitchFamily="18" charset="0"/>
                <a:buChar char="–"/>
                <a:defRPr sz="1600" kern="1200">
                  <a:solidFill>
                    <a:srgbClr val="000000"/>
                  </a:solidFill>
                  <a:latin typeface="华文楷体" pitchFamily="2" charset="-122"/>
                  <a:ea typeface="华文楷体" pitchFamily="2" charset="-122"/>
                  <a:cs typeface="+mn-cs"/>
                </a:defRPr>
              </a:lvl9pPr>
            </a:lstStyle>
            <a:p>
              <a:pPr algn="ctr">
                <a:lnSpc>
                  <a:spcPct val="110000"/>
                </a:lnSpc>
                <a:spcBef>
                  <a:spcPct val="10000"/>
                </a:spcBef>
                <a:spcAft>
                  <a:spcPct val="0"/>
                </a:spcAft>
                <a:buFontTx/>
                <a:buNone/>
              </a:pPr>
              <a:r>
                <a:rPr lang="en-US" altLang="zh-CN" sz="1000" i="0" smtClean="0">
                  <a:solidFill>
                    <a:schemeClr val="tx1"/>
                  </a:solidFill>
                </a:rPr>
                <a:t>……</a:t>
              </a:r>
              <a:endParaRPr lang="zh-CN" altLang="en-US" sz="1000" i="0">
                <a:solidFill>
                  <a:schemeClr val="tx1"/>
                </a:solidFill>
              </a:endParaRPr>
            </a:p>
          </p:txBody>
        </p:sp>
        <p:sp>
          <p:nvSpPr>
            <p:cNvPr id="187" name="Rectangle 82"/>
            <p:cNvSpPr/>
            <p:nvPr/>
          </p:nvSpPr>
          <p:spPr bwMode="auto">
            <a:xfrm>
              <a:off x="3224005" y="2917437"/>
              <a:ext cx="925301" cy="251657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 w="9525" cap="flat" cmpd="sng" algn="ctr">
              <a:solidFill>
                <a:schemeClr val="bg1">
                  <a:lumMod val="85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  <a:extLst/>
          </p:spPr>
          <p:txBody>
            <a:bodyPr lIns="0" tIns="0" rIns="0" bIns="0" anchor="ctr"/>
            <a:lstStyle>
              <a:defPPr>
                <a:defRPr lang="zh-CN"/>
              </a:defPPr>
              <a:lvl1pPr marL="0" algn="l" defTabSz="914400" rtl="0" eaLnBrk="0" latinLnBrk="0" hangingPunct="0">
                <a:lnSpc>
                  <a:spcPct val="93000"/>
                </a:lnSpc>
                <a:spcBef>
                  <a:spcPct val="31000"/>
                </a:spcBef>
                <a:spcAft>
                  <a:spcPct val="31000"/>
                </a:spcAft>
                <a:buChar char="•"/>
                <a:defRPr sz="1600" kern="1200">
                  <a:solidFill>
                    <a:srgbClr val="000000"/>
                  </a:solidFill>
                  <a:latin typeface="华文楷体" pitchFamily="2" charset="-122"/>
                  <a:ea typeface="华文楷体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lnSpc>
                  <a:spcPct val="93000"/>
                </a:lnSpc>
                <a:spcBef>
                  <a:spcPct val="31000"/>
                </a:spcBef>
                <a:spcAft>
                  <a:spcPct val="31000"/>
                </a:spcAft>
                <a:buClr>
                  <a:srgbClr val="003366"/>
                </a:buClr>
                <a:buSzPct val="81000"/>
                <a:buFont typeface="Times New Roman" pitchFamily="18" charset="0"/>
                <a:buBlip>
                  <a:blip r:embed="rId4"/>
                </a:buBlip>
                <a:defRPr sz="1600" kern="1200">
                  <a:solidFill>
                    <a:srgbClr val="000000"/>
                  </a:solidFill>
                  <a:latin typeface="华文楷体" pitchFamily="2" charset="-122"/>
                  <a:ea typeface="华文楷体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lnSpc>
                  <a:spcPct val="93000"/>
                </a:lnSpc>
                <a:spcBef>
                  <a:spcPct val="31000"/>
                </a:spcBef>
                <a:spcAft>
                  <a:spcPct val="31000"/>
                </a:spcAft>
                <a:buClr>
                  <a:srgbClr val="263C6B"/>
                </a:buClr>
                <a:buFont typeface="Times New Roman" pitchFamily="18" charset="0"/>
                <a:buChar char="–"/>
                <a:defRPr sz="1600" kern="1200">
                  <a:solidFill>
                    <a:srgbClr val="000000"/>
                  </a:solidFill>
                  <a:latin typeface="华文楷体" pitchFamily="2" charset="-122"/>
                  <a:ea typeface="华文楷体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lnSpc>
                  <a:spcPct val="93000"/>
                </a:lnSpc>
                <a:spcBef>
                  <a:spcPct val="31000"/>
                </a:spcBef>
                <a:spcAft>
                  <a:spcPct val="31000"/>
                </a:spcAft>
                <a:buClr>
                  <a:srgbClr val="808080"/>
                </a:buClr>
                <a:buSzPct val="95000"/>
                <a:buFont typeface="Arial" pitchFamily="34" charset="0"/>
                <a:buChar char="&gt;"/>
                <a:defRPr sz="1600" kern="1200">
                  <a:solidFill>
                    <a:srgbClr val="000000"/>
                  </a:solidFill>
                  <a:latin typeface="华文楷体" pitchFamily="2" charset="-122"/>
                  <a:ea typeface="华文楷体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lnSpc>
                  <a:spcPct val="93000"/>
                </a:lnSpc>
                <a:spcBef>
                  <a:spcPct val="31000"/>
                </a:spcBef>
                <a:spcAft>
                  <a:spcPct val="31000"/>
                </a:spcAft>
                <a:buClr>
                  <a:srgbClr val="263C6B"/>
                </a:buClr>
                <a:buFont typeface="Times New Roman" pitchFamily="18" charset="0"/>
                <a:buChar char="–"/>
                <a:defRPr sz="1600" kern="1200">
                  <a:solidFill>
                    <a:srgbClr val="000000"/>
                  </a:solidFill>
                  <a:latin typeface="华文楷体" pitchFamily="2" charset="-122"/>
                  <a:ea typeface="华文楷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lnSpc>
                  <a:spcPct val="93000"/>
                </a:lnSpc>
                <a:spcBef>
                  <a:spcPct val="31000"/>
                </a:spcBef>
                <a:spcAft>
                  <a:spcPct val="31000"/>
                </a:spcAft>
                <a:buClr>
                  <a:srgbClr val="263C6B"/>
                </a:buClr>
                <a:buFont typeface="Times New Roman" pitchFamily="18" charset="0"/>
                <a:buChar char="–"/>
                <a:defRPr sz="1600" kern="1200">
                  <a:solidFill>
                    <a:srgbClr val="000000"/>
                  </a:solidFill>
                  <a:latin typeface="华文楷体" pitchFamily="2" charset="-122"/>
                  <a:ea typeface="华文楷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lnSpc>
                  <a:spcPct val="93000"/>
                </a:lnSpc>
                <a:spcBef>
                  <a:spcPct val="31000"/>
                </a:spcBef>
                <a:spcAft>
                  <a:spcPct val="31000"/>
                </a:spcAft>
                <a:buClr>
                  <a:srgbClr val="263C6B"/>
                </a:buClr>
                <a:buFont typeface="Times New Roman" pitchFamily="18" charset="0"/>
                <a:buChar char="–"/>
                <a:defRPr sz="1600" kern="1200">
                  <a:solidFill>
                    <a:srgbClr val="000000"/>
                  </a:solidFill>
                  <a:latin typeface="华文楷体" pitchFamily="2" charset="-122"/>
                  <a:ea typeface="华文楷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lnSpc>
                  <a:spcPct val="93000"/>
                </a:lnSpc>
                <a:spcBef>
                  <a:spcPct val="31000"/>
                </a:spcBef>
                <a:spcAft>
                  <a:spcPct val="31000"/>
                </a:spcAft>
                <a:buClr>
                  <a:srgbClr val="263C6B"/>
                </a:buClr>
                <a:buFont typeface="Times New Roman" pitchFamily="18" charset="0"/>
                <a:buChar char="–"/>
                <a:defRPr sz="1600" kern="1200">
                  <a:solidFill>
                    <a:srgbClr val="000000"/>
                  </a:solidFill>
                  <a:latin typeface="华文楷体" pitchFamily="2" charset="-122"/>
                  <a:ea typeface="华文楷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lnSpc>
                  <a:spcPct val="93000"/>
                </a:lnSpc>
                <a:spcBef>
                  <a:spcPct val="31000"/>
                </a:spcBef>
                <a:spcAft>
                  <a:spcPct val="31000"/>
                </a:spcAft>
                <a:buClr>
                  <a:srgbClr val="263C6B"/>
                </a:buClr>
                <a:buFont typeface="Times New Roman" pitchFamily="18" charset="0"/>
                <a:buChar char="–"/>
                <a:defRPr sz="1600" kern="1200">
                  <a:solidFill>
                    <a:srgbClr val="000000"/>
                  </a:solidFill>
                  <a:latin typeface="华文楷体" pitchFamily="2" charset="-122"/>
                  <a:ea typeface="华文楷体" pitchFamily="2" charset="-122"/>
                  <a:cs typeface="+mn-cs"/>
                </a:defRPr>
              </a:lvl9pPr>
            </a:lstStyle>
            <a:p>
              <a:pPr algn="ctr">
                <a:lnSpc>
                  <a:spcPct val="110000"/>
                </a:lnSpc>
                <a:spcBef>
                  <a:spcPct val="10000"/>
                </a:spcBef>
                <a:spcAft>
                  <a:spcPct val="0"/>
                </a:spcAft>
                <a:buFontTx/>
                <a:buNone/>
              </a:pPr>
              <a:r>
                <a:rPr lang="en-US" altLang="zh-CN" sz="1000" smtClean="0">
                  <a:solidFill>
                    <a:schemeClr val="tx1"/>
                  </a:solidFill>
                </a:rPr>
                <a:t>HR/IT/FIN/PR</a:t>
              </a:r>
              <a:endParaRPr lang="zh-CN" altLang="en-US" sz="1000" i="0">
                <a:solidFill>
                  <a:schemeClr val="tx1"/>
                </a:solidFill>
              </a:endParaRPr>
            </a:p>
          </p:txBody>
        </p:sp>
        <p:sp>
          <p:nvSpPr>
            <p:cNvPr id="188" name="Rectangle 83"/>
            <p:cNvSpPr/>
            <p:nvPr/>
          </p:nvSpPr>
          <p:spPr bwMode="auto">
            <a:xfrm>
              <a:off x="3151824" y="2724141"/>
              <a:ext cx="1116016" cy="888028"/>
            </a:xfrm>
            <a:prstGeom prst="rect">
              <a:avLst/>
            </a:prstGeom>
            <a:noFill/>
            <a:ln w="9525" cap="flat" cmpd="sng" algn="ctr">
              <a:solidFill>
                <a:schemeClr val="bg1">
                  <a:lumMod val="75000"/>
                </a:schemeClr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hangingPunct="0"/>
              <a:r>
                <a:rPr lang="zh-CN" altLang="en-US" sz="900" smtClean="0">
                  <a:latin typeface="华文楷体" pitchFamily="2" charset="-122"/>
                  <a:ea typeface="华文楷体" pitchFamily="2" charset="-122"/>
                </a:rPr>
                <a:t>服务中心</a:t>
              </a:r>
              <a:endParaRPr kumimoji="0" lang="zh-CN" altLang="en-US" sz="16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189" name="Rectangle 85"/>
            <p:cNvSpPr/>
            <p:nvPr/>
          </p:nvSpPr>
          <p:spPr bwMode="auto">
            <a:xfrm>
              <a:off x="3224004" y="3252687"/>
              <a:ext cx="925301" cy="251657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 w="9525" cap="flat" cmpd="sng" algn="ctr">
              <a:solidFill>
                <a:schemeClr val="bg1">
                  <a:lumMod val="85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  <a:extLst/>
          </p:spPr>
          <p:txBody>
            <a:bodyPr lIns="0" tIns="0" rIns="0" bIns="0" anchor="ctr"/>
            <a:lstStyle>
              <a:defPPr>
                <a:defRPr lang="zh-CN"/>
              </a:defPPr>
              <a:lvl1pPr marL="0" algn="l" defTabSz="914400" rtl="0" eaLnBrk="0" latinLnBrk="0" hangingPunct="0">
                <a:lnSpc>
                  <a:spcPct val="93000"/>
                </a:lnSpc>
                <a:spcBef>
                  <a:spcPct val="31000"/>
                </a:spcBef>
                <a:spcAft>
                  <a:spcPct val="31000"/>
                </a:spcAft>
                <a:buChar char="•"/>
                <a:defRPr sz="1600" kern="1200">
                  <a:solidFill>
                    <a:srgbClr val="000000"/>
                  </a:solidFill>
                  <a:latin typeface="华文楷体" pitchFamily="2" charset="-122"/>
                  <a:ea typeface="华文楷体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lnSpc>
                  <a:spcPct val="93000"/>
                </a:lnSpc>
                <a:spcBef>
                  <a:spcPct val="31000"/>
                </a:spcBef>
                <a:spcAft>
                  <a:spcPct val="31000"/>
                </a:spcAft>
                <a:buClr>
                  <a:srgbClr val="003366"/>
                </a:buClr>
                <a:buSzPct val="81000"/>
                <a:buFont typeface="Times New Roman" pitchFamily="18" charset="0"/>
                <a:buBlip>
                  <a:blip r:embed="rId4"/>
                </a:buBlip>
                <a:defRPr sz="1600" kern="1200">
                  <a:solidFill>
                    <a:srgbClr val="000000"/>
                  </a:solidFill>
                  <a:latin typeface="华文楷体" pitchFamily="2" charset="-122"/>
                  <a:ea typeface="华文楷体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lnSpc>
                  <a:spcPct val="93000"/>
                </a:lnSpc>
                <a:spcBef>
                  <a:spcPct val="31000"/>
                </a:spcBef>
                <a:spcAft>
                  <a:spcPct val="31000"/>
                </a:spcAft>
                <a:buClr>
                  <a:srgbClr val="263C6B"/>
                </a:buClr>
                <a:buFont typeface="Times New Roman" pitchFamily="18" charset="0"/>
                <a:buChar char="–"/>
                <a:defRPr sz="1600" kern="1200">
                  <a:solidFill>
                    <a:srgbClr val="000000"/>
                  </a:solidFill>
                  <a:latin typeface="华文楷体" pitchFamily="2" charset="-122"/>
                  <a:ea typeface="华文楷体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lnSpc>
                  <a:spcPct val="93000"/>
                </a:lnSpc>
                <a:spcBef>
                  <a:spcPct val="31000"/>
                </a:spcBef>
                <a:spcAft>
                  <a:spcPct val="31000"/>
                </a:spcAft>
                <a:buClr>
                  <a:srgbClr val="808080"/>
                </a:buClr>
                <a:buSzPct val="95000"/>
                <a:buFont typeface="Arial" pitchFamily="34" charset="0"/>
                <a:buChar char="&gt;"/>
                <a:defRPr sz="1600" kern="1200">
                  <a:solidFill>
                    <a:srgbClr val="000000"/>
                  </a:solidFill>
                  <a:latin typeface="华文楷体" pitchFamily="2" charset="-122"/>
                  <a:ea typeface="华文楷体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lnSpc>
                  <a:spcPct val="93000"/>
                </a:lnSpc>
                <a:spcBef>
                  <a:spcPct val="31000"/>
                </a:spcBef>
                <a:spcAft>
                  <a:spcPct val="31000"/>
                </a:spcAft>
                <a:buClr>
                  <a:srgbClr val="263C6B"/>
                </a:buClr>
                <a:buFont typeface="Times New Roman" pitchFamily="18" charset="0"/>
                <a:buChar char="–"/>
                <a:defRPr sz="1600" kern="1200">
                  <a:solidFill>
                    <a:srgbClr val="000000"/>
                  </a:solidFill>
                  <a:latin typeface="华文楷体" pitchFamily="2" charset="-122"/>
                  <a:ea typeface="华文楷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lnSpc>
                  <a:spcPct val="93000"/>
                </a:lnSpc>
                <a:spcBef>
                  <a:spcPct val="31000"/>
                </a:spcBef>
                <a:spcAft>
                  <a:spcPct val="31000"/>
                </a:spcAft>
                <a:buClr>
                  <a:srgbClr val="263C6B"/>
                </a:buClr>
                <a:buFont typeface="Times New Roman" pitchFamily="18" charset="0"/>
                <a:buChar char="–"/>
                <a:defRPr sz="1600" kern="1200">
                  <a:solidFill>
                    <a:srgbClr val="000000"/>
                  </a:solidFill>
                  <a:latin typeface="华文楷体" pitchFamily="2" charset="-122"/>
                  <a:ea typeface="华文楷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lnSpc>
                  <a:spcPct val="93000"/>
                </a:lnSpc>
                <a:spcBef>
                  <a:spcPct val="31000"/>
                </a:spcBef>
                <a:spcAft>
                  <a:spcPct val="31000"/>
                </a:spcAft>
                <a:buClr>
                  <a:srgbClr val="263C6B"/>
                </a:buClr>
                <a:buFont typeface="Times New Roman" pitchFamily="18" charset="0"/>
                <a:buChar char="–"/>
                <a:defRPr sz="1600" kern="1200">
                  <a:solidFill>
                    <a:srgbClr val="000000"/>
                  </a:solidFill>
                  <a:latin typeface="华文楷体" pitchFamily="2" charset="-122"/>
                  <a:ea typeface="华文楷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lnSpc>
                  <a:spcPct val="93000"/>
                </a:lnSpc>
                <a:spcBef>
                  <a:spcPct val="31000"/>
                </a:spcBef>
                <a:spcAft>
                  <a:spcPct val="31000"/>
                </a:spcAft>
                <a:buClr>
                  <a:srgbClr val="263C6B"/>
                </a:buClr>
                <a:buFont typeface="Times New Roman" pitchFamily="18" charset="0"/>
                <a:buChar char="–"/>
                <a:defRPr sz="1600" kern="1200">
                  <a:solidFill>
                    <a:srgbClr val="000000"/>
                  </a:solidFill>
                  <a:latin typeface="华文楷体" pitchFamily="2" charset="-122"/>
                  <a:ea typeface="华文楷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lnSpc>
                  <a:spcPct val="93000"/>
                </a:lnSpc>
                <a:spcBef>
                  <a:spcPct val="31000"/>
                </a:spcBef>
                <a:spcAft>
                  <a:spcPct val="31000"/>
                </a:spcAft>
                <a:buClr>
                  <a:srgbClr val="263C6B"/>
                </a:buClr>
                <a:buFont typeface="Times New Roman" pitchFamily="18" charset="0"/>
                <a:buChar char="–"/>
                <a:defRPr sz="1600" kern="1200">
                  <a:solidFill>
                    <a:srgbClr val="000000"/>
                  </a:solidFill>
                  <a:latin typeface="华文楷体" pitchFamily="2" charset="-122"/>
                  <a:ea typeface="华文楷体" pitchFamily="2" charset="-122"/>
                  <a:cs typeface="+mn-cs"/>
                </a:defRPr>
              </a:lvl9pPr>
            </a:lstStyle>
            <a:p>
              <a:pPr algn="ctr">
                <a:lnSpc>
                  <a:spcPct val="110000"/>
                </a:lnSpc>
                <a:spcBef>
                  <a:spcPct val="10000"/>
                </a:spcBef>
                <a:spcAft>
                  <a:spcPct val="0"/>
                </a:spcAft>
                <a:buFontTx/>
                <a:buNone/>
              </a:pPr>
              <a:r>
                <a:rPr lang="en-US" altLang="zh-CN" sz="1000" smtClean="0">
                  <a:solidFill>
                    <a:schemeClr val="tx1"/>
                  </a:solidFill>
                </a:rPr>
                <a:t>……</a:t>
              </a:r>
              <a:endParaRPr lang="zh-CN" altLang="en-US" sz="1000" i="0">
                <a:solidFill>
                  <a:schemeClr val="tx1"/>
                </a:solidFill>
              </a:endParaRPr>
            </a:p>
          </p:txBody>
        </p:sp>
        <p:cxnSp>
          <p:nvCxnSpPr>
            <p:cNvPr id="190" name="Elbow Connector 29"/>
            <p:cNvCxnSpPr>
              <a:endCxn id="188" idx="3"/>
            </p:cNvCxnSpPr>
            <p:nvPr/>
          </p:nvCxnSpPr>
          <p:spPr bwMode="auto">
            <a:xfrm rot="5400000">
              <a:off x="3804790" y="2618306"/>
              <a:ext cx="1012900" cy="86799"/>
            </a:xfrm>
            <a:prstGeom prst="bentConnector2">
              <a:avLst/>
            </a:prstGeom>
            <a:solidFill>
              <a:schemeClr val="accent1"/>
            </a:solidFill>
            <a:ln w="9525" cap="flat" cmpd="sng" algn="ctr">
              <a:solidFill>
                <a:schemeClr val="bg1">
                  <a:lumMod val="85000"/>
                </a:schemeClr>
              </a:solidFill>
              <a:prstDash val="solid"/>
              <a:round/>
              <a:headEnd type="none" w="med" len="med"/>
              <a:tailEnd type="triangle" w="med" len="med"/>
            </a:ln>
            <a:effectLst/>
          </p:spPr>
        </p:cxnSp>
        <p:sp>
          <p:nvSpPr>
            <p:cNvPr id="201" name="TextBox 200"/>
            <p:cNvSpPr txBox="1"/>
            <p:nvPr/>
          </p:nvSpPr>
          <p:spPr>
            <a:xfrm>
              <a:off x="839277" y="2837189"/>
              <a:ext cx="691022" cy="32712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85725" indent="-85725">
                <a:buFont typeface="Arial" pitchFamily="34" charset="0"/>
                <a:buChar char="•"/>
              </a:pPr>
              <a:r>
                <a:rPr lang="zh-CN" altLang="en-US" sz="1050" smtClean="0">
                  <a:latin typeface="华文楷体" pitchFamily="2" charset="-122"/>
                  <a:ea typeface="华文楷体" pitchFamily="2" charset="-122"/>
                </a:rPr>
                <a:t>电商</a:t>
              </a:r>
              <a:endParaRPr lang="en-US" altLang="zh-CN" sz="1050" smtClean="0">
                <a:latin typeface="华文楷体" pitchFamily="2" charset="-122"/>
                <a:ea typeface="华文楷体" pitchFamily="2" charset="-122"/>
              </a:endParaRPr>
            </a:p>
            <a:p>
              <a:pPr marL="85725" indent="-85725">
                <a:buFont typeface="Arial" pitchFamily="34" charset="0"/>
                <a:buChar char="•"/>
              </a:pPr>
              <a:r>
                <a:rPr lang="zh-CN" altLang="en-US" sz="1050" smtClean="0">
                  <a:latin typeface="华文楷体" pitchFamily="2" charset="-122"/>
                  <a:ea typeface="华文楷体" pitchFamily="2" charset="-122"/>
                </a:rPr>
                <a:t>海陶</a:t>
              </a:r>
              <a:endParaRPr lang="zh-CN" altLang="en-US" sz="1050"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202" name="TextBox 201"/>
            <p:cNvSpPr txBox="1"/>
            <p:nvPr/>
          </p:nvSpPr>
          <p:spPr>
            <a:xfrm>
              <a:off x="1913554" y="2837189"/>
              <a:ext cx="668952" cy="31500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85725" indent="-85725">
                <a:buFont typeface="Arial" pitchFamily="34" charset="0"/>
                <a:buChar char="•"/>
              </a:pPr>
              <a:r>
                <a:rPr lang="zh-CN" altLang="en-US" sz="1000">
                  <a:latin typeface="华文楷体" pitchFamily="2" charset="-122"/>
                  <a:ea typeface="华文楷体" pitchFamily="2" charset="-122"/>
                </a:rPr>
                <a:t>嘿</a:t>
              </a:r>
              <a:r>
                <a:rPr lang="zh-CN" altLang="en-US" sz="1000" smtClean="0">
                  <a:latin typeface="华文楷体" pitchFamily="2" charset="-122"/>
                  <a:ea typeface="华文楷体" pitchFamily="2" charset="-122"/>
                </a:rPr>
                <a:t>客</a:t>
              </a:r>
              <a:endParaRPr lang="en-US" altLang="zh-CN" sz="1000" smtClean="0">
                <a:latin typeface="华文楷体" pitchFamily="2" charset="-122"/>
                <a:ea typeface="华文楷体" pitchFamily="2" charset="-122"/>
              </a:endParaRPr>
            </a:p>
            <a:p>
              <a:pPr marL="85725" indent="-85725">
                <a:buFont typeface="Arial" pitchFamily="34" charset="0"/>
                <a:buChar char="•"/>
              </a:pPr>
              <a:r>
                <a:rPr lang="zh-CN" altLang="en-US" sz="1000">
                  <a:latin typeface="华文楷体" pitchFamily="2" charset="-122"/>
                  <a:ea typeface="华文楷体" pitchFamily="2" charset="-122"/>
                </a:rPr>
                <a:t>优选</a:t>
              </a:r>
            </a:p>
          </p:txBody>
        </p:sp>
        <p:sp>
          <p:nvSpPr>
            <p:cNvPr id="203" name="TextBox 202"/>
            <p:cNvSpPr txBox="1"/>
            <p:nvPr/>
          </p:nvSpPr>
          <p:spPr>
            <a:xfrm>
              <a:off x="1362300" y="2837189"/>
              <a:ext cx="686994" cy="31500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85725" indent="-85725">
                <a:buFont typeface="Arial" pitchFamily="34" charset="0"/>
                <a:buChar char="•"/>
              </a:pPr>
              <a:r>
                <a:rPr lang="zh-CN" altLang="en-US" sz="1000" smtClean="0">
                  <a:latin typeface="华文楷体" pitchFamily="2" charset="-122"/>
                  <a:ea typeface="华文楷体" pitchFamily="2" charset="-122"/>
                </a:rPr>
                <a:t>冷运</a:t>
              </a:r>
              <a:endParaRPr lang="en-US" altLang="zh-CN" sz="1000" smtClean="0">
                <a:latin typeface="华文楷体" pitchFamily="2" charset="-122"/>
                <a:ea typeface="华文楷体" pitchFamily="2" charset="-122"/>
              </a:endParaRPr>
            </a:p>
            <a:p>
              <a:pPr marL="85725" indent="-85725">
                <a:buFont typeface="Arial" pitchFamily="34" charset="0"/>
                <a:buChar char="•"/>
              </a:pPr>
              <a:r>
                <a:rPr lang="zh-CN" altLang="en-US" sz="1000" smtClean="0">
                  <a:latin typeface="华文楷体" pitchFamily="2" charset="-122"/>
                  <a:ea typeface="华文楷体" pitchFamily="2" charset="-122"/>
                </a:rPr>
                <a:t>普运</a:t>
              </a:r>
              <a:endParaRPr lang="en-US" altLang="zh-CN" sz="1000" smtClean="0"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204" name="TextBox 203"/>
            <p:cNvSpPr txBox="1"/>
            <p:nvPr/>
          </p:nvSpPr>
          <p:spPr>
            <a:xfrm>
              <a:off x="2449071" y="2837189"/>
              <a:ext cx="653962" cy="32712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85725" indent="-85725">
                <a:buFont typeface="Arial" pitchFamily="34" charset="0"/>
                <a:buChar char="•"/>
              </a:pPr>
              <a:r>
                <a:rPr lang="zh-CN" altLang="en-US" sz="1050" smtClean="0">
                  <a:latin typeface="华文楷体" pitchFamily="2" charset="-122"/>
                  <a:ea typeface="华文楷体" pitchFamily="2" charset="-122"/>
                </a:rPr>
                <a:t>顺时付</a:t>
              </a:r>
              <a:endParaRPr lang="zh-CN" altLang="en-US" sz="1050">
                <a:latin typeface="华文楷体" pitchFamily="2" charset="-122"/>
                <a:ea typeface="华文楷体" pitchFamily="2" charset="-122"/>
              </a:endParaRPr>
            </a:p>
          </p:txBody>
        </p:sp>
      </p:grpSp>
      <p:sp>
        <p:nvSpPr>
          <p:cNvPr id="205" name="矩形 204"/>
          <p:cNvSpPr/>
          <p:nvPr/>
        </p:nvSpPr>
        <p:spPr>
          <a:xfrm>
            <a:off x="413782" y="1203598"/>
            <a:ext cx="8190666" cy="3290401"/>
          </a:xfrm>
          <a:prstGeom prst="rect">
            <a:avLst/>
          </a:prstGeom>
          <a:noFill/>
          <a:ln w="6350">
            <a:solidFill>
              <a:schemeClr val="bg1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6" tIns="45718" rIns="91436" bIns="45718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 Narrow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endParaRPr lang="en-US" altLang="zh-CN" sz="1400">
              <a:solidFill>
                <a:schemeClr val="tx1"/>
              </a:solidFill>
              <a:latin typeface="华文楷体" pitchFamily="2" charset="-122"/>
              <a:ea typeface="华文楷体" pitchFamily="2" charset="-122"/>
            </a:endParaRPr>
          </a:p>
        </p:txBody>
      </p:sp>
      <p:cxnSp>
        <p:nvCxnSpPr>
          <p:cNvPr id="6" name="直接连接符 5"/>
          <p:cNvCxnSpPr/>
          <p:nvPr/>
        </p:nvCxnSpPr>
        <p:spPr bwMode="auto">
          <a:xfrm flipH="1">
            <a:off x="6372200" y="1419622"/>
            <a:ext cx="0" cy="2970099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bg1">
                <a:lumMod val="65000"/>
              </a:schemeClr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sp>
        <p:nvSpPr>
          <p:cNvPr id="33" name="Rectangle 94"/>
          <p:cNvSpPr/>
          <p:nvPr/>
        </p:nvSpPr>
        <p:spPr bwMode="auto">
          <a:xfrm>
            <a:off x="6423002" y="1549268"/>
            <a:ext cx="2016225" cy="2852867"/>
          </a:xfrm>
          <a:prstGeom prst="rect">
            <a:avLst/>
          </a:prstGeom>
          <a:solidFill>
            <a:schemeClr val="bg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1050" b="1" smtClean="0">
                <a:latin typeface="华文楷体" pitchFamily="2" charset="-122"/>
                <a:ea typeface="华文楷体" pitchFamily="2" charset="-122"/>
              </a:rPr>
              <a:t>【</a:t>
            </a:r>
            <a:r>
              <a:rPr lang="zh-CN" altLang="en-US" sz="1050" b="1" smtClean="0">
                <a:latin typeface="华文楷体" pitchFamily="2" charset="-122"/>
                <a:ea typeface="华文楷体" pitchFamily="2" charset="-122"/>
              </a:rPr>
              <a:t>过程盘点</a:t>
            </a:r>
            <a:r>
              <a:rPr lang="en-US" altLang="zh-CN" sz="1050" b="1" smtClean="0">
                <a:latin typeface="华文楷体" pitchFamily="2" charset="-122"/>
                <a:ea typeface="华文楷体" pitchFamily="2" charset="-122"/>
              </a:rPr>
              <a:t>】</a:t>
            </a:r>
          </a:p>
          <a:p>
            <a:pPr eaLnBrk="0" fontAlgn="base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050" b="1" smtClean="0">
                <a:latin typeface="华文楷体" pitchFamily="2" charset="-122"/>
                <a:ea typeface="华文楷体" pitchFamily="2" charset="-122"/>
              </a:rPr>
              <a:t>频率：</a:t>
            </a:r>
            <a:r>
              <a:rPr lang="en-US" altLang="zh-CN" sz="1050" b="1" smtClea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1</a:t>
            </a:r>
            <a:r>
              <a:rPr lang="zh-CN" altLang="en-US" sz="1050" b="1" smtClea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次</a:t>
            </a:r>
            <a:r>
              <a:rPr lang="en-US" altLang="zh-CN" sz="1050" b="1" smtClea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/</a:t>
            </a:r>
            <a:r>
              <a:rPr lang="zh-CN" altLang="en-US" sz="1050" b="1" smtClea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月</a:t>
            </a:r>
            <a:endParaRPr lang="en-US" altLang="zh-CN" sz="1050" b="1" smtClean="0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  <a:p>
            <a:pPr eaLnBrk="0" fontAlgn="base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050" b="1" smtClean="0">
                <a:latin typeface="华文楷体" pitchFamily="2" charset="-122"/>
                <a:ea typeface="华文楷体" pitchFamily="2" charset="-122"/>
              </a:rPr>
              <a:t>形式</a:t>
            </a:r>
            <a:r>
              <a:rPr lang="zh-CN" altLang="en-US" sz="1050" b="1">
                <a:latin typeface="华文楷体" pitchFamily="2" charset="-122"/>
                <a:ea typeface="华文楷体" pitchFamily="2" charset="-122"/>
              </a:rPr>
              <a:t>：</a:t>
            </a:r>
            <a:r>
              <a:rPr lang="zh-CN" altLang="en-US" sz="1050">
                <a:latin typeface="华文楷体" pitchFamily="2" charset="-122"/>
                <a:ea typeface="华文楷体" pitchFamily="2" charset="-122"/>
              </a:rPr>
              <a:t>经营分析会做盘点</a:t>
            </a:r>
            <a:r>
              <a:rPr lang="zh-CN" altLang="en-US" sz="1050" smtClean="0">
                <a:latin typeface="华文楷体" pitchFamily="2" charset="-122"/>
                <a:ea typeface="华文楷体" pitchFamily="2" charset="-122"/>
              </a:rPr>
              <a:t>排名</a:t>
            </a:r>
            <a:endParaRPr lang="en-US" altLang="zh-CN" sz="1050" smtClean="0">
              <a:latin typeface="华文楷体" pitchFamily="2" charset="-122"/>
              <a:ea typeface="华文楷体" pitchFamily="2" charset="-122"/>
            </a:endParaRPr>
          </a:p>
          <a:p>
            <a:pPr eaLnBrk="0" fontAlgn="base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050" b="1" smtClean="0">
                <a:latin typeface="华文楷体" pitchFamily="2" charset="-122"/>
                <a:ea typeface="华文楷体" pitchFamily="2" charset="-122"/>
              </a:rPr>
              <a:t>内容：</a:t>
            </a:r>
            <a:r>
              <a:rPr lang="zh-CN" altLang="en-US" sz="1050" smtClean="0">
                <a:latin typeface="华文楷体" pitchFamily="2" charset="-122"/>
                <a:ea typeface="华文楷体" pitchFamily="2" charset="-122"/>
              </a:rPr>
              <a:t>管理</a:t>
            </a:r>
            <a:r>
              <a:rPr lang="zh-CN" altLang="en-US" sz="1050">
                <a:latin typeface="华文楷体" pitchFamily="2" charset="-122"/>
                <a:ea typeface="华文楷体" pitchFamily="2" charset="-122"/>
              </a:rPr>
              <a:t>指标</a:t>
            </a:r>
            <a:r>
              <a:rPr lang="zh-CN" altLang="en-US" sz="1050" smtClean="0">
                <a:latin typeface="华文楷体" pitchFamily="2" charset="-122"/>
                <a:ea typeface="华文楷体" pitchFamily="2" charset="-122"/>
              </a:rPr>
              <a:t>考核</a:t>
            </a:r>
            <a:r>
              <a:rPr lang="zh-CN" altLang="en-US" sz="1050" b="1" smtClea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日常表现</a:t>
            </a:r>
            <a:endParaRPr lang="en-US" altLang="zh-CN" sz="1050" b="1" smtClean="0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  <a:p>
            <a:pPr eaLnBrk="0" fontAlgn="base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050" b="1">
                <a:latin typeface="华文楷体" pitchFamily="2" charset="-122"/>
                <a:ea typeface="华文楷体" pitchFamily="2" charset="-122"/>
              </a:rPr>
              <a:t>影响</a:t>
            </a:r>
            <a:r>
              <a:rPr lang="zh-CN" altLang="en-US" sz="1050" b="1" smtClean="0">
                <a:latin typeface="华文楷体" pitchFamily="2" charset="-122"/>
                <a:ea typeface="华文楷体" pitchFamily="2" charset="-122"/>
              </a:rPr>
              <a:t>：</a:t>
            </a:r>
            <a:r>
              <a:rPr lang="zh-CN" altLang="en-US" sz="1050" b="1" smtClea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挂钩</a:t>
            </a:r>
            <a:r>
              <a:rPr lang="zh-CN" altLang="en-US" sz="105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淘汰，不挂钩薪资，</a:t>
            </a:r>
            <a:r>
              <a:rPr lang="zh-CN" altLang="en-US" sz="1050">
                <a:latin typeface="华文楷体" pitchFamily="2" charset="-122"/>
                <a:ea typeface="华文楷体" pitchFamily="2" charset="-122"/>
              </a:rPr>
              <a:t>排名靠后的负责人会在经营分析会上做述职报告，连续</a:t>
            </a:r>
            <a:r>
              <a:rPr lang="en-US" altLang="zh-CN" sz="1050">
                <a:latin typeface="华文楷体" pitchFamily="2" charset="-122"/>
                <a:ea typeface="华文楷体" pitchFamily="2" charset="-122"/>
              </a:rPr>
              <a:t>2-3</a:t>
            </a:r>
            <a:r>
              <a:rPr lang="zh-CN" altLang="en-US" sz="1050">
                <a:latin typeface="华文楷体" pitchFamily="2" charset="-122"/>
                <a:ea typeface="华文楷体" pitchFamily="2" charset="-122"/>
              </a:rPr>
              <a:t>次排名靠后会被淘汰、降级</a:t>
            </a:r>
            <a:endParaRPr lang="en-US" altLang="zh-CN" sz="1050">
              <a:latin typeface="华文楷体" pitchFamily="2" charset="-122"/>
              <a:ea typeface="华文楷体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681460747"/>
      </p:ext>
    </p:extLst>
  </p:cSld>
  <p:clrMapOvr>
    <a:masterClrMapping/>
  </p:clrMapOvr>
  <p:transition spd="med"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1"/>
          <p:cNvSpPr txBox="1"/>
          <p:nvPr/>
        </p:nvSpPr>
        <p:spPr>
          <a:xfrm>
            <a:off x="191591" y="123478"/>
            <a:ext cx="1611586" cy="380480"/>
          </a:xfrm>
          <a:prstGeom prst="rect">
            <a:avLst/>
          </a:prstGeom>
          <a:noFill/>
        </p:spPr>
        <p:txBody>
          <a:bodyPr wrap="non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latin typeface="华文楷体" pitchFamily="2" charset="-122"/>
                <a:ea typeface="华文楷体" pitchFamily="2" charset="-122"/>
              </a:rPr>
              <a:t>管控</a:t>
            </a:r>
            <a:r>
              <a:rPr lang="en-US" altLang="zh-CN" sz="2000" b="1" smtClean="0">
                <a:latin typeface="华文楷体" pitchFamily="2" charset="-122"/>
                <a:ea typeface="华文楷体" pitchFamily="2" charset="-122"/>
              </a:rPr>
              <a:t>——</a:t>
            </a:r>
            <a:r>
              <a:rPr lang="zh-CN" altLang="en-US" sz="2000" b="1" smtClean="0">
                <a:latin typeface="华文楷体" pitchFamily="2" charset="-122"/>
                <a:ea typeface="华文楷体" pitchFamily="2" charset="-122"/>
              </a:rPr>
              <a:t>赋能</a:t>
            </a: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00888" y="123478"/>
            <a:ext cx="649141" cy="311589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91591" y="578404"/>
            <a:ext cx="8412857" cy="318924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buFont typeface="Wingdings" pitchFamily="2" charset="2"/>
              <a:buChar char="n"/>
            </a:pPr>
            <a:r>
              <a:rPr lang="zh-CN" altLang="en-US" sz="1600" b="1">
                <a:latin typeface="楷体" panose="02010609060101010101" pitchFamily="49" charset="-122"/>
                <a:ea typeface="楷体" pitchFamily="49" charset="-122"/>
              </a:rPr>
              <a:t>美的关注结果</a:t>
            </a:r>
            <a:r>
              <a:rPr lang="zh-CN" altLang="en-US" sz="1600" b="1" smtClean="0">
                <a:latin typeface="楷体" panose="02010609060101010101" pitchFamily="49" charset="-122"/>
                <a:ea typeface="楷体" pitchFamily="49" charset="-122"/>
              </a:rPr>
              <a:t>，过程重视财务类指标，辅导</a:t>
            </a:r>
            <a:r>
              <a:rPr lang="zh-CN" altLang="en-US" sz="1600" b="1">
                <a:latin typeface="楷体" panose="02010609060101010101" pitchFamily="49" charset="-122"/>
                <a:ea typeface="楷体" pitchFamily="49" charset="-122"/>
              </a:rPr>
              <a:t>以解决问题为主</a:t>
            </a:r>
            <a:endParaRPr lang="en-US" altLang="zh-CN" sz="1600" b="1">
              <a:latin typeface="楷体" panose="02010609060101010101" pitchFamily="49" charset="-122"/>
              <a:ea typeface="楷体" pitchFamily="49" charset="-122"/>
            </a:endParaRPr>
          </a:p>
        </p:txBody>
      </p:sp>
      <p:sp>
        <p:nvSpPr>
          <p:cNvPr id="37" name="矩形 36"/>
          <p:cNvSpPr/>
          <p:nvPr/>
        </p:nvSpPr>
        <p:spPr>
          <a:xfrm>
            <a:off x="539552" y="1000785"/>
            <a:ext cx="7704856" cy="3659197"/>
          </a:xfrm>
          <a:prstGeom prst="rect">
            <a:avLst/>
          </a:prstGeom>
          <a:noFill/>
          <a:ln w="6350">
            <a:solidFill>
              <a:schemeClr val="bg1">
                <a:lumMod val="75000"/>
              </a:schemeClr>
            </a:solidFill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100" b="1" smtClean="0">
              <a:latin typeface="华文楷体" pitchFamily="2" charset="-122"/>
              <a:ea typeface="华文楷体" pitchFamily="2" charset="-122"/>
            </a:endParaRPr>
          </a:p>
        </p:txBody>
      </p:sp>
      <p:grpSp>
        <p:nvGrpSpPr>
          <p:cNvPr id="59" name="组合 58"/>
          <p:cNvGrpSpPr/>
          <p:nvPr/>
        </p:nvGrpSpPr>
        <p:grpSpPr>
          <a:xfrm>
            <a:off x="836403" y="1843053"/>
            <a:ext cx="877798" cy="1880826"/>
            <a:chOff x="836403" y="1843053"/>
            <a:chExt cx="877798" cy="1880826"/>
          </a:xfrm>
        </p:grpSpPr>
        <p:sp>
          <p:nvSpPr>
            <p:cNvPr id="45" name="任意多边形 44"/>
            <p:cNvSpPr/>
            <p:nvPr/>
          </p:nvSpPr>
          <p:spPr>
            <a:xfrm>
              <a:off x="836403" y="1843053"/>
              <a:ext cx="877519" cy="619920"/>
            </a:xfrm>
            <a:custGeom>
              <a:gdLst>
                <a:gd name="connsiteX0" fmla="*/ 0 w 2033505"/>
                <a:gd name="connsiteY0" fmla="*/ 103322 h 619920"/>
                <a:gd name="connsiteX1" fmla="*/ 103322 w 2033505"/>
                <a:gd name="connsiteY1" fmla="*/ 0 h 619920"/>
                <a:gd name="connsiteX2" fmla="*/ 1930183 w 2033505"/>
                <a:gd name="connsiteY2" fmla="*/ 0 h 619920"/>
                <a:gd name="connsiteX3" fmla="*/ 2033505 w 2033505"/>
                <a:gd name="connsiteY3" fmla="*/ 103322 h 619920"/>
                <a:gd name="connsiteX4" fmla="*/ 2033505 w 2033505"/>
                <a:gd name="connsiteY4" fmla="*/ 516598 h 619920"/>
                <a:gd name="connsiteX5" fmla="*/ 1930183 w 2033505"/>
                <a:gd name="connsiteY5" fmla="*/ 619920 h 619920"/>
                <a:gd name="connsiteX6" fmla="*/ 103322 w 2033505"/>
                <a:gd name="connsiteY6" fmla="*/ 619920 h 619920"/>
                <a:gd name="connsiteX7" fmla="*/ 0 w 2033505"/>
                <a:gd name="connsiteY7" fmla="*/ 516598 h 619920"/>
                <a:gd name="connsiteX8" fmla="*/ 0 w 2033505"/>
                <a:gd name="connsiteY8" fmla="*/ 103322 h 61992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3505" h="619920">
                  <a:moveTo>
                    <a:pt x="0" y="103322"/>
                  </a:moveTo>
                  <a:cubicBezTo>
                    <a:pt x="0" y="46259"/>
                    <a:pt x="46259" y="0"/>
                    <a:pt x="103322" y="0"/>
                  </a:cubicBezTo>
                  <a:lnTo>
                    <a:pt x="1930183" y="0"/>
                  </a:lnTo>
                  <a:cubicBezTo>
                    <a:pt x="1987246" y="0"/>
                    <a:pt x="2033505" y="46259"/>
                    <a:pt x="2033505" y="103322"/>
                  </a:cubicBezTo>
                  <a:lnTo>
                    <a:pt x="2033505" y="516598"/>
                  </a:lnTo>
                  <a:cubicBezTo>
                    <a:pt x="2033505" y="573661"/>
                    <a:pt x="1987246" y="619920"/>
                    <a:pt x="1930183" y="619920"/>
                  </a:cubicBezTo>
                  <a:lnTo>
                    <a:pt x="103322" y="619920"/>
                  </a:lnTo>
                  <a:cubicBezTo>
                    <a:pt x="46259" y="619920"/>
                    <a:pt x="0" y="573661"/>
                    <a:pt x="0" y="516598"/>
                  </a:cubicBezTo>
                  <a:lnTo>
                    <a:pt x="0" y="103322"/>
                  </a:lnTo>
                  <a:close/>
                </a:path>
              </a:pathLst>
            </a:custGeom>
            <a:solidFill>
              <a:schemeClr val="tx2">
                <a:lumMod val="20000"/>
                <a:lumOff val="80000"/>
              </a:schemeClr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07124" tIns="30262" rIns="107124" bIns="30262" numCol="1" spcCol="127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9pPr>
            </a:lstStyle>
            <a:p>
              <a:pPr lvl="0" algn="ctr" defTabSz="5334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zh-CN" altLang="en-US" sz="1200" b="1" smtClean="0">
                  <a:solidFill>
                    <a:schemeClr val="tx1"/>
                  </a:solidFill>
                  <a:latin typeface="华文楷体" pitchFamily="2" charset="-122"/>
                  <a:ea typeface="华文楷体" pitchFamily="2" charset="-122"/>
                </a:rPr>
                <a:t>盘几次？</a:t>
              </a:r>
              <a:endParaRPr lang="zh-CN" altLang="en-US" sz="1200" b="1" kern="120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48" name="矩形 47"/>
            <p:cNvSpPr/>
            <p:nvPr/>
          </p:nvSpPr>
          <p:spPr>
            <a:xfrm>
              <a:off x="838661" y="2465489"/>
              <a:ext cx="875540" cy="1258390"/>
            </a:xfrm>
            <a:prstGeom prst="rect">
              <a:avLst/>
            </a:prstGeom>
            <a:noFill/>
            <a:ln w="6350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 Narrow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 Narrow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 Narrow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 Narrow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 Narrow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 Narrow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 Narrow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 Narrow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 Narrow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200" smtClean="0">
                  <a:latin typeface="华文楷体" pitchFamily="2" charset="-122"/>
                  <a:ea typeface="华文楷体" pitchFamily="2" charset="-122"/>
                </a:rPr>
                <a:t>1</a:t>
              </a:r>
              <a:r>
                <a:rPr lang="zh-CN" altLang="en-US" sz="1200" smtClean="0">
                  <a:latin typeface="华文楷体" pitchFamily="2" charset="-122"/>
                  <a:ea typeface="华文楷体" pitchFamily="2" charset="-122"/>
                </a:rPr>
                <a:t>次</a:t>
              </a:r>
              <a:r>
                <a:rPr lang="en-US" altLang="zh-CN" sz="1200" smtClean="0">
                  <a:latin typeface="华文楷体" pitchFamily="2" charset="-122"/>
                  <a:ea typeface="华文楷体" pitchFamily="2" charset="-122"/>
                </a:rPr>
                <a:t>/</a:t>
              </a:r>
              <a:r>
                <a:rPr lang="zh-CN" altLang="en-US" sz="1200" smtClean="0">
                  <a:latin typeface="华文楷体" pitchFamily="2" charset="-122"/>
                  <a:ea typeface="华文楷体" pitchFamily="2" charset="-122"/>
                </a:rPr>
                <a:t>月</a:t>
              </a:r>
              <a:endParaRPr lang="zh-CN" altLang="en-US" sz="1200">
                <a:latin typeface="华文楷体" pitchFamily="2" charset="-122"/>
                <a:ea typeface="华文楷体" pitchFamily="2" charset="-122"/>
              </a:endParaRPr>
            </a:p>
          </p:txBody>
        </p:sp>
      </p:grpSp>
      <p:grpSp>
        <p:nvGrpSpPr>
          <p:cNvPr id="58" name="组合 57"/>
          <p:cNvGrpSpPr/>
          <p:nvPr/>
        </p:nvGrpSpPr>
        <p:grpSpPr>
          <a:xfrm>
            <a:off x="2023839" y="1838770"/>
            <a:ext cx="877798" cy="1880826"/>
            <a:chOff x="1849166" y="1838770"/>
            <a:chExt cx="877798" cy="1880826"/>
          </a:xfrm>
        </p:grpSpPr>
        <p:sp>
          <p:nvSpPr>
            <p:cNvPr id="52" name="任意多边形 51"/>
            <p:cNvSpPr/>
            <p:nvPr/>
          </p:nvSpPr>
          <p:spPr>
            <a:xfrm>
              <a:off x="1849166" y="1838770"/>
              <a:ext cx="877519" cy="619920"/>
            </a:xfrm>
            <a:custGeom>
              <a:gdLst>
                <a:gd name="connsiteX0" fmla="*/ 0 w 2033505"/>
                <a:gd name="connsiteY0" fmla="*/ 103322 h 619920"/>
                <a:gd name="connsiteX1" fmla="*/ 103322 w 2033505"/>
                <a:gd name="connsiteY1" fmla="*/ 0 h 619920"/>
                <a:gd name="connsiteX2" fmla="*/ 1930183 w 2033505"/>
                <a:gd name="connsiteY2" fmla="*/ 0 h 619920"/>
                <a:gd name="connsiteX3" fmla="*/ 2033505 w 2033505"/>
                <a:gd name="connsiteY3" fmla="*/ 103322 h 619920"/>
                <a:gd name="connsiteX4" fmla="*/ 2033505 w 2033505"/>
                <a:gd name="connsiteY4" fmla="*/ 516598 h 619920"/>
                <a:gd name="connsiteX5" fmla="*/ 1930183 w 2033505"/>
                <a:gd name="connsiteY5" fmla="*/ 619920 h 619920"/>
                <a:gd name="connsiteX6" fmla="*/ 103322 w 2033505"/>
                <a:gd name="connsiteY6" fmla="*/ 619920 h 619920"/>
                <a:gd name="connsiteX7" fmla="*/ 0 w 2033505"/>
                <a:gd name="connsiteY7" fmla="*/ 516598 h 619920"/>
                <a:gd name="connsiteX8" fmla="*/ 0 w 2033505"/>
                <a:gd name="connsiteY8" fmla="*/ 103322 h 61992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3505" h="619920">
                  <a:moveTo>
                    <a:pt x="0" y="103322"/>
                  </a:moveTo>
                  <a:cubicBezTo>
                    <a:pt x="0" y="46259"/>
                    <a:pt x="46259" y="0"/>
                    <a:pt x="103322" y="0"/>
                  </a:cubicBezTo>
                  <a:lnTo>
                    <a:pt x="1930183" y="0"/>
                  </a:lnTo>
                  <a:cubicBezTo>
                    <a:pt x="1987246" y="0"/>
                    <a:pt x="2033505" y="46259"/>
                    <a:pt x="2033505" y="103322"/>
                  </a:cubicBezTo>
                  <a:lnTo>
                    <a:pt x="2033505" y="516598"/>
                  </a:lnTo>
                  <a:cubicBezTo>
                    <a:pt x="2033505" y="573661"/>
                    <a:pt x="1987246" y="619920"/>
                    <a:pt x="1930183" y="619920"/>
                  </a:cubicBezTo>
                  <a:lnTo>
                    <a:pt x="103322" y="619920"/>
                  </a:lnTo>
                  <a:cubicBezTo>
                    <a:pt x="46259" y="619920"/>
                    <a:pt x="0" y="573661"/>
                    <a:pt x="0" y="516598"/>
                  </a:cubicBezTo>
                  <a:lnTo>
                    <a:pt x="0" y="103322"/>
                  </a:lnTo>
                  <a:close/>
                </a:path>
              </a:pathLst>
            </a:custGeom>
            <a:solidFill>
              <a:schemeClr val="tx2">
                <a:lumMod val="20000"/>
                <a:lumOff val="80000"/>
              </a:schemeClr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07124" tIns="30262" rIns="107124" bIns="30262" numCol="1" spcCol="127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9pPr>
            </a:lstStyle>
            <a:p>
              <a:pPr lvl="0" algn="ctr" defTabSz="5334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zh-CN" altLang="en-US" sz="1200" b="1">
                  <a:solidFill>
                    <a:schemeClr val="tx1"/>
                  </a:solidFill>
                  <a:latin typeface="华文楷体" pitchFamily="2" charset="-122"/>
                  <a:ea typeface="华文楷体" pitchFamily="2" charset="-122"/>
                </a:rPr>
                <a:t>盘</a:t>
              </a:r>
              <a:r>
                <a:rPr lang="zh-CN" altLang="en-US" sz="1200" b="1" smtClean="0">
                  <a:solidFill>
                    <a:schemeClr val="tx1"/>
                  </a:solidFill>
                  <a:latin typeface="华文楷体" pitchFamily="2" charset="-122"/>
                  <a:ea typeface="华文楷体" pitchFamily="2" charset="-122"/>
                </a:rPr>
                <a:t>什么？</a:t>
              </a:r>
              <a:endParaRPr lang="zh-CN" altLang="en-US" sz="1200" b="1" kern="120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53" name="矩形 52"/>
            <p:cNvSpPr/>
            <p:nvPr/>
          </p:nvSpPr>
          <p:spPr>
            <a:xfrm>
              <a:off x="1851424" y="2461206"/>
              <a:ext cx="875540" cy="1258390"/>
            </a:xfrm>
            <a:prstGeom prst="rect">
              <a:avLst/>
            </a:prstGeom>
            <a:noFill/>
            <a:ln w="6350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 Narrow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 Narrow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 Narrow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 Narrow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 Narrow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 Narrow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 Narrow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 Narrow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 Narrow"/>
                  <a:ea typeface="+mn-ea"/>
                  <a:cs typeface="+mn-cs"/>
                </a:defRPr>
              </a:lvl9pPr>
            </a:lstStyle>
            <a:p>
              <a:r>
                <a:rPr lang="en-US" altLang="zh-CN" sz="1200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</a:rPr>
                <a:t>KPI</a:t>
              </a:r>
              <a:r>
                <a:rPr lang="zh-CN" altLang="en-US" sz="1200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</a:rPr>
                <a:t>财务结果好，就不管</a:t>
              </a:r>
              <a:r>
                <a:rPr lang="zh-CN" altLang="en-US" sz="1200">
                  <a:latin typeface="华文楷体" pitchFamily="2" charset="-122"/>
                  <a:ea typeface="华文楷体" pitchFamily="2" charset="-122"/>
                </a:rPr>
                <a:t>，不好再细看</a:t>
              </a:r>
              <a:endParaRPr lang="en-US" altLang="zh-CN" sz="1200">
                <a:latin typeface="华文楷体" pitchFamily="2" charset="-122"/>
                <a:ea typeface="华文楷体" pitchFamily="2" charset="-122"/>
              </a:endParaRPr>
            </a:p>
          </p:txBody>
        </p:sp>
      </p:grpSp>
      <p:grpSp>
        <p:nvGrpSpPr>
          <p:cNvPr id="57" name="组合 56"/>
          <p:cNvGrpSpPr/>
          <p:nvPr/>
        </p:nvGrpSpPr>
        <p:grpSpPr>
          <a:xfrm>
            <a:off x="3211275" y="1836254"/>
            <a:ext cx="877798" cy="1880826"/>
            <a:chOff x="2841550" y="1836254"/>
            <a:chExt cx="877798" cy="1880826"/>
          </a:xfrm>
        </p:grpSpPr>
        <p:sp>
          <p:nvSpPr>
            <p:cNvPr id="55" name="任意多边形 54"/>
            <p:cNvSpPr/>
            <p:nvPr/>
          </p:nvSpPr>
          <p:spPr>
            <a:xfrm>
              <a:off x="2841550" y="1836254"/>
              <a:ext cx="877519" cy="619920"/>
            </a:xfrm>
            <a:custGeom>
              <a:gdLst>
                <a:gd name="connsiteX0" fmla="*/ 0 w 2033505"/>
                <a:gd name="connsiteY0" fmla="*/ 103322 h 619920"/>
                <a:gd name="connsiteX1" fmla="*/ 103322 w 2033505"/>
                <a:gd name="connsiteY1" fmla="*/ 0 h 619920"/>
                <a:gd name="connsiteX2" fmla="*/ 1930183 w 2033505"/>
                <a:gd name="connsiteY2" fmla="*/ 0 h 619920"/>
                <a:gd name="connsiteX3" fmla="*/ 2033505 w 2033505"/>
                <a:gd name="connsiteY3" fmla="*/ 103322 h 619920"/>
                <a:gd name="connsiteX4" fmla="*/ 2033505 w 2033505"/>
                <a:gd name="connsiteY4" fmla="*/ 516598 h 619920"/>
                <a:gd name="connsiteX5" fmla="*/ 1930183 w 2033505"/>
                <a:gd name="connsiteY5" fmla="*/ 619920 h 619920"/>
                <a:gd name="connsiteX6" fmla="*/ 103322 w 2033505"/>
                <a:gd name="connsiteY6" fmla="*/ 619920 h 619920"/>
                <a:gd name="connsiteX7" fmla="*/ 0 w 2033505"/>
                <a:gd name="connsiteY7" fmla="*/ 516598 h 619920"/>
                <a:gd name="connsiteX8" fmla="*/ 0 w 2033505"/>
                <a:gd name="connsiteY8" fmla="*/ 103322 h 61992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033505" h="619920">
                  <a:moveTo>
                    <a:pt x="0" y="103322"/>
                  </a:moveTo>
                  <a:cubicBezTo>
                    <a:pt x="0" y="46259"/>
                    <a:pt x="46259" y="0"/>
                    <a:pt x="103322" y="0"/>
                  </a:cubicBezTo>
                  <a:lnTo>
                    <a:pt x="1930183" y="0"/>
                  </a:lnTo>
                  <a:cubicBezTo>
                    <a:pt x="1987246" y="0"/>
                    <a:pt x="2033505" y="46259"/>
                    <a:pt x="2033505" y="103322"/>
                  </a:cubicBezTo>
                  <a:lnTo>
                    <a:pt x="2033505" y="516598"/>
                  </a:lnTo>
                  <a:cubicBezTo>
                    <a:pt x="2033505" y="573661"/>
                    <a:pt x="1987246" y="619920"/>
                    <a:pt x="1930183" y="619920"/>
                  </a:cubicBezTo>
                  <a:lnTo>
                    <a:pt x="103322" y="619920"/>
                  </a:lnTo>
                  <a:cubicBezTo>
                    <a:pt x="46259" y="619920"/>
                    <a:pt x="0" y="573661"/>
                    <a:pt x="0" y="516598"/>
                  </a:cubicBezTo>
                  <a:lnTo>
                    <a:pt x="0" y="103322"/>
                  </a:lnTo>
                  <a:close/>
                </a:path>
              </a:pathLst>
            </a:custGeom>
            <a:solidFill>
              <a:schemeClr val="tx2">
                <a:lumMod val="20000"/>
                <a:lumOff val="80000"/>
              </a:schemeClr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07124" tIns="30262" rIns="107124" bIns="30262" numCol="1" spcCol="127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 Narrow"/>
                  <a:ea typeface="+mn-ea"/>
                  <a:cs typeface="+mn-cs"/>
                </a:defRPr>
              </a:lvl9pPr>
            </a:lstStyle>
            <a:p>
              <a:pPr lvl="0" algn="ctr" defTabSz="5334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zh-CN" altLang="en-US" sz="1200" b="1" kern="1200" smtClean="0">
                  <a:solidFill>
                    <a:schemeClr val="tx1"/>
                  </a:solidFill>
                  <a:latin typeface="华文楷体" pitchFamily="2" charset="-122"/>
                  <a:ea typeface="华文楷体" pitchFamily="2" charset="-122"/>
                </a:rPr>
                <a:t>怎么盘</a:t>
              </a:r>
              <a:r>
                <a:rPr lang="zh-CN" altLang="en-US" sz="1200" b="1">
                  <a:solidFill>
                    <a:schemeClr val="tx1"/>
                  </a:solidFill>
                  <a:latin typeface="华文楷体" pitchFamily="2" charset="-122"/>
                  <a:ea typeface="华文楷体" pitchFamily="2" charset="-122"/>
                </a:rPr>
                <a:t>？</a:t>
              </a:r>
              <a:endParaRPr lang="zh-CN" altLang="en-US" sz="1200" b="1" kern="120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56" name="矩形 55"/>
            <p:cNvSpPr/>
            <p:nvPr/>
          </p:nvSpPr>
          <p:spPr>
            <a:xfrm>
              <a:off x="2843808" y="2458690"/>
              <a:ext cx="875540" cy="1258390"/>
            </a:xfrm>
            <a:prstGeom prst="rect">
              <a:avLst/>
            </a:prstGeom>
            <a:noFill/>
            <a:ln w="6350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 Narrow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 Narrow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 Narrow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 Narrow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 Narrow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 Narrow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 Narrow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 Narrow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 Narrow"/>
                  <a:ea typeface="+mn-ea"/>
                  <a:cs typeface="+mn-cs"/>
                </a:defRPr>
              </a:lvl9pPr>
            </a:lstStyle>
            <a:p>
              <a:r>
                <a:rPr lang="zh-CN" altLang="en-US" sz="1200" smtClean="0">
                  <a:latin typeface="华文楷体" pitchFamily="2" charset="-122"/>
                  <a:ea typeface="华文楷体" pitchFamily="2" charset="-122"/>
                </a:rPr>
                <a:t>每月经营盘点</a:t>
              </a:r>
              <a:endParaRPr lang="en-US" altLang="zh-CN" sz="1200">
                <a:latin typeface="华文楷体" pitchFamily="2" charset="-122"/>
                <a:ea typeface="华文楷体" pitchFamily="2" charset="-122"/>
              </a:endParaRPr>
            </a:p>
          </p:txBody>
        </p:sp>
      </p:grpSp>
      <p:sp>
        <p:nvSpPr>
          <p:cNvPr id="60" name="右箭头 59"/>
          <p:cNvSpPr/>
          <p:nvPr/>
        </p:nvSpPr>
        <p:spPr>
          <a:xfrm>
            <a:off x="1803177" y="2067694"/>
            <a:ext cx="104527" cy="288032"/>
          </a:xfrm>
          <a:prstGeom prst="rightArrow">
            <a:avLst/>
          </a:prstGeom>
          <a:solidFill>
            <a:srgbClr val="BCC0DA"/>
          </a:solidFill>
          <a:ln w="19050">
            <a:solidFill>
              <a:schemeClr val="bg1"/>
            </a:solidFill>
          </a:ln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100" b="1" smtClean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61" name="右箭头 60"/>
          <p:cNvSpPr/>
          <p:nvPr/>
        </p:nvSpPr>
        <p:spPr>
          <a:xfrm>
            <a:off x="3027313" y="2067694"/>
            <a:ext cx="104527" cy="288032"/>
          </a:xfrm>
          <a:prstGeom prst="rightArrow">
            <a:avLst/>
          </a:prstGeom>
          <a:solidFill>
            <a:srgbClr val="BCC0DA"/>
          </a:solidFill>
          <a:ln w="19050">
            <a:solidFill>
              <a:schemeClr val="bg1"/>
            </a:solidFill>
          </a:ln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100" b="1" smtClean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62" name="TextBox 61"/>
          <p:cNvSpPr txBox="1"/>
          <p:nvPr/>
        </p:nvSpPr>
        <p:spPr>
          <a:xfrm>
            <a:off x="4860032" y="2211710"/>
            <a:ext cx="2808312" cy="1042199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lnSpc>
                <a:spcPct val="150000"/>
              </a:lnSpc>
              <a:buFont typeface="Wingdings" pitchFamily="2" charset="2"/>
              <a:buChar char="n"/>
            </a:pPr>
            <a:r>
              <a:rPr lang="zh-CN" altLang="en-US" sz="1400" b="1" smtClean="0">
                <a:latin typeface="华文楷体" pitchFamily="2" charset="-122"/>
                <a:ea typeface="华文楷体" pitchFamily="2" charset="-122"/>
              </a:rPr>
              <a:t>绩效辅导：</a:t>
            </a:r>
            <a:r>
              <a:rPr lang="en-US" altLang="zh-CN" sz="1400" b="1" smtClea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1</a:t>
            </a:r>
            <a:r>
              <a:rPr lang="zh-CN" altLang="en-US" sz="1400" b="1" smtClea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次</a:t>
            </a:r>
            <a:r>
              <a:rPr lang="en-US" altLang="zh-CN" sz="1400" b="1" smtClea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/</a:t>
            </a:r>
            <a:r>
              <a:rPr lang="zh-CN" altLang="en-US" sz="1400" b="1" smtClea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季度</a:t>
            </a:r>
            <a:r>
              <a:rPr lang="zh-CN" altLang="en-US" sz="1400" b="1" smtClean="0">
                <a:latin typeface="华文楷体" pitchFamily="2" charset="-122"/>
                <a:ea typeface="华文楷体" pitchFamily="2" charset="-122"/>
              </a:rPr>
              <a:t>，共同分析不足，</a:t>
            </a:r>
            <a:r>
              <a:rPr lang="zh-CN" altLang="en-US" sz="1400" b="1" smtClea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上级提改进方案、下属提资源</a:t>
            </a:r>
          </a:p>
        </p:txBody>
      </p:sp>
      <p:sp>
        <p:nvSpPr>
          <p:cNvPr id="63" name="TextBox 62"/>
          <p:cNvSpPr txBox="1"/>
          <p:nvPr/>
        </p:nvSpPr>
        <p:spPr>
          <a:xfrm>
            <a:off x="795065" y="1419621"/>
            <a:ext cx="2232248" cy="288147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buFont typeface="Wingdings" pitchFamily="2" charset="2"/>
              <a:buChar char="n"/>
            </a:pPr>
            <a:r>
              <a:rPr lang="zh-CN" altLang="en-US" sz="1400" b="1" smtClean="0">
                <a:latin typeface="华文楷体" pitchFamily="2" charset="-122"/>
                <a:ea typeface="华文楷体" pitchFamily="2" charset="-122"/>
              </a:rPr>
              <a:t>盘点由上级对下级展开</a:t>
            </a:r>
          </a:p>
        </p:txBody>
      </p:sp>
    </p:spTree>
    <p:extLst>
      <p:ext uri="{BB962C8B-B14F-4D97-AF65-F5344CB8AC3E}">
        <p14:creationId xmlns:p14="http://schemas.microsoft.com/office/powerpoint/2010/main" val="3752787007"/>
      </p:ext>
    </p:extLst>
  </p:cSld>
  <p:clrMapOvr>
    <a:masterClrMapping/>
  </p:clrMapOvr>
  <p:transition spd="med"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https://d.book118.com/228110047130006032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THINKCELLSHAPEDONOTDELETE" val="thinkcellActiveDocDoNotDelete"/>
</p:tagLst>
</file>

<file path=ppt/tags/tag2.xml><?xml version="1.0" encoding="utf-8"?>
<p:tagLst xmlns:p="http://schemas.openxmlformats.org/presentationml/2006/main">
  <p:tag name="THINKCELLSHAPEDONOTDELETE" val="thinkcellActiveDocDoNotDelete"/>
</p:tagLst>
</file>

<file path=ppt/tags/tag3.xml><?xml version="1.0" encoding="utf-8"?>
<p:tagLst xmlns:p="http://schemas.openxmlformats.org/presentationml/2006/main">
  <p:tag name="THINKCELLSHAPEDONOTDELETE" val="thinkcellActiveDocDoNotDelete"/>
</p:tagLst>
</file>

<file path=ppt/tags/tag4.xml><?xml version="1.0" encoding="utf-8"?>
<p:tagLst xmlns:p="http://schemas.openxmlformats.org/presentationml/2006/main">
  <p:tag name="THINKCELLSHAPEDONOTDELETE" val="thinkcellActiveDocDoNotDelete"/>
</p:tagLst>
</file>

<file path=ppt/tags/tag5.xml><?xml version="1.0" encoding="utf-8"?>
<p:tagLst xmlns:p="http://schemas.openxmlformats.org/presentationml/2006/main">
  <p:tag name="FILLFORECOLOR" val="15921906"/>
  <p:tag name="FILLFORESCHEMECOLOR" val="14"/>
</p:tagLst>
</file>

<file path=ppt/tags/tag6.xml><?xml version="1.0" encoding="utf-8"?>
<p:tagLst xmlns:p="http://schemas.openxmlformats.org/presentationml/2006/main">
  <p:tag name="FILLFORECOLOR" val="15921906"/>
  <p:tag name="FILLFORESCHEMECOLOR" val="14"/>
</p:tagLst>
</file>

<file path=ppt/tags/tag7.xml><?xml version="1.0" encoding="utf-8"?>
<p:tagLst xmlns:p="http://schemas.openxmlformats.org/presentationml/2006/main">
  <p:tag name="THINKCELLSHAPEDONOTDELETE" val=".H.1sGai3UOC4ptG_lG1kA"/>
</p:tagLst>
</file>

<file path=ppt/tags/tag8.xml><?xml version="1.0" encoding="utf-8"?>
<p:tagLst xmlns:p="http://schemas.openxmlformats.org/presentationml/2006/main">
  <p:tag name="THINKCELLSHAPEDONOTDELETE" val="R_TX2I5lFUWQp1j6hEGJwQ"/>
</p:tagLst>
</file>

<file path=ppt/tags/tag9.xml><?xml version="1.0" encoding="utf-8"?>
<p:tagLst xmlns:p="http://schemas.openxmlformats.org/presentationml/2006/main">
  <p:tag name="THINKCELLSHAPEDONOTDELETE" val="L5gH9kVU0kuHdBfCqVWhdQ"/>
</p:tagLst>
</file>

<file path=ppt/tags/tag10.xml><?xml version="1.0" encoding="utf-8"?>
<p:tagLst xmlns:p="http://schemas.openxmlformats.org/presentationml/2006/main">
  <p:tag name="THINKCELLSHAPEDONOTDELETE" val="tbVU06VUIUG4L.fXgLuQqQ"/>
</p:tagLst>
</file>

<file path=ppt/tags/tag11.xml><?xml version="1.0" encoding="utf-8"?>
<p:tagLst xmlns:p="http://schemas.openxmlformats.org/presentationml/2006/main">
  <p:tag name="LINEFORECOLOR" val="12566463"/>
  <p:tag name="LINEFORESCHEMECOLOR" val="14"/>
</p:tagLst>
</file>

<file path=ppt/tags/tag12.xml><?xml version="1.0" encoding="utf-8"?>
<p:tagLst xmlns:p="http://schemas.openxmlformats.org/presentationml/2006/main">
  <p:tag name="LINEFORECOLOR" val="12566463"/>
  <p:tag name="LINEFORESCHEMECOLOR" val="14"/>
</p:tagLst>
</file>

<file path=ppt/tags/tag13.xml><?xml version="1.0" encoding="utf-8"?>
<p:tagLst xmlns:p="http://schemas.openxmlformats.org/presentationml/2006/main">
  <p:tag name="LINEFORECOLOR" val="12566463"/>
  <p:tag name="LINEFORESCHEMECOLOR" val="14"/>
</p:tagLst>
</file>

<file path=ppt/tags/tag14.xml><?xml version="1.0" encoding="utf-8"?>
<p:tagLst xmlns:p="http://schemas.openxmlformats.org/presentationml/2006/main">
  <p:tag name="LINEFORECOLOR" val="12566463"/>
  <p:tag name="LINEFORESCHEMECOLOR" val="14"/>
</p:tagLst>
</file>

<file path=ppt/tags/tag15.xml><?xml version="1.0" encoding="utf-8"?>
<p:tagLst xmlns:p="http://schemas.openxmlformats.org/presentationml/2006/main">
  <p:tag name="FILLFORECOLOR" val="15921906"/>
  <p:tag name="FILLFORESCHEMECOLOR" val="14"/>
</p:tagLst>
</file>

<file path=ppt/tags/tag16.xml><?xml version="1.0" encoding="utf-8"?>
<p:tagLst xmlns:p="http://schemas.openxmlformats.org/presentationml/2006/main">
  <p:tag name="FILLFORECOLOR" val="15921906"/>
  <p:tag name="FILLFORESCHEMECOLOR" val="14"/>
</p:tagLst>
</file>

<file path=ppt/tags/tag17.xml><?xml version="1.0" encoding="utf-8"?>
<p:tagLst xmlns:p="http://schemas.openxmlformats.org/presentationml/2006/main">
  <p:tag name="THINKCELLSHAPEDONOTDELETE" val="thinkcellActiveDocDoNotDelete"/>
</p:tagLst>
</file>

<file path=ppt/tags/tag18.xml><?xml version="1.0" encoding="utf-8"?>
<p:tagLst xmlns:p="http://schemas.openxmlformats.org/presentationml/2006/main">
  <p:tag name="THINKCELLSHAPEDONOTDELETE" val="t6wG4wLvwQMenkPDV7cZ9iw"/>
</p:tagLst>
</file>

<file path=ppt/tags/tag1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Deppon_PowerPoint 16:9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Ramaxel">
      <a:majorFont>
        <a:latin typeface="Arial Narrow"/>
        <a:ea typeface="ＭＳ Ｐゴシック"/>
        <a:cs typeface="ＭＳ Ｐゴシック"/>
      </a:majorFont>
      <a:minorFont>
        <a:latin typeface="Arial Narrow"/>
        <a:ea typeface="ＭＳ Ｐゴシック"/>
        <a:cs typeface="ＭＳ Ｐゴシック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tx2">
            <a:lumMod val="20000"/>
            <a:lumOff val="80000"/>
          </a:schemeClr>
        </a:solidFill>
        <a:ln w="19050">
          <a:solidFill>
            <a:schemeClr val="bg1"/>
          </a:solidFill>
        </a:ln>
      </a:spPr>
      <a:bodyPr wrap="square" rtlCol="0" anchor="ctr">
        <a:noAutofit/>
      </a:bodyPr>
      <a:lstStyle>
        <a:defPPr algn="ctr">
          <a:defRPr sz="1100" b="1" dirty="0" smtClean="0">
            <a:latin typeface="华文楷体" pitchFamily="2" charset="-122"/>
            <a:ea typeface="华文楷体" pitchFamily="2" charset="-122"/>
          </a:defRPr>
        </a:defPPr>
      </a:lstStyle>
    </a:spDef>
    <a:lnDef>
      <a:spPr bwMode="auto">
        <a:solidFill>
          <a:schemeClr val="accent1"/>
        </a:solidFill>
        <a:ln w="9525" cap="flat" cmpd="sng" algn="ctr">
          <a:solidFill>
            <a:schemeClr val="bg1">
              <a:lumMod val="65000"/>
            </a:schemeClr>
          </a:solidFill>
          <a:prstDash val="solid"/>
          <a:round/>
          <a:headEnd type="none" w="med" len="med"/>
          <a:tailEnd type="none" w="med" len="med"/>
        </a:ln>
        <a:effectLst/>
      </a:spPr>
      <a:bodyPr/>
      <a:lstStyle/>
    </a:lnDef>
    <a:txDef>
      <a:spPr>
        <a:noFill/>
      </a:spPr>
      <a:bodyPr wrap="none" lIns="36000" tIns="36000" rIns="36000" bIns="36000" rtlCol="0">
        <a:spAutoFit/>
      </a:bodyPr>
      <a:lstStyle>
        <a:defPPr>
          <a:defRPr sz="1200" b="1" dirty="0" smtClean="0">
            <a:latin typeface="华文楷体" panose="02010600040101010101" pitchFamily="2" charset="-122"/>
            <a:ea typeface="华文楷体" panose="02010600040101010101" pitchFamily="2" charset="-122"/>
          </a:defRPr>
        </a:defPPr>
      </a:lstStyle>
    </a:txDef>
  </a:objectDefaults>
  <a:extraClrSchemeLst>
    <a:extraClrScheme>
      <a:clrScheme name="Ramaxel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Ramaxel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Ramaxel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Ramaxel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Ramaxel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Ramaxel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Ramaxel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713E39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BBAFAE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Ramaxel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Ramaxel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Ramaxel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Ramaxel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Ramaxel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405</Paragraphs>
  <Slides>25</Slides>
  <Notes>14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baseType="lpstr" size="41">
      <vt:lpstr>Arial</vt:lpstr>
      <vt:lpstr>Calibri</vt:lpstr>
      <vt:lpstr>Arial Narrow</vt:lpstr>
      <vt:lpstr>ＭＳ Ｐゴシック</vt:lpstr>
      <vt:lpstr>华文楷体</vt:lpstr>
      <vt:lpstr>华文黑体</vt:lpstr>
      <vt:lpstr>Heiti SC Medium</vt:lpstr>
      <vt:lpstr>黑体</vt:lpstr>
      <vt:lpstr>Arial Unicode MS</vt:lpstr>
      <vt:lpstr>Times</vt:lpstr>
      <vt:lpstr>Times New Roman</vt:lpstr>
      <vt:lpstr>华文细黑</vt:lpstr>
      <vt:lpstr>微软雅黑</vt:lpstr>
      <vt:lpstr>Wingdings</vt:lpstr>
      <vt:lpstr>楷体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2024-09-10T11:57:25.619</cp:lastPrinted>
  <dcterms:created xsi:type="dcterms:W3CDTF">2024-09-10T03:57:25Z</dcterms:created>
  <dcterms:modified xsi:type="dcterms:W3CDTF">2024-09-10T03:57:28Z</dcterms:modified>
</cp:coreProperties>
</file>