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42E49ED8-1C22-4A11-B33A-B159CCBB891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2B9AC80-2D9B-402A-AFB5-A49B515F8A6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EC575222-9F00-420C-839F-8464776B0A2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5A37A606-CD56-4DD9-81B9-F864B210C38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B5B4C59D-9751-4036-8452-1646648969CF}"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17788086-325F-42FF-A1AF-C2BB6DA8EC81}"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E5D9347E-3584-4457-A73E-FC5B74B83A8A}"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B09FA09-EAA1-44E6-9AED-1D3AC2B038F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86EA39D-EE3C-43E2-BC46-20871B35714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23791EE-D8F8-4B41-9D20-57C53A3F333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BD94128-8EEE-4D47-8FB0-FD4B520AC82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2811707601500603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30522" y="1105448"/>
            <a:ext cx="7238537" cy="2009775"/>
          </a:xfrm>
          <a:prstGeom prst="rect">
            <a:avLst/>
          </a:prstGeom>
        </p:spPr>
        <p:txBody>
          <a:bodyPr vert="horz" wrap="square" lIns="114300" tIns="57150" rIns="114300" bIns="57150" rtlCol="0" anchor="b"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chemeClr val="dk1">
                    <a:lumMod val="75000"/>
                    <a:lumOff val="25000"/>
                    <a:alpha val="100000"/>
                  </a:schemeClr>
                </a:solidFill>
                <a:latin typeface="STKaiti"/>
                <a:ea typeface="STKaiti"/>
                <a:cs typeface="STKaiti"/>
              </a:rPr>
              <a:t>心理危机评估在公共卫生领域的应用</a:t>
            </a:r>
          </a:p>
        </p:txBody>
      </p:sp>
      <p:sp>
        <p:nvSpPr>
          <p:cNvPr id="3" name="TextBox 3"/>
          <p:cNvSpPr txBox="1"/>
          <p:nvPr/>
        </p:nvSpPr>
        <p:spPr>
          <a:xfrm>
            <a:off x="1378147" y="3109993"/>
            <a:ext cx="2809875"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dk1">
                    <a:lumMod val="75000"/>
                    <a:lumOff val="25000"/>
                    <a:alpha val="100000"/>
                  </a:schemeClr>
                </a:solidFill>
                <a:latin typeface="STKaiti"/>
                <a:ea typeface="STKaiti"/>
                <a:cs typeface="STKaiti"/>
              </a:rPr>
              <a:t>汇报人：XX</a:t>
            </a:r>
          </a:p>
        </p:txBody>
      </p:sp>
      <p:sp>
        <p:nvSpPr>
          <p:cNvPr id="4" name="TextBox 4"/>
          <p:cNvSpPr txBox="1"/>
          <p:nvPr/>
        </p:nvSpPr>
        <p:spPr>
          <a:xfrm>
            <a:off x="4001506" y="3109993"/>
            <a:ext cx="3076575"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dk1">
                    <a:lumMod val="75000"/>
                    <a:lumOff val="25000"/>
                    <a:alpha val="100000"/>
                  </a:schemeClr>
                </a:solidFill>
                <a:latin typeface="STKaiti"/>
                <a:ea typeface="STKaiti"/>
                <a:cs typeface="STKaiti"/>
              </a:rPr>
              <a:t>2024-01-14</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5220184" y="1034838"/>
            <a:ext cx="5507355" cy="46920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引言</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心理危机评估概述</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公共卫生领域中心理危机现状</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心理危机评估在公共卫生领域的应用价值</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5220184" y="1034838"/>
            <a:ext cx="5507355" cy="46920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心理危机评估在公共卫生领域的实践案例</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心理危机评估在公共卫生领域的挑战与展望</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338766"/>
            <a:ext cx="9439275" cy="1610307"/>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pPr>
            <a:r>
              <a:rPr lang="en-US" sz="4500" b="1">
                <a:solidFill>
                  <a:schemeClr val="dk1">
                    <a:lumMod val="75000"/>
                    <a:lumOff val="25000"/>
                    <a:alpha val="100000"/>
                  </a:schemeClr>
                </a:solidFill>
                <a:latin typeface="STKaiti"/>
                <a:ea typeface="STKaiti"/>
                <a:cs typeface="STKaiti"/>
              </a:rPr>
              <a:t>引言</a:t>
            </a:r>
          </a:p>
        </p:txBody>
      </p:sp>
      <p:sp>
        <p:nvSpPr>
          <p:cNvPr id="3" name="TextBox 3"/>
          <p:cNvSpPr txBox="1"/>
          <p:nvPr/>
        </p:nvSpPr>
        <p:spPr>
          <a:xfrm>
            <a:off x="4432518" y="2021239"/>
            <a:ext cx="3326964" cy="17145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8400" b="1">
                <a:solidFill>
                  <a:schemeClr val="dk1">
                    <a:lumMod val="75000"/>
                    <a:lumOff val="25000"/>
                    <a:alpha val="100000"/>
                  </a:schemeClr>
                </a:solidFill>
                <a:latin typeface="PingFang SC"/>
                <a:ea typeface="PingFang SC"/>
                <a:cs typeface="PingFang SC"/>
              </a:rPr>
              <a:t>01</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应对突发公共卫生事件</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心理危机评估在公共卫生领域的应用有助于及时识别和应对突发公共卫生事件对人们心理健康的影响，为相关部门提供科学依据和决策支持。</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促进心理健康服务发展</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通过对心理危机的评估，可以更加精准地了解不同人群的心理健康需求，进而推动心理健康服务的个性化、专业化发展。</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提高公众心理健康素养</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心理危机评估不仅可以帮助个体应对危机，还能通过普及相关知识，提高公众的心理健康素养和自我调节能力。</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103852" y="4838783"/>
            <a:ext cx="10266726" cy="1333500"/>
            <a:chOff x="1103852" y="4838783"/>
            <a:chExt cx="10266726" cy="1333500"/>
          </a:xfrm>
        </p:grpSpPr>
        <p:sp>
          <p:nvSpPr>
            <p:cNvPr id="3" name="AutoShape 3"/>
            <p:cNvSpPr/>
            <p:nvPr/>
          </p:nvSpPr>
          <p:spPr>
            <a:xfrm>
              <a:off x="2377205" y="4838783"/>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rot="10800000">
              <a:off x="1103852"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rot="10800000">
              <a:off x="9159730"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1031730" y="3081147"/>
            <a:ext cx="10266726" cy="1333500"/>
            <a:chOff x="1031730" y="3081147"/>
            <a:chExt cx="10266726" cy="1333500"/>
          </a:xfrm>
        </p:grpSpPr>
        <p:sp>
          <p:nvSpPr>
            <p:cNvPr id="7" name="AutoShape 7"/>
            <p:cNvSpPr/>
            <p:nvPr/>
          </p:nvSpPr>
          <p:spPr>
            <a:xfrm>
              <a:off x="2305083" y="3081147"/>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10800000">
              <a:off x="1031730"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rot="10800000">
              <a:off x="9087608"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1103852" y="1348302"/>
            <a:ext cx="10266726" cy="1333500"/>
            <a:chOff x="1103852" y="1348302"/>
            <a:chExt cx="10266726" cy="1333500"/>
          </a:xfrm>
        </p:grpSpPr>
        <p:sp>
          <p:nvSpPr>
            <p:cNvPr id="11" name="AutoShape 11"/>
            <p:cNvSpPr/>
            <p:nvPr/>
          </p:nvSpPr>
          <p:spPr>
            <a:xfrm>
              <a:off x="2377205" y="1348302"/>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rot="10800000">
              <a:off x="1103852"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rot="10800000">
              <a:off x="9159730"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9997333" y="3400044"/>
            <a:ext cx="685705" cy="695706"/>
            <a:chOff x="9997333" y="3400044"/>
            <a:chExt cx="685705" cy="695706"/>
          </a:xfrm>
        </p:grpSpPr>
        <p:sp>
          <p:nvSpPr>
            <p:cNvPr id="15" name="Freeform 15"/>
            <p:cNvSpPr/>
            <p:nvPr/>
          </p:nvSpPr>
          <p:spPr>
            <a:xfrm>
              <a:off x="10034290" y="3847243"/>
              <a:ext cx="87725" cy="163068"/>
            </a:xfrm>
            <a:custGeom>
              <a:rect l="l" t="t" r="r" b="b"/>
              <a:pathLst>
                <a:path w="118" h="218">
                  <a:moveTo>
                    <a:pt x="0" y="183"/>
                  </a:moveTo>
                  <a:cubicBezTo>
                    <a:pt x="0" y="200"/>
                    <a:pt x="8" y="217"/>
                    <a:pt x="25" y="217"/>
                  </a:cubicBezTo>
                  <a:cubicBezTo>
                    <a:pt x="84" y="217"/>
                    <a:pt x="84" y="217"/>
                    <a:pt x="84" y="217"/>
                  </a:cubicBezTo>
                  <a:cubicBezTo>
                    <a:pt x="100" y="217"/>
                    <a:pt x="117" y="200"/>
                    <a:pt x="117" y="183"/>
                  </a:cubicBezTo>
                  <a:cubicBezTo>
                    <a:pt x="117" y="0"/>
                    <a:pt x="117" y="0"/>
                    <a:pt x="117" y="0"/>
                  </a:cubicBezTo>
                  <a:cubicBezTo>
                    <a:pt x="17" y="91"/>
                    <a:pt x="17" y="91"/>
                    <a:pt x="17" y="91"/>
                  </a:cubicBezTo>
                  <a:cubicBezTo>
                    <a:pt x="0" y="75"/>
                    <a:pt x="0" y="75"/>
                    <a:pt x="0" y="75"/>
                  </a:cubicBezTo>
                  <a:lnTo>
                    <a:pt x="0" y="183"/>
                  </a:lnTo>
                  <a:close/>
                  <a:moveTo>
                    <a:pt x="0" y="183"/>
                  </a:moveTo>
                  <a:lnTo>
                    <a:pt x="0" y="18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10177260" y="3757422"/>
              <a:ext cx="87725" cy="252984"/>
            </a:xfrm>
            <a:custGeom>
              <a:rect l="l" t="t" r="r" b="b"/>
              <a:pathLst>
                <a:path w="118" h="336">
                  <a:moveTo>
                    <a:pt x="0" y="301"/>
                  </a:moveTo>
                  <a:cubicBezTo>
                    <a:pt x="0" y="318"/>
                    <a:pt x="17" y="335"/>
                    <a:pt x="34" y="335"/>
                  </a:cubicBezTo>
                  <a:cubicBezTo>
                    <a:pt x="84" y="335"/>
                    <a:pt x="84" y="335"/>
                    <a:pt x="84" y="335"/>
                  </a:cubicBezTo>
                  <a:cubicBezTo>
                    <a:pt x="101" y="335"/>
                    <a:pt x="117" y="318"/>
                    <a:pt x="117" y="301"/>
                  </a:cubicBezTo>
                  <a:cubicBezTo>
                    <a:pt x="117" y="76"/>
                    <a:pt x="117" y="76"/>
                    <a:pt x="117" y="76"/>
                  </a:cubicBezTo>
                  <a:cubicBezTo>
                    <a:pt x="42" y="0"/>
                    <a:pt x="42" y="0"/>
                    <a:pt x="42" y="0"/>
                  </a:cubicBezTo>
                  <a:cubicBezTo>
                    <a:pt x="0" y="42"/>
                    <a:pt x="0" y="42"/>
                    <a:pt x="0" y="42"/>
                  </a:cubicBezTo>
                  <a:lnTo>
                    <a:pt x="0" y="301"/>
                  </a:lnTo>
                  <a:close/>
                  <a:moveTo>
                    <a:pt x="0" y="301"/>
                  </a:moveTo>
                  <a:lnTo>
                    <a:pt x="0" y="30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0320231" y="3757422"/>
              <a:ext cx="87725" cy="252984"/>
            </a:xfrm>
            <a:custGeom>
              <a:rect l="l" t="t" r="r" b="b"/>
              <a:pathLst>
                <a:path w="118" h="336">
                  <a:moveTo>
                    <a:pt x="92" y="335"/>
                  </a:moveTo>
                  <a:cubicBezTo>
                    <a:pt x="108" y="335"/>
                    <a:pt x="117" y="318"/>
                    <a:pt x="117" y="301"/>
                  </a:cubicBezTo>
                  <a:cubicBezTo>
                    <a:pt x="117" y="0"/>
                    <a:pt x="117" y="0"/>
                    <a:pt x="117" y="0"/>
                  </a:cubicBezTo>
                  <a:cubicBezTo>
                    <a:pt x="0" y="118"/>
                    <a:pt x="0" y="118"/>
                    <a:pt x="0" y="118"/>
                  </a:cubicBezTo>
                  <a:cubicBezTo>
                    <a:pt x="0" y="301"/>
                    <a:pt x="0" y="301"/>
                    <a:pt x="0" y="301"/>
                  </a:cubicBezTo>
                  <a:cubicBezTo>
                    <a:pt x="0" y="318"/>
                    <a:pt x="16" y="335"/>
                    <a:pt x="33" y="335"/>
                  </a:cubicBezTo>
                  <a:lnTo>
                    <a:pt x="92" y="335"/>
                  </a:lnTo>
                  <a:close/>
                  <a:moveTo>
                    <a:pt x="92" y="335"/>
                  </a:moveTo>
                  <a:lnTo>
                    <a:pt x="92" y="33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0459962" y="3670840"/>
              <a:ext cx="94202" cy="342805"/>
            </a:xfrm>
            <a:custGeom>
              <a:rect l="l" t="t" r="r" b="b"/>
              <a:pathLst>
                <a:path w="125" h="452">
                  <a:moveTo>
                    <a:pt x="0" y="41"/>
                  </a:moveTo>
                  <a:cubicBezTo>
                    <a:pt x="0" y="417"/>
                    <a:pt x="0" y="417"/>
                    <a:pt x="0" y="417"/>
                  </a:cubicBezTo>
                  <a:cubicBezTo>
                    <a:pt x="0" y="434"/>
                    <a:pt x="17" y="451"/>
                    <a:pt x="33" y="451"/>
                  </a:cubicBezTo>
                  <a:cubicBezTo>
                    <a:pt x="92" y="451"/>
                    <a:pt x="92" y="451"/>
                    <a:pt x="92" y="451"/>
                  </a:cubicBezTo>
                  <a:cubicBezTo>
                    <a:pt x="109" y="451"/>
                    <a:pt x="125" y="434"/>
                    <a:pt x="125" y="417"/>
                  </a:cubicBezTo>
                  <a:cubicBezTo>
                    <a:pt x="125" y="66"/>
                    <a:pt x="125" y="66"/>
                    <a:pt x="125" y="66"/>
                  </a:cubicBezTo>
                  <a:cubicBezTo>
                    <a:pt x="50" y="0"/>
                    <a:pt x="50" y="0"/>
                    <a:pt x="50" y="0"/>
                  </a:cubicBezTo>
                  <a:lnTo>
                    <a:pt x="0" y="41"/>
                  </a:lnTo>
                  <a:close/>
                  <a:moveTo>
                    <a:pt x="0" y="41"/>
                  </a:moveTo>
                  <a:lnTo>
                    <a:pt x="0" y="4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10011525" y="3517678"/>
              <a:ext cx="536162" cy="342805"/>
            </a:xfrm>
            <a:custGeom>
              <a:rect l="l" t="t" r="r" b="b"/>
              <a:pathLst>
                <a:path w="728" h="452">
                  <a:moveTo>
                    <a:pt x="234" y="284"/>
                  </a:moveTo>
                  <a:cubicBezTo>
                    <a:pt x="250" y="267"/>
                    <a:pt x="276" y="267"/>
                    <a:pt x="292" y="284"/>
                  </a:cubicBezTo>
                  <a:cubicBezTo>
                    <a:pt x="359" y="351"/>
                    <a:pt x="359" y="351"/>
                    <a:pt x="359" y="351"/>
                  </a:cubicBezTo>
                  <a:cubicBezTo>
                    <a:pt x="376" y="368"/>
                    <a:pt x="384" y="368"/>
                    <a:pt x="401" y="368"/>
                  </a:cubicBezTo>
                  <a:cubicBezTo>
                    <a:pt x="418" y="368"/>
                    <a:pt x="426" y="368"/>
                    <a:pt x="434" y="351"/>
                  </a:cubicBezTo>
                  <a:cubicBezTo>
                    <a:pt x="660" y="134"/>
                    <a:pt x="660" y="134"/>
                    <a:pt x="660" y="134"/>
                  </a:cubicBezTo>
                  <a:cubicBezTo>
                    <a:pt x="694" y="167"/>
                    <a:pt x="694" y="167"/>
                    <a:pt x="694" y="167"/>
                  </a:cubicBezTo>
                  <a:cubicBezTo>
                    <a:pt x="702" y="175"/>
                    <a:pt x="710" y="175"/>
                    <a:pt x="710" y="175"/>
                  </a:cubicBezTo>
                  <a:cubicBezTo>
                    <a:pt x="719" y="175"/>
                    <a:pt x="727" y="167"/>
                    <a:pt x="727" y="159"/>
                  </a:cubicBezTo>
                  <a:cubicBezTo>
                    <a:pt x="727" y="33"/>
                    <a:pt x="727" y="33"/>
                    <a:pt x="727" y="33"/>
                  </a:cubicBezTo>
                  <a:cubicBezTo>
                    <a:pt x="727" y="25"/>
                    <a:pt x="727" y="16"/>
                    <a:pt x="719" y="8"/>
                  </a:cubicBezTo>
                  <a:cubicBezTo>
                    <a:pt x="710" y="0"/>
                    <a:pt x="702" y="0"/>
                    <a:pt x="694" y="0"/>
                  </a:cubicBezTo>
                  <a:cubicBezTo>
                    <a:pt x="568" y="0"/>
                    <a:pt x="568" y="0"/>
                    <a:pt x="568" y="0"/>
                  </a:cubicBezTo>
                  <a:cubicBezTo>
                    <a:pt x="560" y="0"/>
                    <a:pt x="551" y="0"/>
                    <a:pt x="551" y="8"/>
                  </a:cubicBezTo>
                  <a:cubicBezTo>
                    <a:pt x="543" y="16"/>
                    <a:pt x="551" y="25"/>
                    <a:pt x="551" y="33"/>
                  </a:cubicBezTo>
                  <a:cubicBezTo>
                    <a:pt x="585" y="58"/>
                    <a:pt x="585" y="58"/>
                    <a:pt x="585" y="58"/>
                  </a:cubicBezTo>
                  <a:cubicBezTo>
                    <a:pt x="426" y="217"/>
                    <a:pt x="426" y="217"/>
                    <a:pt x="426" y="217"/>
                  </a:cubicBezTo>
                  <a:cubicBezTo>
                    <a:pt x="426" y="225"/>
                    <a:pt x="409" y="225"/>
                    <a:pt x="401" y="225"/>
                  </a:cubicBezTo>
                  <a:cubicBezTo>
                    <a:pt x="393" y="225"/>
                    <a:pt x="376" y="225"/>
                    <a:pt x="368" y="217"/>
                  </a:cubicBezTo>
                  <a:cubicBezTo>
                    <a:pt x="292" y="142"/>
                    <a:pt x="292" y="142"/>
                    <a:pt x="292" y="142"/>
                  </a:cubicBezTo>
                  <a:cubicBezTo>
                    <a:pt x="276" y="125"/>
                    <a:pt x="250" y="125"/>
                    <a:pt x="234" y="142"/>
                  </a:cubicBezTo>
                  <a:cubicBezTo>
                    <a:pt x="8" y="359"/>
                    <a:pt x="8" y="359"/>
                    <a:pt x="8" y="359"/>
                  </a:cubicBezTo>
                  <a:cubicBezTo>
                    <a:pt x="0" y="368"/>
                    <a:pt x="0" y="384"/>
                    <a:pt x="0" y="393"/>
                  </a:cubicBezTo>
                  <a:cubicBezTo>
                    <a:pt x="0" y="410"/>
                    <a:pt x="0" y="418"/>
                    <a:pt x="8" y="426"/>
                  </a:cubicBezTo>
                  <a:cubicBezTo>
                    <a:pt x="25" y="435"/>
                    <a:pt x="25" y="435"/>
                    <a:pt x="25" y="435"/>
                  </a:cubicBezTo>
                  <a:cubicBezTo>
                    <a:pt x="41" y="451"/>
                    <a:pt x="67" y="451"/>
                    <a:pt x="83" y="435"/>
                  </a:cubicBezTo>
                  <a:lnTo>
                    <a:pt x="234" y="284"/>
                  </a:lnTo>
                  <a:close/>
                  <a:moveTo>
                    <a:pt x="234" y="284"/>
                  </a:moveTo>
                  <a:lnTo>
                    <a:pt x="234" y="28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9997333" y="3400044"/>
              <a:ext cx="685705" cy="695706"/>
            </a:xfrm>
            <a:custGeom>
              <a:rect l="l" t="t" r="r" b="b"/>
              <a:pathLst>
                <a:path w="929" h="921">
                  <a:moveTo>
                    <a:pt x="887" y="0"/>
                  </a:moveTo>
                  <a:cubicBezTo>
                    <a:pt x="862" y="0"/>
                    <a:pt x="836" y="26"/>
                    <a:pt x="836" y="50"/>
                  </a:cubicBezTo>
                  <a:cubicBezTo>
                    <a:pt x="836" y="837"/>
                    <a:pt x="836" y="837"/>
                    <a:pt x="836" y="837"/>
                  </a:cubicBezTo>
                  <a:cubicBezTo>
                    <a:pt x="51" y="837"/>
                    <a:pt x="51" y="837"/>
                    <a:pt x="51" y="837"/>
                  </a:cubicBezTo>
                  <a:cubicBezTo>
                    <a:pt x="26" y="837"/>
                    <a:pt x="0" y="853"/>
                    <a:pt x="0" y="878"/>
                  </a:cubicBezTo>
                  <a:cubicBezTo>
                    <a:pt x="0" y="903"/>
                    <a:pt x="26" y="920"/>
                    <a:pt x="51" y="920"/>
                  </a:cubicBezTo>
                  <a:cubicBezTo>
                    <a:pt x="887" y="920"/>
                    <a:pt x="887" y="920"/>
                    <a:pt x="887" y="920"/>
                  </a:cubicBezTo>
                  <a:cubicBezTo>
                    <a:pt x="912" y="920"/>
                    <a:pt x="928" y="903"/>
                    <a:pt x="928" y="878"/>
                  </a:cubicBezTo>
                  <a:cubicBezTo>
                    <a:pt x="928" y="50"/>
                    <a:pt x="928" y="50"/>
                    <a:pt x="928" y="50"/>
                  </a:cubicBezTo>
                  <a:cubicBezTo>
                    <a:pt x="928" y="26"/>
                    <a:pt x="903" y="0"/>
                    <a:pt x="887" y="0"/>
                  </a:cubicBezTo>
                  <a:close/>
                  <a:moveTo>
                    <a:pt x="887" y="0"/>
                  </a:moveTo>
                  <a:lnTo>
                    <a:pt x="887"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1" name="Freeform 21"/>
          <p:cNvSpPr/>
          <p:nvPr/>
        </p:nvSpPr>
        <p:spPr>
          <a:xfrm>
            <a:off x="1935480" y="1646434"/>
            <a:ext cx="719895" cy="555403"/>
          </a:xfrm>
          <a:custGeom>
            <a:rect l="l" t="t" r="r" b="b"/>
            <a:pathLst>
              <a:path w="67" h="60">
                <a:moveTo>
                  <a:pt x="53" y="2"/>
                </a:moveTo>
                <a:cubicBezTo>
                  <a:pt x="53" y="1"/>
                  <a:pt x="52" y="0"/>
                  <a:pt x="51" y="0"/>
                </a:cubicBezTo>
                <a:cubicBezTo>
                  <a:pt x="46" y="0"/>
                  <a:pt x="46" y="0"/>
                  <a:pt x="46" y="0"/>
                </a:cubicBezTo>
                <a:cubicBezTo>
                  <a:pt x="45" y="0"/>
                  <a:pt x="44" y="1"/>
                  <a:pt x="44" y="2"/>
                </a:cubicBezTo>
                <a:cubicBezTo>
                  <a:pt x="44" y="5"/>
                  <a:pt x="44" y="5"/>
                  <a:pt x="44" y="5"/>
                </a:cubicBezTo>
                <a:cubicBezTo>
                  <a:pt x="53" y="14"/>
                  <a:pt x="53" y="14"/>
                  <a:pt x="53" y="14"/>
                </a:cubicBezTo>
                <a:lnTo>
                  <a:pt x="53" y="2"/>
                </a:lnTo>
                <a:close/>
                <a:moveTo>
                  <a:pt x="66" y="31"/>
                </a:moveTo>
                <a:cubicBezTo>
                  <a:pt x="36" y="2"/>
                  <a:pt x="36" y="2"/>
                  <a:pt x="36" y="2"/>
                </a:cubicBezTo>
                <a:cubicBezTo>
                  <a:pt x="35" y="0"/>
                  <a:pt x="33" y="0"/>
                  <a:pt x="31" y="2"/>
                </a:cubicBezTo>
                <a:cubicBezTo>
                  <a:pt x="2" y="31"/>
                  <a:pt x="2" y="31"/>
                  <a:pt x="2" y="31"/>
                </a:cubicBezTo>
                <a:cubicBezTo>
                  <a:pt x="0" y="33"/>
                  <a:pt x="0" y="35"/>
                  <a:pt x="2" y="36"/>
                </a:cubicBezTo>
                <a:cubicBezTo>
                  <a:pt x="2" y="37"/>
                  <a:pt x="3" y="37"/>
                  <a:pt x="4" y="37"/>
                </a:cubicBezTo>
                <a:cubicBezTo>
                  <a:pt x="5" y="37"/>
                  <a:pt x="6" y="37"/>
                  <a:pt x="7" y="36"/>
                </a:cubicBezTo>
                <a:cubicBezTo>
                  <a:pt x="34" y="9"/>
                  <a:pt x="34" y="9"/>
                  <a:pt x="34" y="9"/>
                </a:cubicBezTo>
                <a:cubicBezTo>
                  <a:pt x="61" y="36"/>
                  <a:pt x="61" y="36"/>
                  <a:pt x="61" y="36"/>
                </a:cubicBezTo>
                <a:cubicBezTo>
                  <a:pt x="62" y="38"/>
                  <a:pt x="65" y="38"/>
                  <a:pt x="66" y="36"/>
                </a:cubicBezTo>
                <a:cubicBezTo>
                  <a:pt x="67" y="35"/>
                  <a:pt x="67" y="33"/>
                  <a:pt x="66" y="31"/>
                </a:cubicBezTo>
                <a:close/>
                <a:moveTo>
                  <a:pt x="9" y="37"/>
                </a:moveTo>
                <a:cubicBezTo>
                  <a:pt x="9" y="57"/>
                  <a:pt x="9" y="57"/>
                  <a:pt x="9" y="57"/>
                </a:cubicBezTo>
                <a:cubicBezTo>
                  <a:pt x="9" y="59"/>
                  <a:pt x="11" y="60"/>
                  <a:pt x="13" y="60"/>
                </a:cubicBezTo>
                <a:cubicBezTo>
                  <a:pt x="28" y="60"/>
                  <a:pt x="28" y="60"/>
                  <a:pt x="28" y="60"/>
                </a:cubicBezTo>
                <a:cubicBezTo>
                  <a:pt x="28" y="42"/>
                  <a:pt x="28" y="42"/>
                  <a:pt x="28" y="42"/>
                </a:cubicBezTo>
                <a:cubicBezTo>
                  <a:pt x="28" y="42"/>
                  <a:pt x="29" y="41"/>
                  <a:pt x="29" y="41"/>
                </a:cubicBezTo>
                <a:cubicBezTo>
                  <a:pt x="38" y="41"/>
                  <a:pt x="38" y="41"/>
                  <a:pt x="38" y="41"/>
                </a:cubicBezTo>
                <a:cubicBezTo>
                  <a:pt x="39" y="41"/>
                  <a:pt x="39" y="42"/>
                  <a:pt x="39" y="42"/>
                </a:cubicBezTo>
                <a:cubicBezTo>
                  <a:pt x="39" y="60"/>
                  <a:pt x="39" y="60"/>
                  <a:pt x="39" y="60"/>
                </a:cubicBezTo>
                <a:cubicBezTo>
                  <a:pt x="55" y="60"/>
                  <a:pt x="55" y="60"/>
                  <a:pt x="55" y="60"/>
                </a:cubicBezTo>
                <a:cubicBezTo>
                  <a:pt x="57" y="60"/>
                  <a:pt x="58" y="59"/>
                  <a:pt x="58" y="57"/>
                </a:cubicBezTo>
                <a:cubicBezTo>
                  <a:pt x="58" y="38"/>
                  <a:pt x="58" y="38"/>
                  <a:pt x="58" y="38"/>
                </a:cubicBezTo>
                <a:cubicBezTo>
                  <a:pt x="34" y="13"/>
                  <a:pt x="34" y="13"/>
                  <a:pt x="34" y="13"/>
                </a:cubicBezTo>
                <a:lnTo>
                  <a:pt x="9" y="3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1975414" y="5261363"/>
            <a:ext cx="613870" cy="61387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汇报范围</a:t>
              </a:r>
            </a:p>
          </p:txBody>
        </p:sp>
      </p:grpSp>
      <p:grpSp>
        <p:nvGrpSpPr>
          <p:cNvPr id="45" name="Group 45"/>
          <p:cNvGrpSpPr/>
          <p:nvPr/>
        </p:nvGrpSpPr>
        <p:grpSpPr>
          <a:xfrm>
            <a:off x="3314700" y="5303594"/>
            <a:ext cx="7382690" cy="863070"/>
            <a:chOff x="3314700" y="5303594"/>
            <a:chExt cx="7382690" cy="863070"/>
          </a:xfrm>
        </p:grpSpPr>
        <p:sp>
          <p:nvSpPr>
            <p:cNvPr id="46" name="TextBox 46"/>
            <p:cNvSpPr txBox="1"/>
            <p:nvPr/>
          </p:nvSpPr>
          <p:spPr>
            <a:xfrm>
              <a:off x="3314700" y="5303594"/>
              <a:ext cx="7382690" cy="86307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000000">
                      <a:alpha val="100000"/>
                    </a:srgbClr>
                  </a:solidFill>
                  <a:latin typeface="Microsoft Yahei"/>
                  <a:ea typeface="Microsoft Yahei"/>
                  <a:cs typeface="Microsoft Yahei"/>
                </a:rPr>
                <a:t>分析当前心理危机评估面临的挑战，如评估标准不统一、专业人才缺乏等，并探讨未来发展趋势和可能的创新点。</a:t>
              </a:r>
            </a:p>
          </p:txBody>
        </p:sp>
      </p:grpSp>
      <p:grpSp>
        <p:nvGrpSpPr>
          <p:cNvPr id="47" name="Group 47"/>
          <p:cNvGrpSpPr/>
          <p:nvPr/>
        </p:nvGrpSpPr>
        <p:grpSpPr>
          <a:xfrm>
            <a:off x="3314700" y="4838783"/>
            <a:ext cx="7382690" cy="490334"/>
            <a:chOff x="3314700" y="4838783"/>
            <a:chExt cx="7382690" cy="490334"/>
          </a:xfrm>
        </p:grpSpPr>
        <p:sp>
          <p:nvSpPr>
            <p:cNvPr id="48" name="TextBox 48"/>
            <p:cNvSpPr txBox="1"/>
            <p:nvPr/>
          </p:nvSpPr>
          <p:spPr>
            <a:xfrm>
              <a:off x="3314700" y="4838783"/>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心理危机评估的挑战与未来发展</a:t>
              </a:r>
            </a:p>
          </p:txBody>
        </p:sp>
      </p:grpSp>
      <p:grpSp>
        <p:nvGrpSpPr>
          <p:cNvPr id="49" name="Group 49"/>
          <p:cNvGrpSpPr/>
          <p:nvPr/>
        </p:nvGrpSpPr>
        <p:grpSpPr>
          <a:xfrm>
            <a:off x="3456760" y="1771107"/>
            <a:ext cx="7382690" cy="863070"/>
            <a:chOff x="3456760" y="1771107"/>
            <a:chExt cx="7382690" cy="863070"/>
          </a:xfrm>
        </p:grpSpPr>
        <p:sp>
          <p:nvSpPr>
            <p:cNvPr id="50" name="TextBox 50"/>
            <p:cNvSpPr txBox="1"/>
            <p:nvPr/>
          </p:nvSpPr>
          <p:spPr>
            <a:xfrm>
              <a:off x="3456760" y="1771107"/>
              <a:ext cx="7382690" cy="86307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000000">
                      <a:alpha val="100000"/>
                    </a:srgbClr>
                  </a:solidFill>
                  <a:latin typeface="Microsoft Yahei"/>
                  <a:ea typeface="Microsoft Yahei"/>
                  <a:cs typeface="Microsoft Yahei"/>
                </a:rPr>
                <a:t>介绍心理危机评估的定义、发展历程、相关理论和主要方法。</a:t>
              </a:r>
            </a:p>
          </p:txBody>
        </p:sp>
      </p:grpSp>
      <p:grpSp>
        <p:nvGrpSpPr>
          <p:cNvPr id="51" name="Group 51"/>
          <p:cNvGrpSpPr/>
          <p:nvPr/>
        </p:nvGrpSpPr>
        <p:grpSpPr>
          <a:xfrm>
            <a:off x="3456760" y="1395927"/>
            <a:ext cx="7293402" cy="490334"/>
            <a:chOff x="3456760" y="1395927"/>
            <a:chExt cx="7293402" cy="490334"/>
          </a:xfrm>
        </p:grpSpPr>
        <p:sp>
          <p:nvSpPr>
            <p:cNvPr id="52" name="TextBox 52"/>
            <p:cNvSpPr txBox="1"/>
            <p:nvPr/>
          </p:nvSpPr>
          <p:spPr>
            <a:xfrm>
              <a:off x="3456760" y="1395927"/>
              <a:ext cx="7293402"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175" b="1">
                  <a:solidFill>
                    <a:schemeClr val="accent1">
                      <a:alpha val="100000"/>
                    </a:schemeClr>
                  </a:solidFill>
                  <a:latin typeface="Microsoft Yahei"/>
                  <a:ea typeface="Microsoft Yahei"/>
                  <a:cs typeface="Microsoft Yahei"/>
                </a:rPr>
                <a:t>心理危机评估的概念和理论</a:t>
              </a:r>
            </a:p>
          </p:txBody>
        </p:sp>
      </p:grpSp>
      <p:grpSp>
        <p:nvGrpSpPr>
          <p:cNvPr id="53" name="Group 53"/>
          <p:cNvGrpSpPr/>
          <p:nvPr/>
        </p:nvGrpSpPr>
        <p:grpSpPr>
          <a:xfrm>
            <a:off x="1704918" y="3545958"/>
            <a:ext cx="7382690" cy="863070"/>
            <a:chOff x="1704918" y="3545958"/>
            <a:chExt cx="7382690" cy="863070"/>
          </a:xfrm>
        </p:grpSpPr>
        <p:sp>
          <p:nvSpPr>
            <p:cNvPr id="54" name="TextBox 54"/>
            <p:cNvSpPr txBox="1"/>
            <p:nvPr/>
          </p:nvSpPr>
          <p:spPr>
            <a:xfrm>
              <a:off x="1704918" y="3545958"/>
              <a:ext cx="7382690" cy="86307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000000">
                      <a:alpha val="100000"/>
                    </a:srgbClr>
                  </a:solidFill>
                  <a:latin typeface="Microsoft Yahei"/>
                  <a:ea typeface="Microsoft Yahei"/>
                  <a:cs typeface="Microsoft Yahei"/>
                </a:rPr>
                <a:t>阐述心理危机评估在突发公共卫生事件中的应用，包括评估方法、实施过程、取得的成效等。</a:t>
              </a:r>
            </a:p>
          </p:txBody>
        </p:sp>
      </p:grpSp>
      <p:grpSp>
        <p:nvGrpSpPr>
          <p:cNvPr id="55" name="Group 55"/>
          <p:cNvGrpSpPr/>
          <p:nvPr/>
        </p:nvGrpSpPr>
        <p:grpSpPr>
          <a:xfrm>
            <a:off x="1704918" y="3081147"/>
            <a:ext cx="7382690" cy="490334"/>
            <a:chOff x="1704918" y="3081147"/>
            <a:chExt cx="7382690" cy="490334"/>
          </a:xfrm>
        </p:grpSpPr>
        <p:sp>
          <p:nvSpPr>
            <p:cNvPr id="56" name="TextBox 56"/>
            <p:cNvSpPr txBox="1"/>
            <p:nvPr/>
          </p:nvSpPr>
          <p:spPr>
            <a:xfrm>
              <a:off x="1704918" y="3081147"/>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心理危机评估在公共卫生领域的应用实践</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338766"/>
            <a:ext cx="9439275" cy="1610307"/>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pPr>
            <a:r>
              <a:rPr lang="en-US" sz="4500" b="1">
                <a:solidFill>
                  <a:schemeClr val="dk1">
                    <a:lumMod val="75000"/>
                    <a:lumOff val="25000"/>
                    <a:alpha val="100000"/>
                  </a:schemeClr>
                </a:solidFill>
                <a:latin typeface="STKaiti"/>
                <a:ea typeface="STKaiti"/>
                <a:cs typeface="STKaiti"/>
              </a:rPr>
              <a:t>心理危机评估概述</a:t>
            </a:r>
          </a:p>
        </p:txBody>
      </p:sp>
      <p:sp>
        <p:nvSpPr>
          <p:cNvPr id="3" name="TextBox 3"/>
          <p:cNvSpPr txBox="1"/>
          <p:nvPr/>
        </p:nvSpPr>
        <p:spPr>
          <a:xfrm>
            <a:off x="4432518" y="2021239"/>
            <a:ext cx="3326964" cy="17145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8400" b="1">
                <a:solidFill>
                  <a:schemeClr val="dk1">
                    <a:lumMod val="75000"/>
                    <a:lumOff val="25000"/>
                    <a:alpha val="100000"/>
                  </a:schemeClr>
                </a:solidFill>
                <a:latin typeface="PingFang SC"/>
                <a:ea typeface="PingFang SC"/>
                <a:cs typeface="PingFang SC"/>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定义与特点</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定义</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心理危机评估是一种系统性的方法，用于识别、评估和管理个体在面临重大生活事件或压力时可能出现的心理危机。</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特点</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心理危机评估具有针对性、及时性、动态性和综合性等特点，旨在帮助个体恢复心理平衡，减轻心理压力，预防心理问题的发生。</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3819" r="23819"/>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1656" r="31656"/>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0454" r="30454"/>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心理危机评估可采用定量和定性相结合的方法，包括问卷调查、访谈、观察等多种手段。</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评估方法</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常用的心理危机评估工具包括症状自评量表、抑郁自评量表、焦虑自评量表等，以及针对特定人群的专用评估工具。</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评估工具</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评估方法和工具</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评估标准</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心理危机评估的标准通常包括症状的严重程度、持续时间、对日常生活的影响等方面。</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评估流程</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心理危机评估的流程一般包括初步筛查、详细评估、制定干预计划和跟踪随访等步骤。在评估过程中，需要关注个体的心理、社会和环境等多方面因素，以确保评估结果的准确性和有效性。</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2500" r="125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评估标准与流程</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338766"/>
            <a:ext cx="9439275" cy="1610307"/>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pPr>
            <a:r>
              <a:rPr lang="en-US" sz="4500" b="1">
                <a:solidFill>
                  <a:schemeClr val="dk1">
                    <a:lumMod val="75000"/>
                    <a:lumOff val="25000"/>
                    <a:alpha val="100000"/>
                  </a:schemeClr>
                </a:solidFill>
                <a:latin typeface="STKaiti"/>
                <a:ea typeface="STKaiti"/>
                <a:cs typeface="STKaiti"/>
              </a:rPr>
              <a:t>公共卫生领域中心理危机现状</a:t>
            </a:r>
          </a:p>
        </p:txBody>
      </p:sp>
      <p:sp>
        <p:nvSpPr>
          <p:cNvPr id="3" name="TextBox 3"/>
          <p:cNvSpPr txBox="1"/>
          <p:nvPr/>
        </p:nvSpPr>
        <p:spPr>
          <a:xfrm>
            <a:off x="4432518" y="2021239"/>
            <a:ext cx="3326964" cy="17145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8400" b="1">
                <a:solidFill>
                  <a:schemeClr val="dk1">
                    <a:lumMod val="75000"/>
                    <a:lumOff val="25000"/>
                    <a:alpha val="100000"/>
                  </a:schemeClr>
                </a:solidFill>
                <a:latin typeface="PingFang SC"/>
                <a:ea typeface="PingFang SC"/>
                <a:cs typeface="PingFang SC"/>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07497" y="2686653"/>
            <a:ext cx="2748437" cy="2355803"/>
          </a:xfrm>
          <a:prstGeom prst="hexagon">
            <a:avLst>
              <a:gd name="adj" fmla="val 25000"/>
              <a:gd name="vf" fmla="val 11547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014310" y="1448346"/>
            <a:ext cx="3186374" cy="4832416"/>
          </a:xfrm>
          <a:prstGeom prst="homePlate">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085580" y="1448346"/>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085580" y="3849453"/>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537025" y="2686653"/>
            <a:ext cx="1797055" cy="2355803"/>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727185" y="2291057"/>
            <a:ext cx="574252" cy="57425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682521" y="4710666"/>
            <a:ext cx="663580" cy="663580"/>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35666" y="3564667"/>
            <a:ext cx="599774" cy="599774"/>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1702239"/>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1071515" y="154168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普遍性</a:t>
            </a:r>
          </a:p>
        </p:txBody>
      </p:sp>
      <p:sp>
        <p:nvSpPr>
          <p:cNvPr id="12" name="TextBox 12"/>
          <p:cNvSpPr txBox="1"/>
          <p:nvPr/>
        </p:nvSpPr>
        <p:spPr>
          <a:xfrm>
            <a:off x="1071515" y="2035834"/>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心理危机在公共卫生领域中具有普遍性，涉及各个年龄层和社会群体。</a:t>
            </a:r>
          </a:p>
        </p:txBody>
      </p:sp>
      <p:sp>
        <p:nvSpPr>
          <p:cNvPr id="13" name="TextBox 13"/>
          <p:cNvSpPr txBox="1"/>
          <p:nvPr/>
        </p:nvSpPr>
        <p:spPr>
          <a:xfrm>
            <a:off x="1071515" y="308535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多样性</a:t>
            </a:r>
          </a:p>
        </p:txBody>
      </p:sp>
      <p:sp>
        <p:nvSpPr>
          <p:cNvPr id="14" name="TextBox 14"/>
          <p:cNvSpPr txBox="1"/>
          <p:nvPr/>
        </p:nvSpPr>
        <p:spPr>
          <a:xfrm>
            <a:off x="1071515" y="357950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心理危机的表现形式多样，包括焦虑、抑郁、自杀意念等。</a:t>
            </a:r>
          </a:p>
        </p:txBody>
      </p:sp>
      <p:sp>
        <p:nvSpPr>
          <p:cNvPr id="15" name="TextBox 15"/>
          <p:cNvSpPr txBox="1"/>
          <p:nvPr/>
        </p:nvSpPr>
        <p:spPr>
          <a:xfrm>
            <a:off x="1071515" y="4649506"/>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严重性</a:t>
            </a:r>
          </a:p>
        </p:txBody>
      </p:sp>
      <p:sp>
        <p:nvSpPr>
          <p:cNvPr id="16" name="TextBox 16"/>
          <p:cNvSpPr txBox="1"/>
          <p:nvPr/>
        </p:nvSpPr>
        <p:spPr>
          <a:xfrm>
            <a:off x="1071515" y="514365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心理危机可能导致严重的后果，如自杀行为、暴力事件等，对个人和社会造成巨大损失。</a:t>
            </a:r>
          </a:p>
        </p:txBody>
      </p:sp>
      <p:sp>
        <p:nvSpPr>
          <p:cNvPr id="17" name="AutoShape 17"/>
          <p:cNvSpPr/>
          <p:nvPr/>
        </p:nvSpPr>
        <p:spPr>
          <a:xfrm>
            <a:off x="904945" y="3245910"/>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808202"/>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现状分析</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31631"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05998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662092"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196862" y="1742733"/>
            <a:ext cx="3798277" cy="3798277"/>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170411"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社会环境因素</a:t>
            </a:r>
          </a:p>
        </p:txBody>
      </p:sp>
      <p:sp>
        <p:nvSpPr>
          <p:cNvPr id="7" name="TextBox 7"/>
          <p:cNvSpPr txBox="1"/>
          <p:nvPr/>
        </p:nvSpPr>
        <p:spPr>
          <a:xfrm>
            <a:off x="1170411"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社会变革、经济压力、自然灾害等社会环境因素是导致心理危机的重要因素。</a:t>
            </a:r>
          </a:p>
        </p:txBody>
      </p:sp>
      <p:sp>
        <p:nvSpPr>
          <p:cNvPr id="8" name="TextBox 8"/>
          <p:cNvSpPr txBox="1"/>
          <p:nvPr/>
        </p:nvSpPr>
        <p:spPr>
          <a:xfrm>
            <a:off x="4707422" y="2510291"/>
            <a:ext cx="2800350" cy="1076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chemeClr val="accent1">
                    <a:lumMod val="50000"/>
                    <a:alpha val="100000"/>
                  </a:schemeClr>
                </a:solidFill>
                <a:latin typeface="Microsoft Yahei"/>
                <a:ea typeface="Microsoft Yahei"/>
                <a:cs typeface="Microsoft Yahei"/>
              </a:rPr>
              <a:t>个体心理因素</a:t>
            </a:r>
          </a:p>
        </p:txBody>
      </p:sp>
      <p:sp>
        <p:nvSpPr>
          <p:cNvPr id="9" name="TextBox 9"/>
          <p:cNvSpPr txBox="1"/>
          <p:nvPr/>
        </p:nvSpPr>
        <p:spPr>
          <a:xfrm>
            <a:off x="4707422" y="3541108"/>
            <a:ext cx="2924175" cy="12477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accent1">
                    <a:lumMod val="50000"/>
                    <a:alpha val="100000"/>
                  </a:schemeClr>
                </a:solidFill>
                <a:latin typeface="Microsoft Yahei"/>
                <a:ea typeface="Microsoft Yahei"/>
                <a:cs typeface="Microsoft Yahei"/>
              </a:rPr>
              <a:t>个体的性格特征、心理素质、应对方式等心理因素也会影响心理危机的发生和发展。</a:t>
            </a:r>
          </a:p>
        </p:txBody>
      </p:sp>
      <p:sp>
        <p:nvSpPr>
          <p:cNvPr id="10" name="TextBox 10"/>
          <p:cNvSpPr txBox="1"/>
          <p:nvPr/>
        </p:nvSpPr>
        <p:spPr>
          <a:xfrm>
            <a:off x="8226846"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生物遗传因素</a:t>
            </a:r>
          </a:p>
        </p:txBody>
      </p:sp>
      <p:sp>
        <p:nvSpPr>
          <p:cNvPr id="11" name="TextBox 11"/>
          <p:cNvSpPr txBox="1"/>
          <p:nvPr/>
        </p:nvSpPr>
        <p:spPr>
          <a:xfrm>
            <a:off x="8226846"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某些生物遗传因素，如基因、生理疾病等，也可能增加个体心理危机的风险。</a:t>
            </a:r>
          </a:p>
        </p:txBody>
      </p:sp>
      <p:sp>
        <p:nvSpPr>
          <p:cNvPr id="12" name="AutoShape 12"/>
          <p:cNvSpPr/>
          <p:nvPr/>
        </p:nvSpPr>
        <p:spPr>
          <a:xfrm>
            <a:off x="312666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a:off x="1209343" y="6393165"/>
            <a:ext cx="10991852" cy="0"/>
          </a:xfrm>
          <a:prstGeom prst="line">
            <a:avLst/>
          </a:prstGeom>
          <a:ln w="14288">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影响因素</a:t>
              </a:r>
            </a:p>
          </p:txBody>
        </p:sp>
      </p:grpSp>
      <p:sp>
        <p:nvSpPr>
          <p:cNvPr id="39" name="AutoShape 39"/>
          <p:cNvSpPr/>
          <p:nvPr/>
        </p:nvSpPr>
        <p:spPr>
          <a:xfrm>
            <a:off x="680115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6783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10237651"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10304326"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207807"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03</a:t>
            </a:r>
          </a:p>
        </p:txBody>
      </p:sp>
      <p:sp>
        <p:nvSpPr>
          <p:cNvPr id="44" name="TextBox 44"/>
          <p:cNvSpPr txBox="1"/>
          <p:nvPr/>
        </p:nvSpPr>
        <p:spPr>
          <a:xfrm>
            <a:off x="6761790"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02</a:t>
            </a:r>
          </a:p>
        </p:txBody>
      </p:sp>
      <p:sp>
        <p:nvSpPr>
          <p:cNvPr id="45" name="TextBox 45"/>
          <p:cNvSpPr txBox="1"/>
          <p:nvPr/>
        </p:nvSpPr>
        <p:spPr>
          <a:xfrm>
            <a:off x="3030145"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01</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https://d.book118.com/228117076015006032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282828"/>
      </a:dk1>
      <a:lt1>
        <a:srgbClr val="E3F0E1"/>
      </a:lt1>
      <a:dk2>
        <a:srgbClr val="094000"/>
      </a:dk2>
      <a:lt2>
        <a:srgbClr val="F4F1D8"/>
      </a:lt2>
      <a:accent1>
        <a:srgbClr val="689E5F"/>
      </a:accent1>
      <a:accent2>
        <a:srgbClr val="59AE93"/>
      </a:accent2>
      <a:accent3>
        <a:srgbClr val="2D7A61"/>
      </a:accent3>
      <a:accent4>
        <a:srgbClr val="87D295"/>
      </a:accent4>
      <a:accent5>
        <a:srgbClr val="9CC86E"/>
      </a:accent5>
      <a:accent6>
        <a:srgbClr val="9BB67E"/>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62</Paragraphs>
  <Slides>14</Slides>
  <Notes>0</Notes>
  <TotalTime>1</TotalTime>
  <HiddenSlides>0</HiddenSlides>
  <MMClips>0</MMClips>
  <ScaleCrop>0</ScaleCrop>
  <HeadingPairs>
    <vt:vector baseType="variant" size="6">
      <vt:variant>
        <vt:lpstr>Fonts used</vt:lpstr>
      </vt:variant>
      <vt:variant>
        <vt:i4>5</vt:i4>
      </vt:variant>
      <vt:variant>
        <vt:lpstr>Theme</vt:lpstr>
      </vt:variant>
      <vt:variant>
        <vt:i4>1</vt:i4>
      </vt:variant>
      <vt:variant>
        <vt:lpstr>Slide Titles</vt:lpstr>
      </vt:variant>
      <vt:variant>
        <vt:i4>14</vt:i4>
      </vt:variant>
    </vt:vector>
  </HeadingPairs>
  <TitlesOfParts>
    <vt:vector baseType="lpstr" size="20">
      <vt:lpstr>Arial</vt:lpstr>
      <vt:lpstr>Calibri</vt:lpstr>
      <vt:lpstr>STKaiti</vt:lpstr>
      <vt:lpstr>PingFang SC</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2024-09-09T09:17:54.204</cp:lastPrinted>
  <dcterms:created xsi:type="dcterms:W3CDTF">2024-09-09T01:17:54Z</dcterms:created>
  <dcterms:modified xsi:type="dcterms:W3CDTF">2024-09-09T01:17:56Z</dcterms:modified>
</cp:coreProperties>
</file>