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EAA919-6338-422A-A12A-14051A7B9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A75C73-8B39-40A5-B973-A2F991F36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235155-076A-4F39-8921-E99233D2C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9634C9-C9D2-4112-A253-579E8CFCEE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207EE4-4141-42F8-934A-252C65A9B2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BB7318-9E12-4621-9254-3FAE08E1F6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FDA2BD-4E58-4859-8E6E-0062EA7F0B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88D64A-3D0A-4154-BDD3-8DA4B9522B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DD3C47-0000-4746-A35E-DB4E024DE3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1C099B-BBE2-4A8F-ABDF-9E27C73FDC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4CC8E4-8305-4D21-8292-CD69C524D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2601002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机关廉政风险防控机制建设实施方案</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廉政风险防控机制建设目标</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廉政风险识别与评估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廉政风险防控措施制定与实施</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廉政风险防控机制的监督与考核</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总结与展望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4" name="Picture 4"/>
          <p:cNvPicPr>
            <a:picLocks noChangeAspect="1"/>
          </p:cNvPicPr>
          <p:nvPr/>
        </p:nvPicPr>
        <p:blipFill>
          <a:blip r:embed="rId3">
            <a:alphaModFix amt="70000"/>
          </a:blip>
          <a:srcRect l="16625" r="16625"/>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为了加强机关廉政风险防控机制建设，提高反腐倡廉工作的针对性和实效性，促进机关党风廉政建设和反腐败斗争的深入开展。</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目的</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随着社会经济的发展和政府职能的转变，机关廉政风险防控机制建设越来越受到重视。为了适应新形势下的反腐倡廉工作需要，必须加强机关廉政风险防控机制建设，提高反腐倡廉工作的整体水平。</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背景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实施方案的重要性和意义</a:t>
              </a:r>
            </a:p>
          </p:txBody>
        </p:sp>
      </p:grpSp>
      <p:grpSp>
        <p:nvGrpSpPr>
          <p:cNvPr id="26" name="Group 26"/>
          <p:cNvGrpSpPr/>
          <p:nvPr/>
        </p:nvGrpSpPr>
        <p:grpSpPr>
          <a:xfrm>
            <a:off x="3561535" y="2061200"/>
            <a:ext cx="7382690" cy="1531407"/>
            <a:chOff x="3561535" y="2061200"/>
            <a:chExt cx="7382690" cy="1531407"/>
          </a:xfrm>
        </p:grpSpPr>
        <p:sp>
          <p:nvSpPr>
            <p:cNvPr id="27" name="TextBox 27"/>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实施方案是机关廉政风险防控机制建设的重要保障，是推动反腐倡廉工作深入开展的重要举措。通过制定和实施实施方案，可以明确工作目标、任务和措施，确保各项工作的顺利开展。</a:t>
              </a:r>
            </a:p>
          </p:txBody>
        </p:sp>
      </p:grpSp>
      <p:grpSp>
        <p:nvGrpSpPr>
          <p:cNvPr id="28" name="Group 28"/>
          <p:cNvGrpSpPr/>
          <p:nvPr/>
        </p:nvGrpSpPr>
        <p:grpSpPr>
          <a:xfrm>
            <a:off x="3561535" y="1520189"/>
            <a:ext cx="7382690" cy="490334"/>
            <a:chOff x="3561535" y="1520189"/>
            <a:chExt cx="7382690" cy="490334"/>
          </a:xfrm>
        </p:grpSpPr>
        <p:sp>
          <p:nvSpPr>
            <p:cNvPr id="29" name="TextBox 29"/>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30" name="Group 30"/>
          <p:cNvGrpSpPr/>
          <p:nvPr/>
        </p:nvGrpSpPr>
        <p:grpSpPr>
          <a:xfrm>
            <a:off x="3561535" y="4422893"/>
            <a:ext cx="7382690" cy="1531407"/>
            <a:chOff x="3561535" y="4422893"/>
            <a:chExt cx="7382690" cy="1531407"/>
          </a:xfrm>
        </p:grpSpPr>
        <p:sp>
          <p:nvSpPr>
            <p:cNvPr id="31" name="TextBox 31"/>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实施方案对于提高机关廉政风险防控机制建设的整体水平具有重要意义。通过实施方案，可以加强机关内部的监督和管理，防止权力滥用和腐败现象的发生，保障人民群众的利益和权益。同时，实施方案还有助于提高机关工作人员的廉洁意识和自律能力，促进机关党风廉政建设和反腐败斗争的深入开展。</a:t>
              </a:r>
            </a:p>
          </p:txBody>
        </p:sp>
      </p:grpSp>
      <p:grpSp>
        <p:nvGrpSpPr>
          <p:cNvPr id="32" name="Group 32"/>
          <p:cNvGrpSpPr/>
          <p:nvPr/>
        </p:nvGrpSpPr>
        <p:grpSpPr>
          <a:xfrm>
            <a:off x="3561535" y="3881882"/>
            <a:ext cx="7382690" cy="490334"/>
            <a:chOff x="3561535" y="3881882"/>
            <a:chExt cx="7382690" cy="490334"/>
          </a:xfrm>
        </p:grpSpPr>
        <p:sp>
          <p:nvSpPr>
            <p:cNvPr id="33" name="TextBox 33"/>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意义</a:t>
              </a:r>
            </a:p>
          </p:txBody>
        </p:sp>
      </p:grpSp>
      <p:sp>
        <p:nvSpPr>
          <p:cNvPr id="34" name="AutoShape 34"/>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Freeform 36"/>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廉政风险防控机制建设目标</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TextBox 7"/>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通过实施廉政风险防控，确保权力在阳光下运行，有效预防腐败现象的发生。</a:t>
            </a:r>
          </a:p>
        </p:txBody>
      </p:sp>
      <p:sp>
        <p:nvSpPr>
          <p:cNvPr id="8" name="TextBox 8"/>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推动机关各部门加强协作，形成合力，共同推进廉政风险防控工作。</a:t>
            </a:r>
          </a:p>
        </p:txBody>
      </p:sp>
      <p:pic>
        <p:nvPicPr>
          <p:cNvPr id="9" name="Picture 9"/>
          <p:cNvPicPr>
            <a:picLocks noChangeAspect="1"/>
          </p:cNvPicPr>
          <p:nvPr/>
        </p:nvPicPr>
        <p:blipFill>
          <a:blip r:embed="rId3"/>
          <a:srcRect l="11799" r="11799"/>
          <a:stretch>
            <a:fillRect/>
          </a:stretch>
        </p:blipFill>
        <p:spPr>
          <a:xfrm>
            <a:off x="921958" y="1771933"/>
            <a:ext cx="2672865" cy="2203993"/>
          </a:xfrm>
          <a:prstGeom prst="roundRect">
            <a:avLst/>
          </a:prstGeom>
        </p:spPr>
      </p:pic>
      <p:pic>
        <p:nvPicPr>
          <p:cNvPr id="10" name="Picture 10"/>
          <p:cNvPicPr>
            <a:picLocks noChangeAspect="1"/>
          </p:cNvPicPr>
          <p:nvPr/>
        </p:nvPicPr>
        <p:blipFill>
          <a:blip r:embed="rId4"/>
          <a:srcRect l="10637" r="10637"/>
          <a:stretch>
            <a:fillRect/>
          </a:stretch>
        </p:blipFill>
        <p:spPr>
          <a:xfrm>
            <a:off x="4710987" y="1771933"/>
            <a:ext cx="2672865" cy="2203993"/>
          </a:xfrm>
          <a:prstGeom prst="roundRect">
            <a:avLst/>
          </a:prstGeom>
        </p:spPr>
      </p:pic>
      <p:pic>
        <p:nvPicPr>
          <p:cNvPr id="11" name="Picture 11"/>
          <p:cNvPicPr>
            <a:picLocks noChangeAspect="1"/>
          </p:cNvPicPr>
          <p:nvPr/>
        </p:nvPicPr>
        <p:blipFill>
          <a:blip r:embed="rId5"/>
          <a:srcRect l="5937" r="5937"/>
          <a:stretch>
            <a:fillRect/>
          </a:stretch>
        </p:blipFill>
        <p:spPr>
          <a:xfrm>
            <a:off x="8486661" y="1771933"/>
            <a:ext cx="2672865" cy="2203993"/>
          </a:xfrm>
          <a:prstGeom prst="roundRect">
            <a:avLst/>
          </a:prstGeom>
        </p:spPr>
      </p:pic>
      <p:sp>
        <p:nvSpPr>
          <p:cNvPr id="12" name="TextBox 12"/>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建立健全廉政风险防控机制，提高反腐倡廉建设水平。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总体目标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4" name="Group 4"/>
          <p:cNvGrpSpPr/>
          <p:nvPr/>
        </p:nvGrpSpPr>
        <p:grpSpPr>
          <a:xfrm>
            <a:off x="1622012" y="1989677"/>
            <a:ext cx="1109091" cy="1054132"/>
            <a:chOff x="1622012" y="1989677"/>
            <a:chExt cx="1109091" cy="1054132"/>
          </a:xfrm>
        </p:grpSpPr>
        <p:sp>
          <p:nvSpPr>
            <p:cNvPr id="5" name="AutoShape 5"/>
            <p:cNvSpPr/>
            <p:nvPr/>
          </p:nvSpPr>
          <p:spPr>
            <a:xfrm>
              <a:off x="1622012" y="1989677"/>
              <a:ext cx="1109091" cy="1054132"/>
            </a:xfrm>
            <a:prstGeom prst="pentagon">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537162" y="3598354"/>
            <a:ext cx="1109091" cy="1054132"/>
            <a:chOff x="8537162" y="3598354"/>
            <a:chExt cx="1109091" cy="1054132"/>
          </a:xfrm>
        </p:grpSpPr>
        <p:sp>
          <p:nvSpPr>
            <p:cNvPr id="8" name="AutoShape 8"/>
            <p:cNvSpPr/>
            <p:nvPr/>
          </p:nvSpPr>
          <p:spPr>
            <a:xfrm>
              <a:off x="8537162" y="3598354"/>
              <a:ext cx="1109091" cy="1054132"/>
            </a:xfrm>
            <a:prstGeom prst="pentagon">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32112" y="2046827"/>
            <a:ext cx="1109091" cy="1056227"/>
            <a:chOff x="6232112" y="2046827"/>
            <a:chExt cx="1109091" cy="1056227"/>
          </a:xfrm>
        </p:grpSpPr>
        <p:sp>
          <p:nvSpPr>
            <p:cNvPr id="11" name="AutoShape 11"/>
            <p:cNvSpPr/>
            <p:nvPr/>
          </p:nvSpPr>
          <p:spPr>
            <a:xfrm>
              <a:off x="6232112" y="2046827"/>
              <a:ext cx="1109091" cy="1056227"/>
            </a:xfrm>
            <a:prstGeom prst="pentagon">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3924871" y="3598354"/>
            <a:ext cx="1109091" cy="1054132"/>
            <a:chOff x="3924871" y="3598354"/>
            <a:chExt cx="1109091" cy="1054132"/>
          </a:xfrm>
        </p:grpSpPr>
        <p:sp>
          <p:nvSpPr>
            <p:cNvPr id="14" name="AutoShape 14"/>
            <p:cNvSpPr/>
            <p:nvPr/>
          </p:nvSpPr>
          <p:spPr>
            <a:xfrm>
              <a:off x="3924871" y="3598354"/>
              <a:ext cx="1109091" cy="1054132"/>
            </a:xfrm>
            <a:prstGeom prst="pentagon">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6" name="Connector 16"/>
          <p:cNvCxnSpPr/>
          <p:nvPr/>
        </p:nvCxnSpPr>
        <p:spPr>
          <a:xfrm>
            <a:off x="2517318" y="3043767"/>
            <a:ext cx="1407583" cy="95673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H="1">
            <a:off x="5034034" y="3103033"/>
            <a:ext cx="1409700" cy="8974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flipV="1">
            <a:off x="7129534" y="3103033"/>
            <a:ext cx="1407584" cy="8974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AutoShape 19"/>
          <p:cNvSpPr/>
          <p:nvPr/>
        </p:nvSpPr>
        <p:spPr>
          <a:xfrm>
            <a:off x="6623651" y="-565151"/>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193034" y="-342900"/>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具体目标</a:t>
              </a:r>
            </a:p>
          </p:txBody>
        </p:sp>
      </p:grpSp>
      <p:grpSp>
        <p:nvGrpSpPr>
          <p:cNvPr id="43" name="Group 43"/>
          <p:cNvGrpSpPr/>
          <p:nvPr/>
        </p:nvGrpSpPr>
        <p:grpSpPr>
          <a:xfrm>
            <a:off x="4154710" y="4728342"/>
            <a:ext cx="2553340" cy="1269499"/>
            <a:chOff x="4154710" y="4728342"/>
            <a:chExt cx="2553340" cy="1269499"/>
          </a:xfrm>
        </p:grpSpPr>
        <p:sp>
          <p:nvSpPr>
            <p:cNvPr id="44" name="TextBox 44"/>
            <p:cNvSpPr txBox="1"/>
            <p:nvPr/>
          </p:nvSpPr>
          <p:spPr>
            <a:xfrm>
              <a:off x="4154710" y="4728342"/>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建立健全权力运行制约和监督机制，加强对权力运行的制约和监督。</a:t>
              </a:r>
            </a:p>
          </p:txBody>
        </p:sp>
      </p:grpSp>
      <p:grpSp>
        <p:nvGrpSpPr>
          <p:cNvPr id="45" name="Group 45"/>
          <p:cNvGrpSpPr/>
          <p:nvPr/>
        </p:nvGrpSpPr>
        <p:grpSpPr>
          <a:xfrm>
            <a:off x="8799789" y="4728342"/>
            <a:ext cx="2553340" cy="1269499"/>
            <a:chOff x="8799789" y="4728342"/>
            <a:chExt cx="2553340" cy="1269499"/>
          </a:xfrm>
        </p:grpSpPr>
        <p:sp>
          <p:nvSpPr>
            <p:cNvPr id="46" name="TextBox 46"/>
            <p:cNvSpPr txBox="1"/>
            <p:nvPr/>
          </p:nvSpPr>
          <p:spPr>
            <a:xfrm>
              <a:off x="8799789" y="4728342"/>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加强宣传教育，提高干部职工的廉洁意识和风险防控意识。</a:t>
              </a:r>
            </a:p>
          </p:txBody>
        </p:sp>
      </p:grpSp>
      <p:grpSp>
        <p:nvGrpSpPr>
          <p:cNvPr id="47" name="Group 47"/>
          <p:cNvGrpSpPr/>
          <p:nvPr/>
        </p:nvGrpSpPr>
        <p:grpSpPr>
          <a:xfrm>
            <a:off x="3202747" y="1746786"/>
            <a:ext cx="2553340" cy="1269499"/>
            <a:chOff x="3202747" y="1746786"/>
            <a:chExt cx="2553340" cy="1269499"/>
          </a:xfrm>
        </p:grpSpPr>
        <p:sp>
          <p:nvSpPr>
            <p:cNvPr id="48" name="TextBox 48"/>
            <p:cNvSpPr txBox="1"/>
            <p:nvPr/>
          </p:nvSpPr>
          <p:spPr>
            <a:xfrm>
              <a:off x="3202747" y="1746786"/>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识别和评估廉政风险，建立风险档案，明确风险等级和防控措施。</a:t>
              </a:r>
            </a:p>
          </p:txBody>
        </p:sp>
      </p:grpSp>
      <p:grpSp>
        <p:nvGrpSpPr>
          <p:cNvPr id="49" name="Group 49"/>
          <p:cNvGrpSpPr/>
          <p:nvPr/>
        </p:nvGrpSpPr>
        <p:grpSpPr>
          <a:xfrm>
            <a:off x="7815038" y="1615818"/>
            <a:ext cx="2553340" cy="1269499"/>
            <a:chOff x="7815038" y="1615818"/>
            <a:chExt cx="2553340" cy="1269499"/>
          </a:xfrm>
        </p:grpSpPr>
        <p:sp>
          <p:nvSpPr>
            <p:cNvPr id="50" name="TextBox 50"/>
            <p:cNvSpPr txBox="1"/>
            <p:nvPr/>
          </p:nvSpPr>
          <p:spPr>
            <a:xfrm>
              <a:off x="7815038" y="1615818"/>
              <a:ext cx="2553340" cy="1269499"/>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加强制度建设，完善相关制度和规定，为廉政风险防控提供制度保障。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545936" y="2601975"/>
            <a:ext cx="1097280" cy="1097280"/>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4723788" y="4992370"/>
            <a:ext cx="1097280" cy="109728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6414621" y="4992370"/>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Freeform 10"/>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开展廉政风险识别和评估工作，建立风险档案（2023年第二季度）。</a:t>
            </a:r>
          </a:p>
        </p:txBody>
      </p:sp>
      <p:sp>
        <p:nvSpPr>
          <p:cNvPr id="13" name="Freeform 13"/>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973593" y="3379295"/>
            <a:ext cx="1097280" cy="109728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16258" y="3379295"/>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Freeform 17"/>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制定风险防控措施和制度建设方案，完善相关制度和规定（2023年第三季度）。</a:t>
            </a:r>
          </a:p>
        </p:txBody>
      </p:sp>
      <p:sp>
        <p:nvSpPr>
          <p:cNvPr id="21" name="TextBox 21"/>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对廉政风险防控工作进行监督和检查，确保工作取得实效（2024年起长期坚持）。</a:t>
            </a:r>
          </a:p>
        </p:txBody>
      </p:sp>
      <p:sp>
        <p:nvSpPr>
          <p:cNvPr id="22" name="TextBox 22"/>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开展宣传教育和培训工作，提高干部职工的廉洁意识和风险防控意识（2023年第四季度）。</a:t>
            </a:r>
          </a:p>
        </p:txBody>
      </p:sp>
      <p:sp>
        <p:nvSpPr>
          <p:cNvPr id="23" name="TextBox 23"/>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制定廉政风险防控工作方案，明确工作目标和任务分工（2023年第一季度）。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目标实现的时间表和里程碑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廉政风险识别与评估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历史数据挖掘</a:t>
            </a:r>
          </a:p>
        </p:txBody>
      </p:sp>
      <p:sp>
        <p:nvSpPr>
          <p:cNvPr id="6" name="TextBox 6"/>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通过分析历史数据，找出可能存在的廉政风险点。</a:t>
            </a:r>
          </a:p>
        </p:txBody>
      </p:sp>
      <p:sp>
        <p:nvSpPr>
          <p:cNvPr id="7" name="AutoShape 7"/>
          <p:cNvSpPr/>
          <p:nvPr/>
        </p:nvSpPr>
        <p:spPr>
          <a:xfrm rot="2700000">
            <a:off x="3139895" y="1059265"/>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业务流程梳理</a:t>
            </a:r>
          </a:p>
        </p:txBody>
      </p:sp>
      <p:sp>
        <p:nvSpPr>
          <p:cNvPr id="13" name="TextBox 13"/>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对机关内部的业务流程进行梳理，找出可能存在廉政风险的关键环节。</a:t>
            </a:r>
          </a:p>
        </p:txBody>
      </p:sp>
      <p:sp>
        <p:nvSpPr>
          <p:cNvPr id="14" name="AutoShape 14"/>
          <p:cNvSpPr/>
          <p:nvPr/>
        </p:nvSpPr>
        <p:spPr>
          <a:xfrm rot="2700000">
            <a:off x="8510482" y="1059265"/>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TextBox 16"/>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专家咨询</a:t>
            </a:r>
          </a:p>
        </p:txBody>
      </p:sp>
      <p:sp>
        <p:nvSpPr>
          <p:cNvPr id="17" name="TextBox 17"/>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邀请相关领域的专家进行咨询，获取专业意见和建议。</a:t>
            </a:r>
          </a:p>
        </p:txBody>
      </p:sp>
      <p:sp>
        <p:nvSpPr>
          <p:cNvPr id="18" name="AutoShape 18"/>
          <p:cNvSpPr/>
          <p:nvPr/>
        </p:nvSpPr>
        <p:spPr>
          <a:xfrm rot="2700000">
            <a:off x="3139895" y="3875423"/>
            <a:ext cx="790918" cy="790918"/>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TextBox 20"/>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员工反馈</a:t>
            </a:r>
          </a:p>
        </p:txBody>
      </p:sp>
      <p:sp>
        <p:nvSpPr>
          <p:cNvPr id="21" name="TextBox 21"/>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通过员工反馈渠道，了解员工对机关内部廉政建设的看法和建议。</a:t>
            </a:r>
          </a:p>
        </p:txBody>
      </p:sp>
      <p:sp>
        <p:nvSpPr>
          <p:cNvPr id="22" name="AutoShape 22"/>
          <p:cNvSpPr/>
          <p:nvPr/>
        </p:nvSpPr>
        <p:spPr>
          <a:xfrm rot="2700000">
            <a:off x="8510482" y="3875423"/>
            <a:ext cx="790918" cy="790918"/>
          </a:xfrm>
          <a:prstGeom prst="roundRect">
            <a:avLst>
              <a:gd name="adj" fmla="val 1666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Freeform 23"/>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廉政风险识别的方法和步骤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根据历史数据、业务流程、专家咨询和员工反馈等因素，制定评估标准。</a:t>
            </a:r>
          </a:p>
        </p:txBody>
      </p:sp>
      <p:sp>
        <p:nvSpPr>
          <p:cNvPr id="6" name="TextBox 6"/>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评估标准</a:t>
            </a:r>
          </a:p>
        </p:txBody>
      </p:sp>
      <p:pic>
        <p:nvPicPr>
          <p:cNvPr id="7" name="Picture 7"/>
          <p:cNvPicPr>
            <a:picLocks noChangeAspect="1"/>
          </p:cNvPicPr>
          <p:nvPr/>
        </p:nvPicPr>
        <p:blipFill>
          <a:blip r:embed="rId3"/>
          <a:srcRect l="18375" r="18375"/>
          <a:stretch>
            <a:fillRect/>
          </a:stretch>
        </p:blipFill>
        <p:spPr>
          <a:xfrm>
            <a:off x="6096000" y="1153983"/>
            <a:ext cx="5194483" cy="5194482"/>
          </a:xfrm>
          <a:prstGeom prst="ellipse">
            <a:avLst/>
          </a:prstGeom>
        </p:spPr>
      </p:pic>
      <p:sp>
        <p:nvSpPr>
          <p:cNvPr id="8" name="TextBox 8"/>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按照评估标准，对每个廉政风险点进行评估，确定其风险等级和影响程度。</a:t>
            </a:r>
          </a:p>
        </p:txBody>
      </p:sp>
      <p:sp>
        <p:nvSpPr>
          <p:cNvPr id="9" name="TextBox 9"/>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评估流程</a:t>
            </a:r>
          </a:p>
        </p:txBody>
      </p:sp>
      <p:sp>
        <p:nvSpPr>
          <p:cNvPr id="10" name="TextBox 10"/>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将评估结果进行汇总和分析，形成完整的廉政风险识别与评估报告。</a:t>
            </a:r>
          </a:p>
        </p:txBody>
      </p:sp>
      <p:sp>
        <p:nvSpPr>
          <p:cNvPr id="11" name="TextBox 11"/>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评估结果</a:t>
            </a:r>
          </a:p>
        </p:txBody>
      </p:sp>
      <p:sp>
        <p:nvSpPr>
          <p:cNvPr id="12" name="AutoShape 12"/>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廉政风险评估的标准和流程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https://d.book118.com/228126010024006023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2024-08-29T14:18:04.351</cp:lastPrinted>
  <dcterms:created xsi:type="dcterms:W3CDTF">2024-08-29T06:18:04Z</dcterms:created>
  <dcterms:modified xsi:type="dcterms:W3CDTF">2024-08-29T06:18:06Z</dcterms:modified>
</cp:coreProperties>
</file>