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9D59981-6151-497E-A0B4-E0A118316A4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3438B4E-0DBE-48D9-A508-95D4970AF35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A149121-123C-4D64-92BB-4ABF753C6BF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B7B5E06-BD84-4ACF-A609-F2109D9AA77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4CAF0A9-2B02-43B0-AD06-2F4BD767D8C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8B36322-A366-428E-ACCA-38CC38A11C9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FFA99CE-9BF6-434E-96A5-BB71193F17C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0E678E6-AF6E-494A-A8F6-C3692227EC5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F0648AA-F83C-4019-A6E9-9D8C89DA267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55ADB9C-307D-4491-A989-687AB7FEDD3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0801AF3-21E6-4196-84A4-6D2D570AD4A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png" /><Relationship Id="rId3" Type="http://schemas.openxmlformats.org/officeDocument/2006/relationships/image" Target="../media/image9.jpeg" /><Relationship Id="rId4"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png" /><Relationship Id="rId3" Type="http://schemas.openxmlformats.org/officeDocument/2006/relationships/image" Target="../media/image14.png" /><Relationship Id="rId4" Type="http://schemas.openxmlformats.org/officeDocument/2006/relationships/image" Target="../media/image15.png" /><Relationship Id="rId5" Type="http://schemas.openxmlformats.org/officeDocument/2006/relationships/image" Target="../media/image16.png" /><Relationship Id="rId6"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28130055012006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5414013"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143890"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05345" y="1888367"/>
            <a:ext cx="6102379" cy="1959893"/>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rgbClr val="FFFFFF">
                    <a:alpha val="100000"/>
                  </a:srgbClr>
                </a:solidFill>
                <a:latin typeface="Microsoft Yahei"/>
                <a:ea typeface="Microsoft Yahei"/>
                <a:cs typeface="Microsoft Yahei"/>
              </a:rPr>
              <a:t>榆林红色教育项目计划书</a:t>
            </a:r>
            <a:endParaRPr lang="en-US" sz="1100"/>
          </a:p>
        </p:txBody>
      </p:sp>
      <p:sp>
        <p:nvSpPr>
          <p:cNvPr id="7" name="Freeform 7"/>
          <p:cNvSpPr/>
          <p:nvPr/>
        </p:nvSpPr>
        <p:spPr>
          <a:xfrm>
            <a:off x="5516758" y="4281221"/>
            <a:ext cx="243840" cy="243840"/>
          </a:xfrm>
          <a:custGeom>
            <a:rect l="l" t="t" r="r" b="b"/>
            <a:pathLst>
              <a:path w="304800" h="304800">
                <a:moveTo>
                  <a:pt x="257175" y="0"/>
                </a:moveTo>
                <a:cubicBezTo>
                  <a:pt x="283474" y="0"/>
                  <a:pt x="304800" y="21326"/>
                  <a:pt x="304800" y="47625"/>
                </a:cubicBezTo>
                <a:cubicBezTo>
                  <a:pt x="304800" y="58350"/>
                  <a:pt x="301257" y="68237"/>
                  <a:pt x="295275" y="76200"/>
                </a:cubicBezTo>
                <a:lnTo>
                  <a:pt x="276225" y="95250"/>
                </a:lnTo>
                <a:lnTo>
                  <a:pt x="209550" y="28575"/>
                </a:lnTo>
                <a:lnTo>
                  <a:pt x="228600" y="9525"/>
                </a:lnTo>
                <a:cubicBezTo>
                  <a:pt x="236563" y="3543"/>
                  <a:pt x="246450" y="0"/>
                  <a:pt x="257175" y="0"/>
                </a:cubicBezTo>
                <a:close/>
                <a:moveTo>
                  <a:pt x="19050" y="219075"/>
                </a:moveTo>
                <a:lnTo>
                  <a:pt x="0" y="304800"/>
                </a:lnTo>
                <a:lnTo>
                  <a:pt x="85725" y="285750"/>
                </a:lnTo>
                <a:lnTo>
                  <a:pt x="261938" y="109538"/>
                </a:lnTo>
                <a:lnTo>
                  <a:pt x="195263" y="42863"/>
                </a:lnTo>
                <a:lnTo>
                  <a:pt x="19050" y="219075"/>
                </a:lnTo>
                <a:close/>
                <a:moveTo>
                  <a:pt x="212998" y="108223"/>
                </a:moveTo>
                <a:lnTo>
                  <a:pt x="79648" y="241573"/>
                </a:lnTo>
                <a:lnTo>
                  <a:pt x="63227" y="225152"/>
                </a:lnTo>
                <a:lnTo>
                  <a:pt x="196577" y="91802"/>
                </a:lnTo>
                <a:lnTo>
                  <a:pt x="212998" y="108223"/>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265810" y="4278450"/>
            <a:ext cx="243840" cy="243840"/>
          </a:xfrm>
          <a:custGeom>
            <a:rect l="l" t="t" r="r" b="b"/>
            <a:pathLst>
              <a:path w="304800" h="304800">
                <a:moveTo>
                  <a:pt x="0" y="0"/>
                </a:moveTo>
                <a:lnTo>
                  <a:pt x="304800" y="152400"/>
                </a:lnTo>
                <a:lnTo>
                  <a:pt x="0" y="304800"/>
                </a:lnTo>
                <a:lnTo>
                  <a:pt x="0" y="0"/>
                </a:lnTo>
                <a:close/>
                <a:moveTo>
                  <a:pt x="0" y="121920"/>
                </a:moveTo>
                <a:lnTo>
                  <a:pt x="0" y="182880"/>
                </a:lnTo>
                <a:lnTo>
                  <a:pt x="152400" y="152400"/>
                </a:lnTo>
                <a:lnTo>
                  <a:pt x="0" y="12192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0" y="8128"/>
            <a:ext cx="2682240" cy="685190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1416406" y="2474265"/>
            <a:ext cx="2531669" cy="1919630"/>
            <a:chOff x="1416406" y="2474265"/>
            <a:chExt cx="2531669" cy="1919630"/>
          </a:xfrm>
        </p:grpSpPr>
        <p:sp>
          <p:nvSpPr>
            <p:cNvPr id="4" name="AutoShape 4"/>
            <p:cNvSpPr/>
            <p:nvPr/>
          </p:nvSpPr>
          <p:spPr>
            <a:xfrm>
              <a:off x="1722425" y="2474265"/>
              <a:ext cx="1919630" cy="191963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416406" y="2921955"/>
              <a:ext cx="2531669" cy="859536"/>
            </a:xfrm>
            <a:prstGeom prst="rect">
              <a:avLst/>
            </a:prstGeom>
          </p:spPr>
          <p:txBody>
            <a:bodyPr vert="horz" wrap="square" lIns="85725" tIns="38100" rIns="85725" bIns="3810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075">
                  <a:solidFill>
                    <a:srgbClr val="FFFFFF">
                      <a:alpha val="100000"/>
                    </a:srgbClr>
                  </a:solidFill>
                  <a:latin typeface="Microsoft Yahei"/>
                  <a:ea typeface="Microsoft Yahei"/>
                  <a:cs typeface="Microsoft Yahei"/>
                </a:rPr>
                <a:t>目录</a:t>
              </a:r>
            </a:p>
          </p:txBody>
        </p:sp>
      </p:grpSp>
      <p:sp>
        <p:nvSpPr>
          <p:cNvPr id="6" name="AutoShape 6"/>
          <p:cNvSpPr/>
          <p:nvPr/>
        </p:nvSpPr>
        <p:spPr>
          <a:xfrm>
            <a:off x="5638202" y="869785"/>
            <a:ext cx="5117446" cy="5118431"/>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50000"/>
              </a:lnSpc>
              <a:spcBef>
                <a:spcPts val="450"/>
              </a:spcBef>
              <a:buFont typeface="Arial"/>
              <a:buChar char="•"/>
              <a:defRPr/>
            </a:pPr>
            <a:r>
              <a:rPr lang="en-US" sz="2400" b="1">
                <a:solidFill>
                  <a:srgbClr val="2C3F55">
                    <a:alpha val="100000"/>
                  </a:srgbClr>
                </a:solidFill>
                <a:latin typeface="Microsoft Yahei"/>
                <a:ea typeface="Microsoft Yahei"/>
                <a:cs typeface="Microsoft Yahei"/>
              </a:rPr>
              <a:t>项目背景与目标</a:t>
            </a:r>
            <a:endParaRPr lang="en-US" sz="1100"/>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项目内容与规划</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项目实施与运营</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项目预算与资金筹措</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项目效益评估与推广</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项目风险与应对措施</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项目背景与目标</a:t>
            </a:r>
            <a:endParaRPr lang="en-US" sz="1100"/>
          </a:p>
        </p:txBody>
      </p:sp>
      <p:sp>
        <p:nvSpPr>
          <p:cNvPr id="3" name="TextBox 3"/>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5775"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9973" b="9973"/>
          <a:stretch>
            <a:fillRect/>
          </a:stretch>
        </p:blipFill>
        <p:spPr>
          <a:xfrm>
            <a:off x="1040081" y="1665908"/>
            <a:ext cx="5058967" cy="2163307"/>
          </a:xfrm>
          <a:prstGeom prst="rect">
            <a:avLst/>
          </a:prstGeom>
        </p:spPr>
      </p:pic>
      <p:pic>
        <p:nvPicPr>
          <p:cNvPr id="3" name="Picture 3"/>
          <p:cNvPicPr>
            <a:picLocks noChangeAspect="1"/>
          </p:cNvPicPr>
          <p:nvPr/>
        </p:nvPicPr>
        <p:blipFill>
          <a:blip r:embed="rId3"/>
          <a:srcRect t="17274" b="17274"/>
          <a:stretch>
            <a:fillRect/>
          </a:stretch>
        </p:blipFill>
        <p:spPr>
          <a:xfrm>
            <a:off x="6099049" y="3829217"/>
            <a:ext cx="5058967" cy="2163307"/>
          </a:xfrm>
          <a:prstGeom prst="rect">
            <a:avLst/>
          </a:prstGeom>
        </p:spPr>
      </p:pic>
      <p:sp>
        <p:nvSpPr>
          <p:cNvPr id="4" name="AutoShape 4"/>
          <p:cNvSpPr/>
          <p:nvPr/>
        </p:nvSpPr>
        <p:spPr>
          <a:xfrm>
            <a:off x="6099048" y="1666037"/>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040100" y="3829263"/>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199338" y="3902273"/>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独特的红色文化</a:t>
            </a:r>
            <a:endParaRPr lang="en-US" sz="1100"/>
          </a:p>
        </p:txBody>
      </p:sp>
      <p:sp>
        <p:nvSpPr>
          <p:cNvPr id="7" name="AutoShape 7"/>
          <p:cNvSpPr/>
          <p:nvPr/>
        </p:nvSpPr>
        <p:spPr>
          <a:xfrm>
            <a:off x="1199338" y="4309545"/>
            <a:ext cx="4740456" cy="161028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榆林地区的红色文化具有深厚的历史底蕴和独特的革命精神，是进行爱国主义教育和革命传统教育的重要载体。</a:t>
            </a:r>
            <a:endParaRPr lang="en-US" sz="1100"/>
          </a:p>
        </p:txBody>
      </p:sp>
      <p:sp>
        <p:nvSpPr>
          <p:cNvPr id="8" name="AutoShape 8"/>
          <p:cNvSpPr/>
          <p:nvPr/>
        </p:nvSpPr>
        <p:spPr>
          <a:xfrm>
            <a:off x="6258305" y="1738966"/>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丰富的红色历史</a:t>
            </a:r>
            <a:endParaRPr lang="en-US" sz="1100"/>
          </a:p>
        </p:txBody>
      </p:sp>
      <p:sp>
        <p:nvSpPr>
          <p:cNvPr id="9" name="AutoShape 9"/>
          <p:cNvSpPr/>
          <p:nvPr/>
        </p:nvSpPr>
        <p:spPr>
          <a:xfrm>
            <a:off x="6258305" y="2146237"/>
            <a:ext cx="4740456" cy="161028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2">
                    <a:alpha val="100000"/>
                  </a:schemeClr>
                </a:solidFill>
                <a:latin typeface="Microsoft Yahei"/>
                <a:ea typeface="Microsoft Yahei"/>
                <a:cs typeface="Microsoft Yahei"/>
              </a:rPr>
              <a:t>榆林地区在中国革命历史中具有重要地位，拥有众多革命遗址、纪念馆和烈士陵园等红色教育资源。</a:t>
            </a:r>
            <a:endParaRPr lang="en-US" sz="1100"/>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榆林红色教育资源概述</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7238" b="7238"/>
          <a:stretch>
            <a:fillRect/>
          </a:stretch>
        </p:blipFill>
        <p:spPr>
          <a:xfrm>
            <a:off x="6230112" y="1739062"/>
            <a:ext cx="5058969" cy="2163308"/>
          </a:xfrm>
          <a:prstGeom prst="rect">
            <a:avLst/>
          </a:prstGeom>
          <a:ln w="19050">
            <a:solidFill>
              <a:schemeClr val="accent1">
                <a:lumMod val="50000"/>
              </a:schemeClr>
            </a:solidFill>
          </a:ln>
        </p:spPr>
      </p:pic>
      <p:pic>
        <p:nvPicPr>
          <p:cNvPr id="3" name="Picture 3"/>
          <p:cNvPicPr>
            <a:picLocks noChangeAspect="1"/>
          </p:cNvPicPr>
          <p:nvPr/>
        </p:nvPicPr>
        <p:blipFill>
          <a:blip r:embed="rId3"/>
          <a:srcRect t="11989" b="11989"/>
          <a:stretch>
            <a:fillRect/>
          </a:stretch>
        </p:blipFill>
        <p:spPr>
          <a:xfrm>
            <a:off x="6233164" y="3914561"/>
            <a:ext cx="5058969" cy="2163307"/>
          </a:xfrm>
          <a:prstGeom prst="rect">
            <a:avLst/>
          </a:prstGeom>
          <a:ln w="19050">
            <a:solidFill>
              <a:schemeClr val="accent1">
                <a:lumMod val="50000"/>
              </a:schemeClr>
            </a:solidFill>
          </a:ln>
        </p:spPr>
      </p:pic>
      <p:sp>
        <p:nvSpPr>
          <p:cNvPr id="4" name="AutoShape 4"/>
          <p:cNvSpPr/>
          <p:nvPr/>
        </p:nvSpPr>
        <p:spPr>
          <a:xfrm>
            <a:off x="763829" y="1409026"/>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763829" y="1494370"/>
            <a:ext cx="390525"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01</a:t>
            </a:r>
          </a:p>
        </p:txBody>
      </p:sp>
      <p:sp>
        <p:nvSpPr>
          <p:cNvPr id="6" name="AutoShape 6"/>
          <p:cNvSpPr/>
          <p:nvPr/>
        </p:nvSpPr>
        <p:spPr>
          <a:xfrm>
            <a:off x="1306341" y="1382445"/>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传承红色基因</a:t>
            </a:r>
            <a:endParaRPr lang="en-US" sz="1100"/>
          </a:p>
        </p:txBody>
      </p:sp>
      <p:sp>
        <p:nvSpPr>
          <p:cNvPr id="7" name="AutoShape 7"/>
          <p:cNvSpPr/>
          <p:nvPr/>
        </p:nvSpPr>
        <p:spPr>
          <a:xfrm>
            <a:off x="1306341" y="1734252"/>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通过项目实施，使广大干部群众特别是青少年深入了解榆林地区的革命历史和红色文化，传承红色基因。</a:t>
            </a:r>
            <a:endParaRPr lang="en-US" sz="1100"/>
          </a:p>
        </p:txBody>
      </p:sp>
      <p:sp>
        <p:nvSpPr>
          <p:cNvPr id="8" name="AutoShape 8"/>
          <p:cNvSpPr/>
          <p:nvPr/>
        </p:nvSpPr>
        <p:spPr>
          <a:xfrm>
            <a:off x="763829" y="3104812"/>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763829" y="3198934"/>
            <a:ext cx="419100"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02</a:t>
            </a:r>
          </a:p>
        </p:txBody>
      </p:sp>
      <p:sp>
        <p:nvSpPr>
          <p:cNvPr id="10" name="AutoShape 10"/>
          <p:cNvSpPr/>
          <p:nvPr/>
        </p:nvSpPr>
        <p:spPr>
          <a:xfrm>
            <a:off x="1306341" y="3074046"/>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加强爱国主义教育</a:t>
            </a:r>
            <a:endParaRPr lang="en-US" sz="1100"/>
          </a:p>
        </p:txBody>
      </p:sp>
      <p:sp>
        <p:nvSpPr>
          <p:cNvPr id="11" name="AutoShape 11"/>
          <p:cNvSpPr/>
          <p:nvPr/>
        </p:nvSpPr>
        <p:spPr>
          <a:xfrm>
            <a:off x="1306341" y="3486814"/>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通过红色教育项目的开展，增强人们的爱国情感，培养民族自豪感和责任感。</a:t>
            </a:r>
            <a:endParaRPr lang="en-US" sz="1100"/>
          </a:p>
        </p:txBody>
      </p:sp>
      <p:sp>
        <p:nvSpPr>
          <p:cNvPr id="12" name="AutoShape 12"/>
          <p:cNvSpPr/>
          <p:nvPr/>
        </p:nvSpPr>
        <p:spPr>
          <a:xfrm>
            <a:off x="763829" y="4902278"/>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763829" y="4996400"/>
            <a:ext cx="438150"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03</a:t>
            </a:r>
          </a:p>
        </p:txBody>
      </p:sp>
      <p:sp>
        <p:nvSpPr>
          <p:cNvPr id="14" name="AutoShape 14"/>
          <p:cNvSpPr/>
          <p:nvPr/>
        </p:nvSpPr>
        <p:spPr>
          <a:xfrm>
            <a:off x="1306341" y="4870494"/>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推动红色旅游发展</a:t>
            </a:r>
            <a:endParaRPr lang="en-US" sz="1100"/>
          </a:p>
        </p:txBody>
      </p:sp>
      <p:sp>
        <p:nvSpPr>
          <p:cNvPr id="15" name="AutoShape 15"/>
          <p:cNvSpPr/>
          <p:nvPr/>
        </p:nvSpPr>
        <p:spPr>
          <a:xfrm>
            <a:off x="1306341" y="5222301"/>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将红色教育资源与旅游产业相结合，打造具有榆林特色的红色旅游品牌，促进当地经济社会发展。</a:t>
            </a:r>
            <a:endParaRPr lang="en-US" sz="1100"/>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项目目标与意义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6907441" y="1806607"/>
            <a:ext cx="4502196" cy="4061765"/>
          </a:xfrm>
          <a:prstGeom prst="rect">
            <a:avLst/>
          </a:prstGeom>
        </p:spPr>
      </p:pic>
      <p:pic>
        <p:nvPicPr>
          <p:cNvPr id="3" name="Picture 3"/>
          <p:cNvPicPr>
            <a:picLocks noChangeAspect="1"/>
          </p:cNvPicPr>
          <p:nvPr/>
        </p:nvPicPr>
        <p:blipFill>
          <a:blip r:embed="rId3"/>
          <a:srcRect l="8811" r="8811"/>
          <a:stretch>
            <a:fillRect/>
          </a:stretch>
        </p:blipFill>
        <p:spPr>
          <a:xfrm>
            <a:off x="6907441" y="1792193"/>
            <a:ext cx="4502197" cy="2732629"/>
          </a:xfrm>
          <a:prstGeom prst="rect">
            <a:avLst/>
          </a:prstGeom>
        </p:spPr>
      </p:pic>
      <p:grpSp>
        <p:nvGrpSpPr>
          <p:cNvPr id="4" name="Group 4"/>
          <p:cNvGrpSpPr/>
          <p:nvPr/>
        </p:nvGrpSpPr>
        <p:grpSpPr>
          <a:xfrm>
            <a:off x="-2693471" y="4060468"/>
            <a:ext cx="5386942" cy="5386942"/>
            <a:chOff x="-2693471" y="4060468"/>
            <a:chExt cx="5386942" cy="5386942"/>
          </a:xfrm>
        </p:grpSpPr>
        <p:sp>
          <p:nvSpPr>
            <p:cNvPr id="5" name="AutoShape 5"/>
            <p:cNvSpPr/>
            <p:nvPr/>
          </p:nvSpPr>
          <p:spPr>
            <a:xfrm>
              <a:off x="-472539" y="6281401"/>
              <a:ext cx="945078" cy="945078"/>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94632" y="6059307"/>
              <a:ext cx="1389264" cy="1389264"/>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16725" y="5837215"/>
              <a:ext cx="1833451" cy="1833451"/>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38818" y="5615121"/>
              <a:ext cx="2277637" cy="2277637"/>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360912" y="5393028"/>
              <a:ext cx="2721823" cy="272182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583005" y="5170935"/>
              <a:ext cx="3166010" cy="3166010"/>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805098" y="4948842"/>
              <a:ext cx="3610196" cy="361019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2027191" y="4726748"/>
              <a:ext cx="4054383" cy="405438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249285" y="4504655"/>
              <a:ext cx="4498569" cy="4498569"/>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2471378" y="4282562"/>
              <a:ext cx="4942756" cy="494275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2693471" y="4060468"/>
              <a:ext cx="5386942" cy="5386942"/>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1804696" y="1372731"/>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政府需求</a:t>
            </a:r>
            <a:endParaRPr lang="en-US" sz="1100"/>
          </a:p>
        </p:txBody>
      </p:sp>
      <p:sp>
        <p:nvSpPr>
          <p:cNvPr id="17" name="AutoShape 17"/>
          <p:cNvSpPr/>
          <p:nvPr/>
        </p:nvSpPr>
        <p:spPr>
          <a:xfrm>
            <a:off x="1262116" y="1488887"/>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1262116" y="1570452"/>
            <a:ext cx="438150" cy="30480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500">
                <a:solidFill>
                  <a:srgbClr val="FFFFFF">
                    <a:alpha val="100000"/>
                  </a:srgbClr>
                </a:solidFill>
                <a:latin typeface="Microsoft Yahei"/>
                <a:ea typeface="Microsoft Yahei"/>
                <a:cs typeface="Microsoft Yahei"/>
              </a:rPr>
              <a:t>01</a:t>
            </a:r>
          </a:p>
        </p:txBody>
      </p:sp>
      <p:sp>
        <p:nvSpPr>
          <p:cNvPr id="19" name="AutoShape 19"/>
          <p:cNvSpPr/>
          <p:nvPr/>
        </p:nvSpPr>
        <p:spPr>
          <a:xfrm>
            <a:off x="1804696" y="1724535"/>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各级政府对于加强爱国主义教育和革命传统教育有明确要求，需要专业化的红色教育项目来满足需求。</a:t>
            </a:r>
            <a:endParaRPr lang="en-US" sz="1100"/>
          </a:p>
        </p:txBody>
      </p:sp>
      <p:sp>
        <p:nvSpPr>
          <p:cNvPr id="20" name="AutoShape 20"/>
          <p:cNvSpPr/>
          <p:nvPr/>
        </p:nvSpPr>
        <p:spPr>
          <a:xfrm>
            <a:off x="1262116" y="3256475"/>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1272601" y="3332919"/>
            <a:ext cx="416357" cy="27813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00">
                <a:solidFill>
                  <a:srgbClr val="FFFFFF">
                    <a:alpha val="100000"/>
                  </a:srgbClr>
                </a:solidFill>
                <a:latin typeface="Microsoft Yahei"/>
                <a:ea typeface="Microsoft Yahei"/>
                <a:cs typeface="Microsoft Yahei"/>
              </a:rPr>
              <a:t>02</a:t>
            </a:r>
          </a:p>
        </p:txBody>
      </p:sp>
      <p:sp>
        <p:nvSpPr>
          <p:cNvPr id="22" name="AutoShape 22"/>
          <p:cNvSpPr/>
          <p:nvPr/>
        </p:nvSpPr>
        <p:spPr>
          <a:xfrm>
            <a:off x="1804696" y="3127969"/>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学校需求</a:t>
            </a:r>
            <a:endParaRPr lang="en-US" sz="1100"/>
          </a:p>
        </p:txBody>
      </p:sp>
      <p:sp>
        <p:nvSpPr>
          <p:cNvPr id="23" name="AutoShape 23"/>
          <p:cNvSpPr/>
          <p:nvPr/>
        </p:nvSpPr>
        <p:spPr>
          <a:xfrm>
            <a:off x="1804696" y="3479774"/>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学校作为青少年教育的主阵地，对于红色教育资源有强烈需求，以丰富教学内容和提升学生思想素质。</a:t>
            </a:r>
            <a:endParaRPr lang="en-US" sz="1100"/>
          </a:p>
        </p:txBody>
      </p:sp>
      <p:sp>
        <p:nvSpPr>
          <p:cNvPr id="24" name="AutoShape 24"/>
          <p:cNvSpPr/>
          <p:nvPr/>
        </p:nvSpPr>
        <p:spPr>
          <a:xfrm>
            <a:off x="1262116" y="5030785"/>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1271991" y="5124907"/>
            <a:ext cx="441594" cy="27813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1500">
                <a:solidFill>
                  <a:srgbClr val="FFFFFF">
                    <a:alpha val="100000"/>
                  </a:srgbClr>
                </a:solidFill>
                <a:latin typeface="Microsoft Yahei"/>
                <a:ea typeface="Microsoft Yahei"/>
                <a:cs typeface="Microsoft Yahei"/>
              </a:rPr>
              <a:t>03</a:t>
            </a:r>
          </a:p>
        </p:txBody>
      </p:sp>
      <p:sp>
        <p:nvSpPr>
          <p:cNvPr id="26" name="AutoShape 26"/>
          <p:cNvSpPr/>
          <p:nvPr/>
        </p:nvSpPr>
        <p:spPr>
          <a:xfrm>
            <a:off x="1822337" y="4895384"/>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社会需求</a:t>
            </a:r>
            <a:endParaRPr lang="en-US" sz="1100"/>
          </a:p>
        </p:txBody>
      </p:sp>
      <p:sp>
        <p:nvSpPr>
          <p:cNvPr id="27" name="AutoShape 27"/>
          <p:cNvSpPr/>
          <p:nvPr/>
        </p:nvSpPr>
        <p:spPr>
          <a:xfrm>
            <a:off x="1804696" y="5247188"/>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随着社会对于红色文化的关注度不断提高，越来越多的人希望通过参观学习、亲身体验等方式了解革命历史和红色文化。</a:t>
            </a:r>
            <a:endParaRPr lang="en-US" sz="1100"/>
          </a:p>
        </p:txBody>
      </p:sp>
      <p:grpSp>
        <p:nvGrpSpPr>
          <p:cNvPr id="28" name="Group 28"/>
          <p:cNvGrpSpPr/>
          <p:nvPr/>
        </p:nvGrpSpPr>
        <p:grpSpPr>
          <a:xfrm>
            <a:off x="454963" y="93878"/>
            <a:ext cx="10641129" cy="914400"/>
            <a:chOff x="454963" y="93878"/>
            <a:chExt cx="10641129" cy="914400"/>
          </a:xfrm>
        </p:grpSpPr>
        <p:sp>
          <p:nvSpPr>
            <p:cNvPr id="29" name="AutoShape 2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TextBox 4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市场需求分析</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项目内容与规划</a:t>
            </a:r>
            <a:endParaRPr lang="en-US" sz="1100"/>
          </a:p>
        </p:txBody>
      </p:sp>
      <p:sp>
        <p:nvSpPr>
          <p:cNvPr id="3" name="TextBox 3"/>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5775"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资源调研</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对榆林地区的红色教育资源进行深入调研，包括革命历史遗址、纪念馆、烈士陵园等，了解其历史背景、教育价值和现状。</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资源分类</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根据资源类型和教育价值，将榆林地区的红色教育资源进行分类，如革命历史类、革命精神类、革命人物类等。</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资源整合</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整合各类红色教育资源，形成教育合力，为开展红色教育提供有力支撑。</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红色教育资源整合</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100" r="-100"/>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明确红色教育课程的目标，包括知识、能力、情感、态度和价值观等方面。</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课程目标</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4624" r="14624"/>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课程内容</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t="13574" b="13574"/>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课程形式</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5771" r="15771"/>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根据课程目标，设计红色教育课程的内容，包括革命历史、革命精神、革命人物、革命故事等。</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采用多种课程形式，如课堂教学、专题讲座、实地考察、互动体验等，提高课程的吸引力和实效性。</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教育课程设计与开发</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活动形式</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策划多种形式的实践活动，如参观考察、社会实践、志愿服务等，让学生在实践中感受红色文化的魅力。</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活动实施</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制定详细的活动实施方案，包括活动时间、地点、参与人员、物资准备等，确保活动的顺利进行。</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活动主题</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结合红色教育资源和课程内容，确定实践活动的主题，如“重走长征路”、“追寻革命足迹”等。</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实践活动策划</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项目实施与运营</a:t>
            </a:r>
            <a:endParaRPr lang="en-US" sz="1100"/>
          </a:p>
        </p:txBody>
      </p:sp>
      <p:sp>
        <p:nvSpPr>
          <p:cNvPr id="3" name="TextBox 3"/>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577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l="-100" r="-100"/>
          </a:stretch>
        </a:blipFill>
      </p:bgPr>
    </p:bg>
    <p:spTree>
      <p:nvGrpSpPr>
        <p:cNvPr id="1" name=""/>
        <p:cNvGrpSpPr/>
        <p:nvPr/>
      </p:nvGrpSpPr>
      <p:grpSpPr>
        <a:xfrm>
          <a:off x="0" y="0"/>
          <a:ext cx="0" cy="0"/>
        </a:xfrm>
      </p:grpSpPr>
      <p:sp>
        <p:nvSpPr>
          <p:cNvPr id="2" name="AutoShape 2"/>
          <p:cNvSpPr/>
          <p:nvPr/>
        </p:nvSpPr>
        <p:spPr>
          <a:xfrm>
            <a:off x="972922" y="2599767"/>
            <a:ext cx="2150213" cy="2889707"/>
          </a:xfrm>
          <a:prstGeom prst="rect">
            <a:avLst/>
          </a:prstGeom>
          <a:solidFill>
            <a:schemeClr val="accent1">
              <a:alpha val="2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588976" y="2140811"/>
            <a:ext cx="917914" cy="91791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tretch>
            <a:fillRect/>
          </a:stretch>
        </p:blipFill>
        <p:spPr>
          <a:xfrm>
            <a:off x="1834231" y="2348202"/>
            <a:ext cx="427404" cy="503036"/>
          </a:xfrm>
          <a:prstGeom prst="rect">
            <a:avLst/>
          </a:prstGeom>
        </p:spPr>
      </p:pic>
      <p:sp>
        <p:nvSpPr>
          <p:cNvPr id="5" name="AutoShape 5"/>
          <p:cNvSpPr/>
          <p:nvPr/>
        </p:nvSpPr>
        <p:spPr>
          <a:xfrm>
            <a:off x="3705053" y="2599767"/>
            <a:ext cx="2150213" cy="2889707"/>
          </a:xfrm>
          <a:prstGeom prst="rect">
            <a:avLst/>
          </a:prstGeom>
          <a:solidFill>
            <a:schemeClr val="accent1">
              <a:alpha val="2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21203" y="2140811"/>
            <a:ext cx="917914" cy="91791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tretch>
            <a:fillRect/>
          </a:stretch>
        </p:blipFill>
        <p:spPr>
          <a:xfrm>
            <a:off x="4554410" y="2409492"/>
            <a:ext cx="451403" cy="451403"/>
          </a:xfrm>
          <a:prstGeom prst="rect">
            <a:avLst/>
          </a:prstGeom>
        </p:spPr>
      </p:pic>
      <p:sp>
        <p:nvSpPr>
          <p:cNvPr id="8" name="AutoShape 8"/>
          <p:cNvSpPr/>
          <p:nvPr/>
        </p:nvSpPr>
        <p:spPr>
          <a:xfrm>
            <a:off x="6437185" y="2599767"/>
            <a:ext cx="2150213" cy="2889707"/>
          </a:xfrm>
          <a:prstGeom prst="rect">
            <a:avLst/>
          </a:prstGeom>
          <a:solidFill>
            <a:schemeClr val="accent1">
              <a:alpha val="2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053335" y="2140811"/>
            <a:ext cx="917914" cy="91791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0" name="Picture 10"/>
          <p:cNvPicPr>
            <a:picLocks noChangeAspect="1"/>
          </p:cNvPicPr>
          <p:nvPr/>
        </p:nvPicPr>
        <p:blipFill>
          <a:blip r:embed="rId4"/>
          <a:stretch>
            <a:fillRect/>
          </a:stretch>
        </p:blipFill>
        <p:spPr>
          <a:xfrm>
            <a:off x="7263307" y="2346672"/>
            <a:ext cx="498064" cy="506191"/>
          </a:xfrm>
          <a:prstGeom prst="rect">
            <a:avLst/>
          </a:prstGeom>
        </p:spPr>
      </p:pic>
      <p:sp>
        <p:nvSpPr>
          <p:cNvPr id="11" name="AutoShape 11"/>
          <p:cNvSpPr/>
          <p:nvPr/>
        </p:nvSpPr>
        <p:spPr>
          <a:xfrm>
            <a:off x="9169412" y="2599767"/>
            <a:ext cx="2150213" cy="2889707"/>
          </a:xfrm>
          <a:prstGeom prst="rect">
            <a:avLst/>
          </a:prstGeom>
          <a:solidFill>
            <a:schemeClr val="accent1">
              <a:alpha val="2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785562" y="2140811"/>
            <a:ext cx="917914" cy="91791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3" name="Picture 13"/>
          <p:cNvPicPr>
            <a:picLocks noChangeAspect="1"/>
          </p:cNvPicPr>
          <p:nvPr/>
        </p:nvPicPr>
        <p:blipFill>
          <a:blip r:embed="rId5"/>
          <a:stretch>
            <a:fillRect/>
          </a:stretch>
        </p:blipFill>
        <p:spPr>
          <a:xfrm>
            <a:off x="10010068" y="2412169"/>
            <a:ext cx="468901" cy="375102"/>
          </a:xfrm>
          <a:prstGeom prst="rect">
            <a:avLst/>
          </a:prstGeom>
        </p:spPr>
      </p:pic>
      <p:sp>
        <p:nvSpPr>
          <p:cNvPr id="14" name="AutoShape 14"/>
          <p:cNvSpPr/>
          <p:nvPr/>
        </p:nvSpPr>
        <p:spPr>
          <a:xfrm>
            <a:off x="924705" y="3279213"/>
            <a:ext cx="2192423"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1800" b="1">
                <a:solidFill>
                  <a:schemeClr val="accent1">
                    <a:alpha val="100000"/>
                  </a:schemeClr>
                </a:solidFill>
                <a:latin typeface="Microsoft Yahei"/>
                <a:ea typeface="Microsoft Yahei"/>
                <a:cs typeface="Microsoft Yahei"/>
              </a:rPr>
              <a:t>项目负责人</a:t>
            </a:r>
            <a:endParaRPr lang="en-US" sz="1100"/>
          </a:p>
        </p:txBody>
      </p:sp>
      <p:sp>
        <p:nvSpPr>
          <p:cNvPr id="15" name="AutoShape 15"/>
          <p:cNvSpPr/>
          <p:nvPr/>
        </p:nvSpPr>
        <p:spPr>
          <a:xfrm>
            <a:off x="1030805" y="3664675"/>
            <a:ext cx="1980224" cy="162440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alpha val="100000"/>
                  </a:schemeClr>
                </a:solidFill>
                <a:latin typeface="Microsoft Yahei"/>
                <a:ea typeface="Microsoft Yahei"/>
                <a:cs typeface="Microsoft Yahei"/>
              </a:rPr>
              <a:t>负责项目的整体规划和实施，监督项目进度，确保项目按照计划进行。</a:t>
            </a:r>
            <a:endParaRPr lang="en-US" sz="1100"/>
          </a:p>
        </p:txBody>
      </p:sp>
      <p:sp>
        <p:nvSpPr>
          <p:cNvPr id="16" name="AutoShape 16"/>
          <p:cNvSpPr/>
          <p:nvPr/>
        </p:nvSpPr>
        <p:spPr>
          <a:xfrm>
            <a:off x="3705053" y="3279213"/>
            <a:ext cx="2192423"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1800" b="1">
                <a:solidFill>
                  <a:schemeClr val="accent1">
                    <a:alpha val="100000"/>
                  </a:schemeClr>
                </a:solidFill>
                <a:latin typeface="Microsoft Yahei"/>
                <a:ea typeface="Microsoft Yahei"/>
                <a:cs typeface="Microsoft Yahei"/>
              </a:rPr>
              <a:t>教育专家</a:t>
            </a:r>
            <a:endParaRPr lang="en-US" sz="1100"/>
          </a:p>
        </p:txBody>
      </p:sp>
      <p:sp>
        <p:nvSpPr>
          <p:cNvPr id="17" name="AutoShape 17"/>
          <p:cNvSpPr/>
          <p:nvPr/>
        </p:nvSpPr>
        <p:spPr>
          <a:xfrm>
            <a:off x="3811153" y="3664675"/>
            <a:ext cx="1980224" cy="162440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alpha val="100000"/>
                  </a:schemeClr>
                </a:solidFill>
                <a:latin typeface="Microsoft Yahei"/>
                <a:ea typeface="Microsoft Yahei"/>
                <a:cs typeface="Microsoft Yahei"/>
              </a:rPr>
              <a:t>负责研发红色教育课程，提供教育教学支持，确保教育质量。</a:t>
            </a:r>
            <a:endParaRPr lang="en-US" sz="1100"/>
          </a:p>
        </p:txBody>
      </p:sp>
      <p:sp>
        <p:nvSpPr>
          <p:cNvPr id="18" name="AutoShape 18"/>
          <p:cNvSpPr/>
          <p:nvPr/>
        </p:nvSpPr>
        <p:spPr>
          <a:xfrm>
            <a:off x="6394975" y="3279213"/>
            <a:ext cx="2192423"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1800" b="1">
                <a:solidFill>
                  <a:schemeClr val="accent1">
                    <a:alpha val="100000"/>
                  </a:schemeClr>
                </a:solidFill>
                <a:latin typeface="Microsoft Yahei"/>
                <a:ea typeface="Microsoft Yahei"/>
                <a:cs typeface="Microsoft Yahei"/>
              </a:rPr>
              <a:t>市场推广人员</a:t>
            </a:r>
            <a:endParaRPr lang="en-US" sz="1100"/>
          </a:p>
        </p:txBody>
      </p:sp>
      <p:sp>
        <p:nvSpPr>
          <p:cNvPr id="19" name="AutoShape 19"/>
          <p:cNvSpPr/>
          <p:nvPr/>
        </p:nvSpPr>
        <p:spPr>
          <a:xfrm>
            <a:off x="6501074" y="3664675"/>
            <a:ext cx="1980224" cy="162440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alpha val="100000"/>
                  </a:schemeClr>
                </a:solidFill>
                <a:latin typeface="Microsoft Yahei"/>
                <a:ea typeface="Microsoft Yahei"/>
                <a:cs typeface="Microsoft Yahei"/>
              </a:rPr>
              <a:t>负责项目的市场推广和品牌建设，提高项目的知名度和影响力。</a:t>
            </a:r>
            <a:endParaRPr lang="en-US" sz="1100"/>
          </a:p>
        </p:txBody>
      </p:sp>
      <p:sp>
        <p:nvSpPr>
          <p:cNvPr id="20" name="AutoShape 20"/>
          <p:cNvSpPr/>
          <p:nvPr/>
        </p:nvSpPr>
        <p:spPr>
          <a:xfrm>
            <a:off x="9157221" y="3291405"/>
            <a:ext cx="2192423"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1800" b="1">
                <a:solidFill>
                  <a:schemeClr val="accent1">
                    <a:alpha val="100000"/>
                  </a:schemeClr>
                </a:solidFill>
                <a:latin typeface="Microsoft Yahei"/>
                <a:ea typeface="Microsoft Yahei"/>
                <a:cs typeface="Microsoft Yahei"/>
              </a:rPr>
              <a:t>运营管理人员</a:t>
            </a:r>
            <a:endParaRPr lang="en-US" sz="1100"/>
          </a:p>
        </p:txBody>
      </p:sp>
      <p:sp>
        <p:nvSpPr>
          <p:cNvPr id="21" name="AutoShape 21"/>
          <p:cNvSpPr/>
          <p:nvPr/>
        </p:nvSpPr>
        <p:spPr>
          <a:xfrm>
            <a:off x="9263320" y="3676867"/>
            <a:ext cx="1980224" cy="162440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alpha val="100000"/>
                  </a:schemeClr>
                </a:solidFill>
                <a:latin typeface="Microsoft Yahei"/>
                <a:ea typeface="Microsoft Yahei"/>
                <a:cs typeface="Microsoft Yahei"/>
              </a:rPr>
              <a:t>负责项目的日常运营和管理，包括人员管理、财务管理等。</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团队组建与分工</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951247" y="3956467"/>
            <a:ext cx="2521085"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前期准备阶段</a:t>
            </a:r>
            <a:endParaRPr lang="en-US" sz="1100"/>
          </a:p>
        </p:txBody>
      </p:sp>
      <p:sp>
        <p:nvSpPr>
          <p:cNvPr id="3" name="AutoShape 3"/>
          <p:cNvSpPr/>
          <p:nvPr/>
        </p:nvSpPr>
        <p:spPr>
          <a:xfrm>
            <a:off x="3932164" y="1757233"/>
            <a:ext cx="1867327" cy="1867327"/>
          </a:xfrm>
          <a:prstGeom prst="donut">
            <a:avLst>
              <a:gd name="adj" fmla="val 1215"/>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691790" y="3956467"/>
            <a:ext cx="2551648"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课程研发阶段</a:t>
            </a:r>
            <a:endParaRPr lang="en-US" sz="1100"/>
          </a:p>
        </p:txBody>
      </p:sp>
      <p:sp>
        <p:nvSpPr>
          <p:cNvPr id="5" name="AutoShape 5"/>
          <p:cNvSpPr/>
          <p:nvPr/>
        </p:nvSpPr>
        <p:spPr>
          <a:xfrm>
            <a:off x="3691790" y="4363738"/>
            <a:ext cx="2348077" cy="1594406"/>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研发红色教育课程，进行试讲和调整，预计用时3个月。</a:t>
            </a:r>
            <a:endParaRPr lang="en-US" sz="1100"/>
          </a:p>
        </p:txBody>
      </p:sp>
      <p:sp>
        <p:nvSpPr>
          <p:cNvPr id="6" name="AutoShape 6"/>
          <p:cNvSpPr/>
          <p:nvPr/>
        </p:nvSpPr>
        <p:spPr>
          <a:xfrm>
            <a:off x="6605747" y="1757233"/>
            <a:ext cx="1867327" cy="1867327"/>
          </a:xfrm>
          <a:prstGeom prst="donut">
            <a:avLst>
              <a:gd name="adj" fmla="val 1215"/>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377549" y="3956467"/>
            <a:ext cx="2539471"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市场推广阶段</a:t>
            </a:r>
            <a:endParaRPr lang="en-US" sz="1100"/>
          </a:p>
        </p:txBody>
      </p:sp>
      <p:sp>
        <p:nvSpPr>
          <p:cNvPr id="8" name="AutoShape 8"/>
          <p:cNvSpPr/>
          <p:nvPr/>
        </p:nvSpPr>
        <p:spPr>
          <a:xfrm>
            <a:off x="6377550" y="4363738"/>
            <a:ext cx="2323724" cy="1594406"/>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开展市场推广活动，提高项目知名度，预计用时1个月。</a:t>
            </a:r>
            <a:endParaRPr lang="en-US" sz="1100"/>
          </a:p>
        </p:txBody>
      </p:sp>
      <p:sp>
        <p:nvSpPr>
          <p:cNvPr id="9" name="AutoShape 9"/>
          <p:cNvSpPr/>
          <p:nvPr/>
        </p:nvSpPr>
        <p:spPr>
          <a:xfrm>
            <a:off x="1173358" y="1757233"/>
            <a:ext cx="1867327" cy="1867327"/>
          </a:xfrm>
          <a:prstGeom prst="donut">
            <a:avLst>
              <a:gd name="adj" fmla="val 1215"/>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51249" y="4363738"/>
            <a:ext cx="2311548" cy="1594406"/>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进行市场调研，制定项目计划，组建项目团队，预计用时2个月。</a:t>
            </a:r>
            <a:endParaRPr lang="en-US" sz="1100"/>
          </a:p>
        </p:txBody>
      </p:sp>
      <p:sp>
        <p:nvSpPr>
          <p:cNvPr id="11" name="AutoShape 11"/>
          <p:cNvSpPr/>
          <p:nvPr/>
        </p:nvSpPr>
        <p:spPr>
          <a:xfrm>
            <a:off x="9038940" y="3956467"/>
            <a:ext cx="2555072"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项目运营阶段</a:t>
            </a:r>
            <a:endParaRPr lang="en-US" sz="1100"/>
          </a:p>
        </p:txBody>
      </p:sp>
      <p:sp>
        <p:nvSpPr>
          <p:cNvPr id="12" name="AutoShape 12"/>
          <p:cNvSpPr/>
          <p:nvPr/>
        </p:nvSpPr>
        <p:spPr>
          <a:xfrm>
            <a:off x="9038941" y="4363738"/>
            <a:ext cx="2323724" cy="1594406"/>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正式启动项目，进行日常运营和管理，长期进行。</a:t>
            </a:r>
            <a:endParaRPr lang="en-US" sz="1100"/>
          </a:p>
        </p:txBody>
      </p:sp>
      <p:sp>
        <p:nvSpPr>
          <p:cNvPr id="13" name="AutoShape 13"/>
          <p:cNvSpPr/>
          <p:nvPr/>
        </p:nvSpPr>
        <p:spPr>
          <a:xfrm>
            <a:off x="9267140" y="1757233"/>
            <a:ext cx="1867327" cy="1867327"/>
          </a:xfrm>
          <a:prstGeom prst="donut">
            <a:avLst>
              <a:gd name="adj" fmla="val 1215"/>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4" name="Group 14"/>
          <p:cNvGrpSpPr/>
          <p:nvPr/>
        </p:nvGrpSpPr>
        <p:grpSpPr>
          <a:xfrm>
            <a:off x="1816793" y="2385294"/>
            <a:ext cx="580457" cy="611204"/>
            <a:chOff x="1816793" y="2385294"/>
            <a:chExt cx="580457" cy="611204"/>
          </a:xfrm>
        </p:grpSpPr>
        <p:sp>
          <p:nvSpPr>
            <p:cNvPr id="15" name="Freeform 15"/>
            <p:cNvSpPr/>
            <p:nvPr/>
          </p:nvSpPr>
          <p:spPr>
            <a:xfrm>
              <a:off x="1816793" y="2385294"/>
              <a:ext cx="580457" cy="611204"/>
            </a:xfrm>
            <a:custGeom>
              <a:rect l="l" t="t" r="r" b="b"/>
              <a:pathLst>
                <a:path w="636" h="746">
                  <a:moveTo>
                    <a:pt x="579" y="0"/>
                  </a:moveTo>
                  <a:cubicBezTo>
                    <a:pt x="57" y="0"/>
                    <a:pt x="57" y="0"/>
                    <a:pt x="57" y="0"/>
                  </a:cubicBezTo>
                  <a:cubicBezTo>
                    <a:pt x="25" y="0"/>
                    <a:pt x="0" y="25"/>
                    <a:pt x="0" y="57"/>
                  </a:cubicBezTo>
                  <a:cubicBezTo>
                    <a:pt x="0" y="689"/>
                    <a:pt x="0" y="689"/>
                    <a:pt x="0" y="689"/>
                  </a:cubicBezTo>
                  <a:cubicBezTo>
                    <a:pt x="0" y="721"/>
                    <a:pt x="25" y="746"/>
                    <a:pt x="57" y="746"/>
                  </a:cubicBezTo>
                  <a:cubicBezTo>
                    <a:pt x="579" y="746"/>
                    <a:pt x="579" y="746"/>
                    <a:pt x="579" y="746"/>
                  </a:cubicBezTo>
                  <a:cubicBezTo>
                    <a:pt x="611" y="746"/>
                    <a:pt x="636" y="721"/>
                    <a:pt x="636" y="689"/>
                  </a:cubicBezTo>
                  <a:cubicBezTo>
                    <a:pt x="636" y="57"/>
                    <a:pt x="636" y="57"/>
                    <a:pt x="636" y="57"/>
                  </a:cubicBezTo>
                  <a:cubicBezTo>
                    <a:pt x="636" y="25"/>
                    <a:pt x="611" y="0"/>
                    <a:pt x="579" y="0"/>
                  </a:cubicBezTo>
                  <a:close/>
                  <a:moveTo>
                    <a:pt x="43" y="689"/>
                  </a:moveTo>
                  <a:cubicBezTo>
                    <a:pt x="43" y="57"/>
                    <a:pt x="43" y="57"/>
                    <a:pt x="43" y="57"/>
                  </a:cubicBezTo>
                  <a:cubicBezTo>
                    <a:pt x="43" y="49"/>
                    <a:pt x="49" y="43"/>
                    <a:pt x="57" y="43"/>
                  </a:cubicBezTo>
                  <a:cubicBezTo>
                    <a:pt x="94" y="43"/>
                    <a:pt x="94" y="43"/>
                    <a:pt x="94" y="43"/>
                  </a:cubicBezTo>
                  <a:cubicBezTo>
                    <a:pt x="94" y="703"/>
                    <a:pt x="94" y="703"/>
                    <a:pt x="94" y="703"/>
                  </a:cubicBezTo>
                  <a:cubicBezTo>
                    <a:pt x="57" y="703"/>
                    <a:pt x="57" y="703"/>
                    <a:pt x="57" y="703"/>
                  </a:cubicBezTo>
                  <a:cubicBezTo>
                    <a:pt x="49" y="703"/>
                    <a:pt x="43" y="697"/>
                    <a:pt x="43" y="689"/>
                  </a:cubicBezTo>
                  <a:close/>
                  <a:moveTo>
                    <a:pt x="593" y="689"/>
                  </a:moveTo>
                  <a:cubicBezTo>
                    <a:pt x="593" y="697"/>
                    <a:pt x="587" y="703"/>
                    <a:pt x="579" y="703"/>
                  </a:cubicBezTo>
                  <a:cubicBezTo>
                    <a:pt x="138" y="703"/>
                    <a:pt x="138" y="703"/>
                    <a:pt x="138" y="703"/>
                  </a:cubicBezTo>
                  <a:cubicBezTo>
                    <a:pt x="138" y="43"/>
                    <a:pt x="138" y="43"/>
                    <a:pt x="138" y="43"/>
                  </a:cubicBezTo>
                  <a:cubicBezTo>
                    <a:pt x="579" y="43"/>
                    <a:pt x="579" y="43"/>
                    <a:pt x="579" y="43"/>
                  </a:cubicBezTo>
                  <a:cubicBezTo>
                    <a:pt x="587" y="43"/>
                    <a:pt x="593" y="49"/>
                    <a:pt x="593" y="57"/>
                  </a:cubicBezTo>
                  <a:lnTo>
                    <a:pt x="593" y="68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967516" y="2592214"/>
              <a:ext cx="137324" cy="350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1967516" y="2510049"/>
              <a:ext cx="182717" cy="350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2172048" y="2529578"/>
              <a:ext cx="139505" cy="408335"/>
            </a:xfrm>
            <a:custGeom>
              <a:rect l="l" t="t" r="r" b="b"/>
              <a:pathLst>
                <a:path w="153" h="498">
                  <a:moveTo>
                    <a:pt x="0" y="76"/>
                  </a:moveTo>
                  <a:cubicBezTo>
                    <a:pt x="0" y="441"/>
                    <a:pt x="0" y="441"/>
                    <a:pt x="0" y="441"/>
                  </a:cubicBezTo>
                  <a:cubicBezTo>
                    <a:pt x="0" y="472"/>
                    <a:pt x="26" y="498"/>
                    <a:pt x="57" y="498"/>
                  </a:cubicBezTo>
                  <a:cubicBezTo>
                    <a:pt x="96" y="498"/>
                    <a:pt x="96" y="498"/>
                    <a:pt x="96" y="498"/>
                  </a:cubicBezTo>
                  <a:cubicBezTo>
                    <a:pt x="128" y="498"/>
                    <a:pt x="153" y="472"/>
                    <a:pt x="153" y="441"/>
                  </a:cubicBezTo>
                  <a:cubicBezTo>
                    <a:pt x="153" y="76"/>
                    <a:pt x="153" y="76"/>
                    <a:pt x="153" y="76"/>
                  </a:cubicBezTo>
                  <a:cubicBezTo>
                    <a:pt x="77" y="0"/>
                    <a:pt x="77" y="0"/>
                    <a:pt x="77" y="0"/>
                  </a:cubicBezTo>
                  <a:lnTo>
                    <a:pt x="0" y="76"/>
                  </a:lnTo>
                  <a:close/>
                  <a:moveTo>
                    <a:pt x="109" y="441"/>
                  </a:moveTo>
                  <a:cubicBezTo>
                    <a:pt x="109" y="448"/>
                    <a:pt x="104" y="454"/>
                    <a:pt x="96" y="454"/>
                  </a:cubicBezTo>
                  <a:cubicBezTo>
                    <a:pt x="57" y="454"/>
                    <a:pt x="57" y="454"/>
                    <a:pt x="57" y="454"/>
                  </a:cubicBezTo>
                  <a:cubicBezTo>
                    <a:pt x="50" y="454"/>
                    <a:pt x="44" y="448"/>
                    <a:pt x="44" y="441"/>
                  </a:cubicBezTo>
                  <a:cubicBezTo>
                    <a:pt x="44" y="94"/>
                    <a:pt x="44" y="94"/>
                    <a:pt x="44" y="94"/>
                  </a:cubicBezTo>
                  <a:cubicBezTo>
                    <a:pt x="77" y="62"/>
                    <a:pt x="77" y="62"/>
                    <a:pt x="77" y="62"/>
                  </a:cubicBezTo>
                  <a:cubicBezTo>
                    <a:pt x="109" y="94"/>
                    <a:pt x="109" y="94"/>
                    <a:pt x="109" y="94"/>
                  </a:cubicBezTo>
                  <a:lnTo>
                    <a:pt x="109" y="441"/>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 name="Group 19"/>
          <p:cNvGrpSpPr/>
          <p:nvPr/>
        </p:nvGrpSpPr>
        <p:grpSpPr>
          <a:xfrm>
            <a:off x="4467776" y="2395266"/>
            <a:ext cx="796103" cy="591260"/>
            <a:chOff x="4467776" y="2395266"/>
            <a:chExt cx="796103" cy="591260"/>
          </a:xfrm>
        </p:grpSpPr>
        <p:sp>
          <p:nvSpPr>
            <p:cNvPr id="20" name="Freeform 20"/>
            <p:cNvSpPr/>
            <p:nvPr/>
          </p:nvSpPr>
          <p:spPr>
            <a:xfrm>
              <a:off x="4749694" y="2658487"/>
              <a:ext cx="231331" cy="243277"/>
            </a:xfrm>
            <a:custGeom>
              <a:rect l="l" t="t" r="r" b="b"/>
              <a:pathLst>
                <a:path w="265" h="281">
                  <a:moveTo>
                    <a:pt x="0" y="131"/>
                  </a:moveTo>
                  <a:lnTo>
                    <a:pt x="38" y="169"/>
                  </a:lnTo>
                  <a:lnTo>
                    <a:pt x="107" y="102"/>
                  </a:lnTo>
                  <a:lnTo>
                    <a:pt x="105" y="281"/>
                  </a:lnTo>
                  <a:lnTo>
                    <a:pt x="159" y="281"/>
                  </a:lnTo>
                  <a:lnTo>
                    <a:pt x="159" y="102"/>
                  </a:lnTo>
                  <a:lnTo>
                    <a:pt x="227" y="169"/>
                  </a:lnTo>
                  <a:lnTo>
                    <a:pt x="265" y="131"/>
                  </a:lnTo>
                  <a:lnTo>
                    <a:pt x="132" y="0"/>
                  </a:lnTo>
                  <a:lnTo>
                    <a:pt x="0" y="131"/>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4467776" y="2395266"/>
              <a:ext cx="796103" cy="591260"/>
            </a:xfrm>
            <a:custGeom>
              <a:rect l="l" t="t" r="r" b="b"/>
              <a:pathLst>
                <a:path w="747" h="562">
                  <a:moveTo>
                    <a:pt x="692" y="240"/>
                  </a:moveTo>
                  <a:cubicBezTo>
                    <a:pt x="661" y="210"/>
                    <a:pt x="622" y="191"/>
                    <a:pt x="579" y="186"/>
                  </a:cubicBezTo>
                  <a:cubicBezTo>
                    <a:pt x="574" y="139"/>
                    <a:pt x="554" y="95"/>
                    <a:pt x="520" y="61"/>
                  </a:cubicBezTo>
                  <a:cubicBezTo>
                    <a:pt x="481" y="22"/>
                    <a:pt x="429" y="0"/>
                    <a:pt x="374" y="0"/>
                  </a:cubicBezTo>
                  <a:cubicBezTo>
                    <a:pt x="318" y="0"/>
                    <a:pt x="267" y="22"/>
                    <a:pt x="228" y="61"/>
                  </a:cubicBezTo>
                  <a:cubicBezTo>
                    <a:pt x="193" y="95"/>
                    <a:pt x="173" y="139"/>
                    <a:pt x="168" y="186"/>
                  </a:cubicBezTo>
                  <a:cubicBezTo>
                    <a:pt x="125" y="191"/>
                    <a:pt x="86" y="210"/>
                    <a:pt x="55" y="240"/>
                  </a:cubicBezTo>
                  <a:cubicBezTo>
                    <a:pt x="20" y="276"/>
                    <a:pt x="0" y="323"/>
                    <a:pt x="0" y="374"/>
                  </a:cubicBezTo>
                  <a:cubicBezTo>
                    <a:pt x="0" y="424"/>
                    <a:pt x="20" y="471"/>
                    <a:pt x="55" y="507"/>
                  </a:cubicBezTo>
                  <a:cubicBezTo>
                    <a:pt x="91" y="542"/>
                    <a:pt x="138" y="562"/>
                    <a:pt x="189" y="562"/>
                  </a:cubicBezTo>
                  <a:cubicBezTo>
                    <a:pt x="559" y="562"/>
                    <a:pt x="559" y="562"/>
                    <a:pt x="559" y="562"/>
                  </a:cubicBezTo>
                  <a:cubicBezTo>
                    <a:pt x="609" y="562"/>
                    <a:pt x="657" y="542"/>
                    <a:pt x="692" y="507"/>
                  </a:cubicBezTo>
                  <a:cubicBezTo>
                    <a:pt x="728" y="471"/>
                    <a:pt x="747" y="424"/>
                    <a:pt x="747" y="374"/>
                  </a:cubicBezTo>
                  <a:cubicBezTo>
                    <a:pt x="747" y="323"/>
                    <a:pt x="728" y="276"/>
                    <a:pt x="692" y="240"/>
                  </a:cubicBezTo>
                  <a:close/>
                  <a:moveTo>
                    <a:pt x="559" y="518"/>
                  </a:moveTo>
                  <a:cubicBezTo>
                    <a:pt x="189" y="518"/>
                    <a:pt x="189" y="518"/>
                    <a:pt x="189" y="518"/>
                  </a:cubicBezTo>
                  <a:cubicBezTo>
                    <a:pt x="109" y="518"/>
                    <a:pt x="44" y="453"/>
                    <a:pt x="44" y="374"/>
                  </a:cubicBezTo>
                  <a:cubicBezTo>
                    <a:pt x="44" y="294"/>
                    <a:pt x="109" y="229"/>
                    <a:pt x="188" y="229"/>
                  </a:cubicBezTo>
                  <a:cubicBezTo>
                    <a:pt x="211" y="229"/>
                    <a:pt x="211" y="229"/>
                    <a:pt x="211" y="229"/>
                  </a:cubicBezTo>
                  <a:cubicBezTo>
                    <a:pt x="211" y="207"/>
                    <a:pt x="211" y="207"/>
                    <a:pt x="211" y="207"/>
                  </a:cubicBezTo>
                  <a:cubicBezTo>
                    <a:pt x="211" y="207"/>
                    <a:pt x="211" y="207"/>
                    <a:pt x="211" y="207"/>
                  </a:cubicBezTo>
                  <a:cubicBezTo>
                    <a:pt x="211" y="117"/>
                    <a:pt x="284" y="44"/>
                    <a:pt x="374" y="44"/>
                  </a:cubicBezTo>
                  <a:cubicBezTo>
                    <a:pt x="463" y="44"/>
                    <a:pt x="536" y="117"/>
                    <a:pt x="536" y="206"/>
                  </a:cubicBezTo>
                  <a:cubicBezTo>
                    <a:pt x="536" y="207"/>
                    <a:pt x="536" y="207"/>
                    <a:pt x="536" y="207"/>
                  </a:cubicBezTo>
                  <a:cubicBezTo>
                    <a:pt x="536" y="229"/>
                    <a:pt x="536" y="229"/>
                    <a:pt x="536" y="229"/>
                  </a:cubicBezTo>
                  <a:cubicBezTo>
                    <a:pt x="558" y="229"/>
                    <a:pt x="558" y="229"/>
                    <a:pt x="558" y="229"/>
                  </a:cubicBezTo>
                  <a:cubicBezTo>
                    <a:pt x="559" y="229"/>
                    <a:pt x="559" y="229"/>
                    <a:pt x="559" y="229"/>
                  </a:cubicBezTo>
                  <a:cubicBezTo>
                    <a:pt x="639" y="229"/>
                    <a:pt x="704" y="294"/>
                    <a:pt x="704" y="374"/>
                  </a:cubicBezTo>
                  <a:cubicBezTo>
                    <a:pt x="704" y="453"/>
                    <a:pt x="639" y="518"/>
                    <a:pt x="559" y="518"/>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2" name="Freeform 22"/>
          <p:cNvSpPr/>
          <p:nvPr/>
        </p:nvSpPr>
        <p:spPr>
          <a:xfrm>
            <a:off x="7193681" y="2398079"/>
            <a:ext cx="691461" cy="585635"/>
          </a:xfrm>
          <a:custGeom>
            <a:rect l="l" t="t" r="r" b="b"/>
            <a:pathLst>
              <a:path w="746" h="638">
                <a:moveTo>
                  <a:pt x="689" y="125"/>
                </a:moveTo>
                <a:cubicBezTo>
                  <a:pt x="552" y="125"/>
                  <a:pt x="552" y="125"/>
                  <a:pt x="552" y="125"/>
                </a:cubicBezTo>
                <a:cubicBezTo>
                  <a:pt x="552" y="57"/>
                  <a:pt x="552" y="57"/>
                  <a:pt x="552" y="57"/>
                </a:cubicBezTo>
                <a:cubicBezTo>
                  <a:pt x="552" y="26"/>
                  <a:pt x="526" y="0"/>
                  <a:pt x="495" y="0"/>
                </a:cubicBezTo>
                <a:cubicBezTo>
                  <a:pt x="253" y="0"/>
                  <a:pt x="253" y="0"/>
                  <a:pt x="253" y="0"/>
                </a:cubicBezTo>
                <a:cubicBezTo>
                  <a:pt x="221" y="0"/>
                  <a:pt x="196" y="26"/>
                  <a:pt x="196" y="57"/>
                </a:cubicBezTo>
                <a:cubicBezTo>
                  <a:pt x="196" y="125"/>
                  <a:pt x="196" y="125"/>
                  <a:pt x="196" y="125"/>
                </a:cubicBezTo>
                <a:cubicBezTo>
                  <a:pt x="57" y="125"/>
                  <a:pt x="57" y="125"/>
                  <a:pt x="57" y="125"/>
                </a:cubicBezTo>
                <a:cubicBezTo>
                  <a:pt x="25" y="125"/>
                  <a:pt x="0" y="151"/>
                  <a:pt x="0" y="182"/>
                </a:cubicBezTo>
                <a:cubicBezTo>
                  <a:pt x="0" y="581"/>
                  <a:pt x="0" y="581"/>
                  <a:pt x="0" y="581"/>
                </a:cubicBezTo>
                <a:cubicBezTo>
                  <a:pt x="0" y="612"/>
                  <a:pt x="25" y="638"/>
                  <a:pt x="57" y="638"/>
                </a:cubicBezTo>
                <a:cubicBezTo>
                  <a:pt x="689" y="638"/>
                  <a:pt x="689" y="638"/>
                  <a:pt x="689" y="638"/>
                </a:cubicBezTo>
                <a:cubicBezTo>
                  <a:pt x="721" y="638"/>
                  <a:pt x="746" y="612"/>
                  <a:pt x="746" y="581"/>
                </a:cubicBezTo>
                <a:cubicBezTo>
                  <a:pt x="746" y="182"/>
                  <a:pt x="746" y="182"/>
                  <a:pt x="746" y="182"/>
                </a:cubicBezTo>
                <a:cubicBezTo>
                  <a:pt x="746" y="151"/>
                  <a:pt x="721" y="125"/>
                  <a:pt x="689" y="125"/>
                </a:cubicBezTo>
                <a:close/>
                <a:moveTo>
                  <a:pt x="239" y="57"/>
                </a:moveTo>
                <a:cubicBezTo>
                  <a:pt x="239" y="50"/>
                  <a:pt x="245" y="44"/>
                  <a:pt x="253" y="44"/>
                </a:cubicBezTo>
                <a:cubicBezTo>
                  <a:pt x="495" y="44"/>
                  <a:pt x="495" y="44"/>
                  <a:pt x="495" y="44"/>
                </a:cubicBezTo>
                <a:cubicBezTo>
                  <a:pt x="502" y="44"/>
                  <a:pt x="508" y="50"/>
                  <a:pt x="508" y="57"/>
                </a:cubicBezTo>
                <a:cubicBezTo>
                  <a:pt x="508" y="125"/>
                  <a:pt x="508" y="125"/>
                  <a:pt x="508" y="125"/>
                </a:cubicBezTo>
                <a:cubicBezTo>
                  <a:pt x="239" y="125"/>
                  <a:pt x="239" y="125"/>
                  <a:pt x="239" y="125"/>
                </a:cubicBezTo>
                <a:lnTo>
                  <a:pt x="239" y="57"/>
                </a:lnTo>
                <a:close/>
                <a:moveTo>
                  <a:pt x="57" y="169"/>
                </a:moveTo>
                <a:cubicBezTo>
                  <a:pt x="689" y="169"/>
                  <a:pt x="689" y="169"/>
                  <a:pt x="689" y="169"/>
                </a:cubicBezTo>
                <a:cubicBezTo>
                  <a:pt x="697" y="169"/>
                  <a:pt x="703" y="175"/>
                  <a:pt x="703" y="182"/>
                </a:cubicBezTo>
                <a:cubicBezTo>
                  <a:pt x="703" y="295"/>
                  <a:pt x="703" y="295"/>
                  <a:pt x="703" y="295"/>
                </a:cubicBezTo>
                <a:cubicBezTo>
                  <a:pt x="545" y="295"/>
                  <a:pt x="545" y="295"/>
                  <a:pt x="545" y="295"/>
                </a:cubicBezTo>
                <a:cubicBezTo>
                  <a:pt x="545" y="267"/>
                  <a:pt x="545" y="267"/>
                  <a:pt x="545" y="267"/>
                </a:cubicBezTo>
                <a:cubicBezTo>
                  <a:pt x="501" y="267"/>
                  <a:pt x="501" y="267"/>
                  <a:pt x="501" y="267"/>
                </a:cubicBezTo>
                <a:cubicBezTo>
                  <a:pt x="501" y="295"/>
                  <a:pt x="501" y="295"/>
                  <a:pt x="501" y="295"/>
                </a:cubicBezTo>
                <a:cubicBezTo>
                  <a:pt x="245" y="295"/>
                  <a:pt x="245" y="295"/>
                  <a:pt x="245" y="295"/>
                </a:cubicBezTo>
                <a:cubicBezTo>
                  <a:pt x="245" y="266"/>
                  <a:pt x="245" y="266"/>
                  <a:pt x="245" y="266"/>
                </a:cubicBezTo>
                <a:cubicBezTo>
                  <a:pt x="201" y="266"/>
                  <a:pt x="201" y="266"/>
                  <a:pt x="201" y="266"/>
                </a:cubicBezTo>
                <a:cubicBezTo>
                  <a:pt x="201" y="295"/>
                  <a:pt x="201" y="295"/>
                  <a:pt x="201" y="295"/>
                </a:cubicBezTo>
                <a:cubicBezTo>
                  <a:pt x="43" y="295"/>
                  <a:pt x="43" y="295"/>
                  <a:pt x="43" y="295"/>
                </a:cubicBezTo>
                <a:cubicBezTo>
                  <a:pt x="43" y="182"/>
                  <a:pt x="43" y="182"/>
                  <a:pt x="43" y="182"/>
                </a:cubicBezTo>
                <a:cubicBezTo>
                  <a:pt x="43" y="175"/>
                  <a:pt x="49" y="169"/>
                  <a:pt x="57" y="169"/>
                </a:cubicBezTo>
                <a:close/>
                <a:moveTo>
                  <a:pt x="689" y="594"/>
                </a:moveTo>
                <a:cubicBezTo>
                  <a:pt x="57" y="594"/>
                  <a:pt x="57" y="594"/>
                  <a:pt x="57" y="594"/>
                </a:cubicBezTo>
                <a:cubicBezTo>
                  <a:pt x="49" y="594"/>
                  <a:pt x="43" y="588"/>
                  <a:pt x="43" y="581"/>
                </a:cubicBezTo>
                <a:cubicBezTo>
                  <a:pt x="43" y="338"/>
                  <a:pt x="43" y="338"/>
                  <a:pt x="43" y="338"/>
                </a:cubicBezTo>
                <a:cubicBezTo>
                  <a:pt x="201" y="338"/>
                  <a:pt x="201" y="338"/>
                  <a:pt x="201" y="338"/>
                </a:cubicBezTo>
                <a:cubicBezTo>
                  <a:pt x="201" y="368"/>
                  <a:pt x="201" y="368"/>
                  <a:pt x="201" y="368"/>
                </a:cubicBezTo>
                <a:cubicBezTo>
                  <a:pt x="245" y="368"/>
                  <a:pt x="245" y="368"/>
                  <a:pt x="245" y="368"/>
                </a:cubicBezTo>
                <a:cubicBezTo>
                  <a:pt x="245" y="338"/>
                  <a:pt x="245" y="338"/>
                  <a:pt x="245" y="338"/>
                </a:cubicBezTo>
                <a:cubicBezTo>
                  <a:pt x="501" y="338"/>
                  <a:pt x="501" y="338"/>
                  <a:pt x="501" y="338"/>
                </a:cubicBezTo>
                <a:cubicBezTo>
                  <a:pt x="501" y="369"/>
                  <a:pt x="501" y="369"/>
                  <a:pt x="501" y="369"/>
                </a:cubicBezTo>
                <a:cubicBezTo>
                  <a:pt x="545" y="369"/>
                  <a:pt x="545" y="369"/>
                  <a:pt x="545" y="369"/>
                </a:cubicBezTo>
                <a:cubicBezTo>
                  <a:pt x="545" y="338"/>
                  <a:pt x="545" y="338"/>
                  <a:pt x="545" y="338"/>
                </a:cubicBezTo>
                <a:cubicBezTo>
                  <a:pt x="703" y="338"/>
                  <a:pt x="703" y="338"/>
                  <a:pt x="703" y="338"/>
                </a:cubicBezTo>
                <a:cubicBezTo>
                  <a:pt x="703" y="581"/>
                  <a:pt x="703" y="581"/>
                  <a:pt x="703" y="581"/>
                </a:cubicBezTo>
                <a:cubicBezTo>
                  <a:pt x="703" y="588"/>
                  <a:pt x="697" y="594"/>
                  <a:pt x="689" y="594"/>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0" y="0"/>
            <a:ext cx="0" cy="0"/>
          </a:xfrm>
        </p:grpSpPr>
        <p:sp>
          <p:nvSpPr>
            <p:cNvPr id="24" name="Freeform 24"/>
            <p:cNvSpPr/>
            <p:nvPr/>
          </p:nvSpPr>
          <p:spPr>
            <a:xfrm flipH="1">
              <a:off x="0" y="0"/>
              <a:ext cx="0" cy="0"/>
            </a:xfrm>
            <a:custGeom>
              <a:rect l="l" t="t" r="r" b="b"/>
              <a:pathLst>
                <a:path w="513" h="214">
                  <a:moveTo>
                    <a:pt x="348" y="0"/>
                  </a:moveTo>
                  <a:lnTo>
                    <a:pt x="210" y="139"/>
                  </a:lnTo>
                  <a:lnTo>
                    <a:pt x="119" y="48"/>
                  </a:lnTo>
                  <a:lnTo>
                    <a:pt x="0" y="166"/>
                  </a:lnTo>
                  <a:lnTo>
                    <a:pt x="38" y="202"/>
                  </a:lnTo>
                  <a:lnTo>
                    <a:pt x="119" y="123"/>
                  </a:lnTo>
                  <a:lnTo>
                    <a:pt x="210" y="214"/>
                  </a:lnTo>
                  <a:lnTo>
                    <a:pt x="348" y="76"/>
                  </a:lnTo>
                  <a:lnTo>
                    <a:pt x="475" y="202"/>
                  </a:lnTo>
                  <a:lnTo>
                    <a:pt x="513" y="165"/>
                  </a:lnTo>
                  <a:lnTo>
                    <a:pt x="348"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flipH="1">
              <a:off x="0" y="0"/>
              <a:ext cx="0" cy="0"/>
            </a:xfrm>
            <a:custGeom>
              <a:rect l="l" t="t" r="r" b="b"/>
              <a:pathLst>
                <a:path w="912" h="771">
                  <a:moveTo>
                    <a:pt x="912" y="54"/>
                  </a:moveTo>
                  <a:lnTo>
                    <a:pt x="912" y="0"/>
                  </a:lnTo>
                  <a:lnTo>
                    <a:pt x="2" y="0"/>
                  </a:lnTo>
                  <a:lnTo>
                    <a:pt x="2" y="54"/>
                  </a:lnTo>
                  <a:lnTo>
                    <a:pt x="30" y="54"/>
                  </a:lnTo>
                  <a:lnTo>
                    <a:pt x="30" y="541"/>
                  </a:lnTo>
                  <a:lnTo>
                    <a:pt x="0" y="541"/>
                  </a:lnTo>
                  <a:lnTo>
                    <a:pt x="0" y="594"/>
                  </a:lnTo>
                  <a:lnTo>
                    <a:pt x="30" y="594"/>
                  </a:lnTo>
                  <a:lnTo>
                    <a:pt x="30" y="595"/>
                  </a:lnTo>
                  <a:lnTo>
                    <a:pt x="429" y="595"/>
                  </a:lnTo>
                  <a:lnTo>
                    <a:pt x="429" y="718"/>
                  </a:lnTo>
                  <a:lnTo>
                    <a:pt x="367" y="718"/>
                  </a:lnTo>
                  <a:lnTo>
                    <a:pt x="367" y="771"/>
                  </a:lnTo>
                  <a:lnTo>
                    <a:pt x="545" y="771"/>
                  </a:lnTo>
                  <a:lnTo>
                    <a:pt x="545" y="718"/>
                  </a:lnTo>
                  <a:lnTo>
                    <a:pt x="482" y="718"/>
                  </a:lnTo>
                  <a:lnTo>
                    <a:pt x="482" y="595"/>
                  </a:lnTo>
                  <a:lnTo>
                    <a:pt x="885" y="595"/>
                  </a:lnTo>
                  <a:lnTo>
                    <a:pt x="885" y="594"/>
                  </a:lnTo>
                  <a:lnTo>
                    <a:pt x="911" y="594"/>
                  </a:lnTo>
                  <a:lnTo>
                    <a:pt x="911" y="541"/>
                  </a:lnTo>
                  <a:lnTo>
                    <a:pt x="885" y="541"/>
                  </a:lnTo>
                  <a:lnTo>
                    <a:pt x="885" y="54"/>
                  </a:lnTo>
                  <a:lnTo>
                    <a:pt x="912" y="54"/>
                  </a:lnTo>
                  <a:close/>
                  <a:moveTo>
                    <a:pt x="83" y="541"/>
                  </a:moveTo>
                  <a:lnTo>
                    <a:pt x="83" y="55"/>
                  </a:lnTo>
                  <a:lnTo>
                    <a:pt x="832" y="55"/>
                  </a:lnTo>
                  <a:lnTo>
                    <a:pt x="832" y="541"/>
                  </a:lnTo>
                  <a:lnTo>
                    <a:pt x="83" y="541"/>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时间进度安排</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https://d.book118.com/228130055012006041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82</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2024-09-19T17:09:02.191</cp:lastPrinted>
  <dcterms:created xsi:type="dcterms:W3CDTF">2024-09-19T09:09:02Z</dcterms:created>
  <dcterms:modified xsi:type="dcterms:W3CDTF">2024-09-19T09:09:03Z</dcterms:modified>
</cp:coreProperties>
</file>