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7084BA-1B08-4BDA-B6E5-D037AD1D2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B9F640-72A4-46AB-A075-AF0CB79BD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64EF80-7B13-45E8-B5AC-EDAE63552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E7BEC6-DF90-4EA4-99D5-6D7888733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FE7606-4E4C-44AB-B6C2-8ED4E103B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AD71A0-1A83-4488-94AC-F1A64C58A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F9BE98-7301-4917-B35F-E7E1FBB58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7224C5-5540-4F5D-9161-6533F8935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C1D2A7-B52B-4A49-B0BD-9A8FC0326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2AAE80-9FCE-4C37-84C6-647A7EE56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BB397B-2645-4E97-8B42-9F53AAD6A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13105201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工艺安全管理(PSM)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PSM概述与重要性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工艺安全风险评估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PSM关键要素与管理体系建立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员工参与与培训教育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事故应急响应与处置能力提升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PSM在企业中的实践应用案例分析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PSM概述与重要性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542" r="14542"/>
          <a:stretch>
            <a:fillRect/>
          </a:stretch>
        </p:blipFill>
        <p:spPr>
          <a:xfrm>
            <a:off x="8303070" y="1200966"/>
            <a:ext cx="3434928" cy="3434928"/>
          </a:xfrm>
          <a:prstGeom prst="snip2Diag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853553" y="3293711"/>
            <a:ext cx="3412554" cy="3412554"/>
          </a:xfrm>
          <a:prstGeom prst="snip2Diag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9829" y="1200966"/>
            <a:ext cx="4742231" cy="5273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PSM定义：工艺安全管理（Process Safety Management，简称PSM）是一套系统性的方法，用于识别、评估和控制工艺过程中的危害，以防止灾难性事故的发生，保障人员安全、环境保护和企业可持续发展。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11222422" y="61002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342508" y="6097266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456583" y="6098982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567227" y="6107952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672404" y="6103819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222422" y="621799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42508" y="6215040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456583" y="6216756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567227" y="6225726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672404" y="6221593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222422" y="6335763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42508" y="633281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456583" y="633453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1567227" y="634350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1672404" y="633936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1222422" y="6453537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1342508" y="645058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1456583" y="645230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1567227" y="646127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1672404" y="645714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PSM定义及目标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PSM目标：通过实施PSM，企业可以达成以下目标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降低工艺过程中的风险，防止重大事故的发生。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保障员工和公众的安全。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PSM定义及目标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遵守相关法规和标准要求。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提升企业形象和声誉。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PSM定义及目标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国内外法规要求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国家和地区针对工艺安全管理制定了相应的法规和标准。例如，美国的《职业安全卫生法》（OSHA）和《清洁空气法》（CAA）对PSM有明确的要求；中国的《安全生产法》和《危险化学品安全管理条例》等法规也对工艺安全管理提出了相关要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国际上，一些权威机构如国际劳工组织（ILO）、国际标准化组织（ISO）等也制定了关于工艺安全管理的指南和标准，如ILO的《工艺安全基本原则》和ISO的《工艺安全管理体系要求及使用指南》等。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法规与标准要求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922" b="192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企业实施PSM意义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保障员工和公众安全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通过实施PSM，企业可以识别和控制工艺过程中的危害，降低事故发生的概率和严重程度，从而保障员工和公众的安全。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遵守法规和标准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实施PSM有助于企业遵守国内外相关法规和标准要求，避免因违反法规而导致的法律责任和经济损失。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提升企业形象和声誉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积极推行工艺安全管理可以提升企业的社会责任感和公信力，增强客户和投资者的信心，从而提高企业的市场竞争力和品牌价值。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工艺安全风险评估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24" b="24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识别生产过程中的易燃、易爆、有毒、有害等危险物质，以及可能产生危险反应的物质组合。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危险物质识别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对生产设备、管道、阀门、仪表等设施进行定期检查和评估，发现潜在的安全隐患。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设备设施隐患排查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分析生产过程中的操作步骤、工艺参数、人员操作等因素，识别可能导致安全事故的风险点。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操作过程风险分析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识别潜在危险源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风险等级划分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根据评估结果，将风险划分为不同等级，如高风险、中风险、低风险等。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风险可接受性判断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结合企业实际情况和风险承受能力，判断各风险等级的可接受性。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风险评估方法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采用定性或定量的风险评估方法，如风险矩阵、LEC法等，对识别出的潜在危险源进行风险等级评估。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评估风险等级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管理措施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建立完善的安全管理制度和操作规程，加强人员培训和教育，提高员工的安全意识和操作技能。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应急措施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制定应急预案和现场处置方案，配备必要的应急救援设备和人员，确保在紧急情况下能够及时有效地进行应急处置。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技术措施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采用先进的生产工艺、设备和技术，提高本质安全水平，减少危险源的产生。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490" b="2490"/>
          <a:stretch>
            <a:fillRect/>
          </a:stretch>
        </p:blipFill>
        <p:spPr>
          <a:xfrm>
            <a:off x="869006" y="1293635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制定风险控制措施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PSM关键要素与管理体系建立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关键要素介绍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423838" y="1165012"/>
            <a:ext cx="3394996" cy="490334"/>
            <a:chOff x="423838" y="1165012"/>
            <a:chExt cx="339499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423838" y="116501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工艺安全信息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532563" y="1542614"/>
            <a:ext cx="3286271" cy="949747"/>
            <a:chOff x="532563" y="1542614"/>
            <a:chExt cx="3286271" cy="949747"/>
          </a:xfrm>
        </p:grpSpPr>
        <p:sp>
          <p:nvSpPr>
            <p:cNvPr id="43" name="TextBox 43"/>
            <p:cNvSpPr txBox="1"/>
            <p:nvPr/>
          </p:nvSpPr>
          <p:spPr>
            <a:xfrm>
              <a:off x="532563" y="1542614"/>
              <a:ext cx="3286271" cy="94974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涉及工艺流程、设备、物质性质等方面的详细信息，是PSM的基础。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110891" y="3013226"/>
            <a:ext cx="3394996" cy="490334"/>
            <a:chOff x="110891" y="3013226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110891" y="3013226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工艺危害分析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219616" y="3447978"/>
            <a:ext cx="3286271" cy="937998"/>
            <a:chOff x="219616" y="3447978"/>
            <a:chExt cx="3286271" cy="937998"/>
          </a:xfrm>
        </p:grpSpPr>
        <p:sp>
          <p:nvSpPr>
            <p:cNvPr id="47" name="TextBox 47"/>
            <p:cNvSpPr txBox="1"/>
            <p:nvPr/>
          </p:nvSpPr>
          <p:spPr>
            <a:xfrm>
              <a:off x="219616" y="3447978"/>
              <a:ext cx="3286271" cy="93799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识别工艺过程中的潜在危险，评估其对人员、环境、资产的影响。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436531" y="4760442"/>
            <a:ext cx="3394996" cy="490334"/>
            <a:chOff x="436531" y="476044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436531" y="476044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操作规程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545256" y="5195195"/>
            <a:ext cx="3286271" cy="936111"/>
            <a:chOff x="545256" y="5195195"/>
            <a:chExt cx="3286271" cy="936111"/>
          </a:xfrm>
        </p:grpSpPr>
        <p:sp>
          <p:nvSpPr>
            <p:cNvPr id="51" name="TextBox 51"/>
            <p:cNvSpPr txBox="1"/>
            <p:nvPr/>
          </p:nvSpPr>
          <p:spPr>
            <a:xfrm>
              <a:off x="545256" y="5195195"/>
              <a:ext cx="3286271" cy="93611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确保员工按照安全、有效的方式操作设备，降低事故风险。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373176" y="1165012"/>
            <a:ext cx="3394996" cy="490334"/>
            <a:chOff x="8373176" y="1165012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373176" y="116501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培训与人员资质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481901" y="1542614"/>
            <a:ext cx="3286271" cy="949747"/>
            <a:chOff x="8481901" y="1542614"/>
            <a:chExt cx="3286271" cy="949747"/>
          </a:xfrm>
        </p:grpSpPr>
        <p:sp>
          <p:nvSpPr>
            <p:cNvPr id="55" name="TextBox 55"/>
            <p:cNvSpPr txBox="1"/>
            <p:nvPr/>
          </p:nvSpPr>
          <p:spPr>
            <a:xfrm>
              <a:off x="8481901" y="1542614"/>
              <a:ext cx="3286271" cy="94974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提升员工的安全意识和操作技能，确保人员具备相应的资质和能力。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654225" y="3013226"/>
            <a:ext cx="3394996" cy="490334"/>
            <a:chOff x="8654225" y="3013226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654225" y="3013226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承包商管理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762949" y="3447978"/>
            <a:ext cx="3286271" cy="937998"/>
            <a:chOff x="8762949" y="3447978"/>
            <a:chExt cx="3286271" cy="937998"/>
          </a:xfrm>
        </p:grpSpPr>
        <p:sp>
          <p:nvSpPr>
            <p:cNvPr id="59" name="TextBox 59"/>
            <p:cNvSpPr txBox="1"/>
            <p:nvPr/>
          </p:nvSpPr>
          <p:spPr>
            <a:xfrm>
              <a:off x="8762949" y="3447978"/>
              <a:ext cx="3286271" cy="93799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对承包商进行安全管理和监督，确保其与公司的安全标准相符。</a:t>
              </a:r>
            </a:p>
          </p:txBody>
        </p:sp>
      </p:grpSp>
      <p:grpSp>
        <p:nvGrpSpPr>
          <p:cNvPr id="60" name="Group 60"/>
          <p:cNvGrpSpPr/>
          <p:nvPr/>
        </p:nvGrpSpPr>
        <p:grpSpPr>
          <a:xfrm>
            <a:off x="8059705" y="4760442"/>
            <a:ext cx="3394996" cy="490334"/>
            <a:chOff x="8059705" y="4760442"/>
            <a:chExt cx="3394996" cy="490334"/>
          </a:xfrm>
        </p:grpSpPr>
        <p:sp>
          <p:nvSpPr>
            <p:cNvPr id="61" name="TextBox 61"/>
            <p:cNvSpPr txBox="1"/>
            <p:nvPr/>
          </p:nvSpPr>
          <p:spPr>
            <a:xfrm>
              <a:off x="8059705" y="476044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事故调查与应急响应</a:t>
              </a:r>
            </a:p>
          </p:txBody>
        </p:sp>
      </p:grpSp>
      <p:grpSp>
        <p:nvGrpSpPr>
          <p:cNvPr id="62" name="Group 62"/>
          <p:cNvGrpSpPr/>
          <p:nvPr/>
        </p:nvGrpSpPr>
        <p:grpSpPr>
          <a:xfrm>
            <a:off x="8168429" y="5195195"/>
            <a:ext cx="3286271" cy="936111"/>
            <a:chOff x="8168429" y="5195195"/>
            <a:chExt cx="3286271" cy="936111"/>
          </a:xfrm>
        </p:grpSpPr>
        <p:sp>
          <p:nvSpPr>
            <p:cNvPr id="63" name="TextBox 63"/>
            <p:cNvSpPr txBox="1"/>
            <p:nvPr/>
          </p:nvSpPr>
          <p:spPr>
            <a:xfrm>
              <a:off x="8168429" y="5195195"/>
              <a:ext cx="3286271" cy="93611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对事故进行深入调查，识别根本原因并采取预防措施；同时建立应急响应机制，减轻事故后果。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https://d.book118.com/228131052011006033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2024-09-10T20:17:25.915</cp:lastPrinted>
  <dcterms:created xsi:type="dcterms:W3CDTF">2024-09-10T12:17:25Z</dcterms:created>
  <dcterms:modified xsi:type="dcterms:W3CDTF">2024-09-10T12:17:28Z</dcterms:modified>
</cp:coreProperties>
</file>