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EFB1197-66FA-45C8-9E05-AD09E1069E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34B3E8-4FE5-4991-857B-0062525940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6BB33CB-7C94-47A5-BF50-4D9803691A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C35A242-B088-4528-A587-6A839005CB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6FA6C6B-6175-42BF-819F-5BF65B6A4CA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8BEEA84-82F2-475C-B418-E69B2DE2F34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2885CD2-D1B1-4391-8624-3A9CE9C6F4A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1BB726-FEC0-4990-8DCF-71377B21F9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C7F9FBF-2E5B-4B08-9D0E-006E0EBA40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9259B2-908E-4E51-9D06-9F1D9CF3B2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C3E2B7-BD0E-4EBF-BD64-34E9E310E5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2147483647" hasCustomPrompt="1"/>
          </p:nvPr>
        </p:nvSpPr>
        <p:spPr>
          <a:xfrm>
            <a:off x="571500" y="2606765"/>
            <a:ext cx="5506636" cy="1200329"/>
          </a:xfrm>
        </p:spPr>
        <p:txBody>
          <a:bodyPr wrap="none" anchor="t">
            <a:spAutoFit/>
          </a:bodyPr>
          <a:lstStyle>
            <a:lvl1pPr algn="l">
              <a:defRPr sz="8000" b="1" i="0" spc="300">
                <a:solidFill>
                  <a:schemeClr val="accent1">
                    <a:lumMod val="50000"/>
                  </a:schemeClr>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4" name="副标题 2"/>
          <p:cNvSpPr>
            <a:spLocks noGrp="1"/>
          </p:cNvSpPr>
          <p:nvPr>
            <p:ph type="subTitle" idx="1" hasCustomPrompt="1"/>
          </p:nvPr>
        </p:nvSpPr>
        <p:spPr>
          <a:xfrm>
            <a:off x="571500" y="3984896"/>
            <a:ext cx="3070071" cy="397032"/>
          </a:xfrm>
        </p:spPr>
        <p:txBody>
          <a:bodyPr wrap="none">
            <a:spAutoFit/>
          </a:bodyPr>
          <a:lstStyle>
            <a:lvl1pPr marL="0" indent="0" algn="l">
              <a:buNone/>
              <a:defRPr sz="2200" b="0" i="0" spc="300">
                <a:solidFill>
                  <a:schemeClr val="accent1">
                    <a:lumMod val="50000"/>
                  </a:schemeClr>
                </a:solidFill>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点击编辑副标题样式</a:t>
            </a:r>
            <a:endParaRPr/>
          </a:p>
        </p:txBody>
      </p:sp>
      <p:sp>
        <p:nvSpPr>
          <p:cNvPr id="5" name="文本占位符 17"/>
          <p:cNvSpPr>
            <a:spLocks noGrp="1"/>
          </p:cNvSpPr>
          <p:nvPr>
            <p:ph type="body" sz="quarter" idx="10" hasCustomPrompt="1"/>
          </p:nvPr>
        </p:nvSpPr>
        <p:spPr>
          <a:xfrm>
            <a:off x="571500" y="1406436"/>
            <a:ext cx="5506636" cy="1200329"/>
          </a:xfrm>
        </p:spPr>
        <p:txBody>
          <a:bodyPr wrap="none" anchor="b">
            <a:spAutoFit/>
          </a:bodyPr>
          <a:lstStyle>
            <a:lvl1pPr marL="0" indent="0">
              <a:buNone/>
              <a:defRPr sz="8000" b="0" i="0" spc="300">
                <a:solidFill>
                  <a:schemeClr val="accent1">
                    <a:lumMod val="50000"/>
                  </a:schemeClr>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1"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lang="zh-CN" altLang="en-US"/>
              <a:t>2024/2/16</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lang="zh-CN" altLang="en-US"/>
              <a:t>2024/2/16</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 name=""/>
        <p:cNvGrpSpPr/>
        <p:nvPr/>
      </p:nvGrpSpPr>
      <p:grpSpPr>
        <a:xfrm>
          <a:off x="0" y="0"/>
          <a:ext cx="0" cy="0"/>
        </a:xfrm>
      </p:grpSpPr>
      <p:pic>
        <p:nvPicPr>
          <p:cNvPr id="18"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9"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0"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lang="zh-CN" altLang="en-US"/>
              <a:t>2024/2/16</a:t>
            </a:fld>
            <a:endParaRPr kumimoji="1" lang="zh-CN" altLang="en-US"/>
          </a:p>
        </p:txBody>
      </p:sp>
      <p:sp>
        <p:nvSpPr>
          <p:cNvPr id="21"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2"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nvGrpSpPr>
      <p:grpSpPr>
        <a:xfrm>
          <a:off x="0" y="0"/>
          <a:ext cx="0" cy="0"/>
        </a:xfrm>
      </p:grpSpPr>
      <p:sp>
        <p:nvSpPr>
          <p:cNvPr id="24"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lang="zh-CN" altLang="en-US"/>
              <a:t>2024/2/16</a:t>
            </a:fld>
            <a:endParaRPr kumimoji="1" lang="zh-CN" altLang="en-US"/>
          </a:p>
        </p:txBody>
      </p:sp>
      <p:sp>
        <p:nvSpPr>
          <p:cNvPr id="25"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6"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 name=""/>
        <p:cNvGrpSpPr/>
        <p:nvPr/>
      </p:nvGrpSpPr>
      <p:grpSpPr>
        <a:xfrm>
          <a:off x="0" y="0"/>
          <a:ext cx="0" cy="0"/>
        </a:xfrm>
      </p:grpSpPr>
      <p:pic>
        <p:nvPicPr>
          <p:cNvPr id="28"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lang="zh-CN" altLang="en-US"/>
              <a:t>2024/2/16</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emf" /><Relationship Id="rId3"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8140051011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生化分析仪定量分析方法\n## 1.生化分析仪定量分析基本原理及重要性\n### 1.1生化分析仪定量分析的定义与原理\n### 1.2生化分析仪定量分析的重要性及应用领域\n### 1.3生化分析仪定量分析方法的发展历程及趋势\n## 2.生化分析仪定量分析常用方法与技术\n### 2.1分光光度法及其在生化分析仪中的应用\n### 2.2酶联免疫吸附法及其在生化分析仪中的应用\n### 2.3电化学法及其在生化分析仪中的应用\n## 3.生化分析仪定量分析的误差来源及控制策略\n### 3.1生化分析仪定量分析的误差来源分析\n### 3.2生化分析仪定量分析误差的控制策略\n### 3.3生化分析仪定量分析误差控制的实际案例分析\n## 4.生化分析仪定量分析技术的创新与发展\n### 4.1生化分析仪定量分析技术的创新方向\n### 4.2生化分析仪定量分析技术的发展趋势\n### 4.3生化分析仪定量分析技术创新对行业的影响\n## 5.生化分析仪定量分析技术的应用实例\n### 5.1生化分析仪定量分析技术在临床诊断中的应用\n### 5.2生化分析仪定量分析技术在药物研发中的应用\n### 5.3生化分析仪定量分析技术在环境监测中的应用\n&quot;,&quot;templateId&quot;:&quot;ujpcqsuz1ifzxno4qckwkhkbir&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571500" y="2606765"/>
            <a:ext cx="11055350" cy="1187450"/>
          </a:xfrm>
        </p:spPr>
        <p:txBody>
          <a:bodyPr vert="horz" wrap="square" lIns="91440" tIns="45720" rIns="91440" bIns="45720" anchor="b">
            <a:spAutoFit/>
          </a:bodyPr>
          <a:lstStyle/>
          <a:p>
            <a:pPr>
              <a:buNone/>
            </a:pPr>
            <a:r>
              <a:rPr lang="zh-CN" sz="7200"/>
              <a:t>生化分析仪定量分析方法</a:t>
            </a:r>
            <a:endParaRPr/>
          </a:p>
        </p:txBody>
      </p:sp>
      <p:sp>
        <p:nvSpPr>
          <p:cNvPr id="3" name="副标题 2"/>
          <p:cNvSpPr>
            <a:spLocks noGrp="1"/>
          </p:cNvSpPr>
          <p:nvPr>
            <p:ph type="subTitle" idx="1"/>
          </p:nvPr>
        </p:nvSpPr>
        <p:spPr>
          <a:xfrm>
            <a:off x="571500" y="3984896"/>
            <a:ext cx="2852704" cy="397032"/>
          </a:xfrm>
        </p:spPr>
        <p:txBody>
          <a:bodyPr/>
          <a:lstStyle/>
          <a:p>
            <a:r>
              <a:rPr lang="en-US"/>
              <a:t>  </a:t>
            </a:r>
            <a:endParaRPr/>
          </a:p>
        </p:txBody>
      </p:sp>
      <p:cxnSp>
        <p:nvCxnSpPr>
          <p:cNvPr id="4" name="直线连接符 4"/>
          <p:cNvCxnSpPr/>
          <p:nvPr/>
        </p:nvCxnSpPr>
        <p:spPr>
          <a:xfrm>
            <a:off x="660400" y="6014027"/>
            <a:ext cx="825500"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占位符 20"/>
          <p:cNvSpPr txBox="1"/>
          <p:nvPr/>
        </p:nvSpPr>
        <p:spPr>
          <a:xfrm>
            <a:off x="571499" y="6129521"/>
            <a:ext cx="2093843" cy="37555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en-US" altLang="zh-CN" sz="1400" spc="80">
                <a:solidFill>
                  <a:schemeClr val="accent1">
                    <a:lumMod val="50000"/>
                  </a:schemeClr>
                </a:solidFill>
                <a:effectLst/>
                <a:latin typeface="+mn-lt"/>
              </a:rPr>
              <a:t> </a:t>
            </a:r>
            <a:endParaRPr kumimoji="1" lang="en-US" altLang="zh-CN" sz="1400" spc="80">
              <a:solidFill>
                <a:schemeClr val="accent1">
                  <a:lumMod val="50000"/>
                </a:schemeClr>
              </a:solidFill>
              <a:latin typeface="+mn-lt"/>
            </a:endParaRPr>
          </a:p>
        </p:txBody>
      </p:sp>
      <p:sp>
        <p:nvSpPr>
          <p:cNvPr id="6" name="文本占位符 20"/>
          <p:cNvSpPr txBox="1"/>
          <p:nvPr/>
        </p:nvSpPr>
        <p:spPr>
          <a:xfrm>
            <a:off x="11435771" y="6129521"/>
            <a:ext cx="184730" cy="377411"/>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endParaRPr kumimoji="1" lang="en-US" altLang="zh-CN" sz="1400" spc="80">
              <a:solidFill>
                <a:schemeClr val="accent1">
                  <a:lumMod val="50000"/>
                </a:schemeClr>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55" name="标题 1" descr="{&quot;isTemplate&quot;:true,&quot;type&quot;:&quot;title&quot;,&quot;canOmit&quot;:false,&quot;range&quot;:0}"/>
          <p:cNvSpPr>
            <a:spLocks noGrp="1"/>
          </p:cNvSpPr>
          <p:nvPr>
            <p:ph type="title" idx="4294967295"/>
          </p:nvPr>
        </p:nvSpPr>
        <p:spPr>
          <a:xfrm>
            <a:off x="831850" y="3537545"/>
            <a:ext cx="10826750" cy="749300"/>
          </a:xfrm>
        </p:spPr>
        <p:txBody>
          <a:bodyPr vert="horz" wrap="square" lIns="91440" tIns="45720" rIns="91440" bIns="45720" anchor="b">
            <a:spAutoFit/>
          </a:bodyPr>
          <a:lstStyle/>
          <a:p>
            <a:pPr>
              <a:buNone/>
            </a:pPr>
            <a:r>
              <a:rPr lang="zh-CN" sz="4800" b="1" spc="300">
                <a:solidFill>
                  <a:schemeClr val="accent1">
                    <a:lumMod val="50000"/>
                    <a:alpha val="100000"/>
                  </a:schemeClr>
                </a:solidFill>
              </a:rPr>
              <a:t>生化分析仪定量分析基本原理及重要性</a:t>
            </a:r>
            <a:endParaRPr/>
          </a:p>
        </p:txBody>
      </p:sp>
      <p:sp>
        <p:nvSpPr>
          <p:cNvPr id="56" name="标题 1"/>
          <p:cNvSpPr txBox="1"/>
          <p:nvPr/>
        </p:nvSpPr>
        <p:spPr>
          <a:xfrm>
            <a:off x="831850" y="1844227"/>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a:solidFill>
                  <a:schemeClr val="accent1">
                    <a:lumMod val="50000"/>
                  </a:schemeClr>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8800" spc="300">
                <a:latin typeface="Microsoft YaHei Light" panose="020b0503020204020204" pitchFamily="34" charset="-122"/>
                <a:ea typeface="Microsoft YaHei Light" panose="020b0503020204020204" pitchFamily="34" charset="-122"/>
              </a:rPr>
              <a:t>01</a:t>
            </a:r>
            <a:endParaRPr kumimoji="1" lang="zh-CN" altLang="en-US" sz="8800" spc="300">
              <a:latin typeface="Microsoft YaHei Light" panose="020b0503020204020204" pitchFamily="34" charset="-122"/>
              <a:ea typeface="Microsoft YaHei Light" panose="020b0503020204020204" pitchFamily="34" charset="-122"/>
            </a:endParaRPr>
          </a:p>
        </p:txBody>
      </p:sp>
      <p:cxnSp>
        <p:nvCxnSpPr>
          <p:cNvPr id="57" name="直线连接符 4"/>
          <p:cNvCxnSpPr/>
          <p:nvPr/>
        </p:nvCxnSpPr>
        <p:spPr>
          <a:xfrm>
            <a:off x="952500" y="3155355"/>
            <a:ext cx="1203752"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72"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生化分析仪定量分析的定义与原理</a:t>
            </a:r>
            <a:endParaRPr lang="en-US" sz="3600" b="1">
              <a:latin typeface="微软雅黑"/>
              <a:ea typeface="微软雅黑"/>
            </a:endParaRPr>
          </a:p>
        </p:txBody>
      </p:sp>
      <p:sp>
        <p:nvSpPr>
          <p:cNvPr id="73"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生化分析仪定量分析是指通过生化分析仪对生物样本中的</a:t>
            </a:r>
            <a:r>
              <a:rPr lang="zh-CN" sz="1400" b="1" spc="300">
                <a:solidFill>
                  <a:schemeClr val="tx1">
                    <a:lumMod val="50000"/>
                    <a:lumOff val="50000"/>
                    <a:alpha val="100000"/>
                  </a:schemeClr>
                </a:solidFill>
                <a:latin typeface="微软雅黑"/>
                <a:ea typeface="微软雅黑"/>
              </a:rPr>
              <a:t>生化物质</a:t>
            </a:r>
            <a:r>
              <a:rPr lang="zh-CN" sz="1400" spc="300">
                <a:solidFill>
                  <a:schemeClr val="tx1">
                    <a:lumMod val="50000"/>
                    <a:lumOff val="50000"/>
                    <a:alpha val="100000"/>
                  </a:schemeClr>
                </a:solidFill>
                <a:latin typeface="微软雅黑"/>
                <a:ea typeface="微软雅黑"/>
              </a:rPr>
              <a:t>进行定量分析的方法</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生化物质包括蛋白质、酶、核酸、糖类、血脂等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定量分析可以测量生物样本中生化物质的</a:t>
            </a:r>
            <a:r>
              <a:rPr lang="zh-CN" sz="1400" b="1" spc="300">
                <a:solidFill>
                  <a:schemeClr val="tx1">
                    <a:lumMod val="50000"/>
                    <a:lumOff val="50000"/>
                    <a:alpha val="100000"/>
                  </a:schemeClr>
                </a:solidFill>
                <a:latin typeface="微软雅黑"/>
                <a:ea typeface="微软雅黑"/>
              </a:rPr>
              <a:t>浓度</a:t>
            </a:r>
            <a:r>
              <a:rPr lang="zh-CN" sz="1400" spc="300">
                <a:solidFill>
                  <a:schemeClr val="tx1">
                    <a:lumMod val="50000"/>
                    <a:lumOff val="50000"/>
                    <a:alpha val="100000"/>
                  </a:schemeClr>
                </a:solidFill>
                <a:latin typeface="微软雅黑"/>
                <a:ea typeface="微软雅黑"/>
              </a:rPr>
              <a:t>或</a:t>
            </a:r>
            <a:r>
              <a:rPr lang="zh-CN" sz="1400" b="1" spc="300">
                <a:solidFill>
                  <a:schemeClr val="tx1">
                    <a:lumMod val="50000"/>
                    <a:lumOff val="50000"/>
                    <a:alpha val="100000"/>
                  </a:schemeClr>
                </a:solidFill>
                <a:latin typeface="微软雅黑"/>
                <a:ea typeface="微软雅黑"/>
              </a:rPr>
              <a:t>活性</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生化分析仪定量分析的原理主要包括</a:t>
            </a:r>
            <a:r>
              <a:rPr lang="zh-CN" sz="1400" b="1" spc="300">
                <a:solidFill>
                  <a:schemeClr val="tx1">
                    <a:lumMod val="50000"/>
                    <a:lumOff val="50000"/>
                    <a:alpha val="100000"/>
                  </a:schemeClr>
                </a:solidFill>
                <a:latin typeface="微软雅黑"/>
                <a:ea typeface="微软雅黑"/>
              </a:rPr>
              <a:t>分光光度法</a:t>
            </a:r>
            <a:r>
              <a:rPr lang="zh-CN" sz="1400" spc="300">
                <a:solidFill>
                  <a:schemeClr val="tx1">
                    <a:lumMod val="50000"/>
                    <a:lumOff val="50000"/>
                    <a:alpha val="100000"/>
                  </a:schemeClr>
                </a:solidFill>
                <a:latin typeface="微软雅黑"/>
                <a:ea typeface="微软雅黑"/>
              </a:rPr>
              <a:t>、</a:t>
            </a:r>
            <a:r>
              <a:rPr lang="zh-CN" sz="1400" b="1" spc="300">
                <a:solidFill>
                  <a:schemeClr val="tx1">
                    <a:lumMod val="50000"/>
                    <a:lumOff val="50000"/>
                    <a:alpha val="100000"/>
                  </a:schemeClr>
                </a:solidFill>
                <a:latin typeface="微软雅黑"/>
                <a:ea typeface="微软雅黑"/>
              </a:rPr>
              <a:t>酶联免疫吸附法</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电化学法</a:t>
            </a:r>
            <a:r>
              <a:rPr lang="zh-CN" sz="1400" spc="300">
                <a:solidFill>
                  <a:schemeClr val="tx1">
                    <a:lumMod val="50000"/>
                    <a:lumOff val="50000"/>
                    <a:alpha val="100000"/>
                  </a:schemeClr>
                </a:solidFill>
                <a:latin typeface="微软雅黑"/>
                <a:ea typeface="微软雅黑"/>
              </a:rPr>
              <a:t>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分光光度法通过测量物质对光的吸收或散射程度来定量分析生化物质</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酶联免疫吸附法通过酶与抗原或抗体之间的特异性结合反应来定量分析生化物质</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电化学法通过测量物质在电场中的</a:t>
            </a:r>
            <a:r>
              <a:rPr lang="zh-CN" sz="1400" b="1" spc="300">
                <a:solidFill>
                  <a:schemeClr val="tx1">
                    <a:lumMod val="50000"/>
                    <a:lumOff val="50000"/>
                    <a:alpha val="100000"/>
                  </a:schemeClr>
                </a:solidFill>
                <a:latin typeface="微软雅黑"/>
                <a:ea typeface="微软雅黑"/>
              </a:rPr>
              <a:t>电化学活性</a:t>
            </a:r>
            <a:r>
              <a:rPr lang="zh-CN" sz="1400" spc="300">
                <a:solidFill>
                  <a:schemeClr val="tx1">
                    <a:lumMod val="50000"/>
                    <a:lumOff val="50000"/>
                    <a:alpha val="100000"/>
                  </a:schemeClr>
                </a:solidFill>
                <a:latin typeface="微软雅黑"/>
                <a:ea typeface="微软雅黑"/>
              </a:rPr>
              <a:t>来定量分析生化物质</a:t>
            </a:r>
            <a:endParaRPr/>
          </a:p>
        </p:txBody>
      </p:sp>
      <p:cxnSp>
        <p:nvCxnSpPr>
          <p:cNvPr id="74"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5"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77"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生化分析仪定量分析在医学、生物学、环境科学等领域具有重要意义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临床医学中，生化分析仪定量分析可用于疾病的诊断、治疗和预后评估</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生物学研究中，生化分析仪定量分析可用于研究生物过程中的生化变化和代谢途径</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环境科学中，生化分析仪定量分析可用于环境监测和污染物的评估</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生化分析仪定量分析的应用领域包括</a:t>
            </a:r>
            <a:r>
              <a:rPr lang="en-US" sz="1400" b="1" spc="300">
                <a:solidFill>
                  <a:srgbClr val="808080">
                    <a:alpha val="100000"/>
                  </a:srgbClr>
                </a:solidFill>
                <a:latin typeface="微软雅黑"/>
                <a:ea typeface="微软雅黑"/>
              </a:rPr>
              <a:t>临床实验室</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科研机构</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环境监测站</a:t>
            </a:r>
            <a:r>
              <a:rPr lang="en-US" sz="1400" spc="300">
                <a:solidFill>
                  <a:srgbClr val="808080">
                    <a:alpha val="100000"/>
                  </a:srgbClr>
                </a:solidFill>
                <a:latin typeface="微软雅黑"/>
                <a:ea typeface="微软雅黑"/>
              </a:rPr>
              <a:t>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临床实验室中，生化分析仪定量分析可用于血液、尿液等生物样本的检测</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科研机构和制药企业中，生化分析仪定量分析可用于药物研发和生物制品的分析</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环境监测站中，生化分析仪定量分析可用于土壤、水质等环境样品的检测</a:t>
            </a:r>
            <a:endParaRPr/>
          </a:p>
        </p:txBody>
      </p:sp>
      <p:sp>
        <p:nvSpPr>
          <p:cNvPr id="78"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生化分析仪定量分析的重要性及应用领域</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80"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生化分析仪定量分析方法的发展历程可分为</a:t>
            </a:r>
            <a:r>
              <a:rPr lang="en-US" sz="1400" b="1" spc="300">
                <a:solidFill>
                  <a:srgbClr val="808080">
                    <a:alpha val="100000"/>
                  </a:srgbClr>
                </a:solidFill>
                <a:latin typeface="微软雅黑"/>
                <a:ea typeface="微软雅黑"/>
              </a:rPr>
              <a:t>手动分析</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半自动分析</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全自动分析</a:t>
            </a:r>
            <a:r>
              <a:rPr lang="en-US" sz="1400" spc="300">
                <a:solidFill>
                  <a:srgbClr val="808080">
                    <a:alpha val="100000"/>
                  </a:srgbClr>
                </a:solidFill>
                <a:latin typeface="微软雅黑"/>
                <a:ea typeface="微软雅黑"/>
              </a:rPr>
              <a:t>三个阶段</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手动分析阶段，生化物质的测定主要依赖实验室技术人员的手工操作</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半自动分析阶段，生化分析仪引入了自动加样、自动清洗等功能，提高了分析效率</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全自动分析阶段，生化分析仪实现了样本的自动处理、自动检测和自动报告输出，大大提高了分析精度和效率</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生化分析仪定量分析方法的发展趋势包括</a:t>
            </a:r>
            <a:r>
              <a:rPr lang="en-US" sz="1400" b="1" spc="300">
                <a:solidFill>
                  <a:srgbClr val="808080">
                    <a:alpha val="100000"/>
                  </a:srgbClr>
                </a:solidFill>
                <a:latin typeface="微软雅黑"/>
                <a:ea typeface="微软雅黑"/>
              </a:rPr>
              <a:t>更高灵敏度</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更高准确度</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更高通量</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更智能化</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更高灵敏度：通过改进检测方法和仪器设计，提高对微量生化物质的检测能力</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更高准确度：通过优化分析方法和技术，降低分析误差，提高分析结果的准确性</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更高通量：通过提高仪器的并行处理能力，实现大量样本的快速分析</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更智能化：通过引入人工智能和大数据技术，实现生化分析过程的自动化和智能化</a:t>
            </a:r>
            <a:endParaRPr/>
          </a:p>
        </p:txBody>
      </p:sp>
      <p:sp>
        <p:nvSpPr>
          <p:cNvPr id="81"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生化分析仪定量分析方法的发展历程及趋势</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83" name="标题 1" descr="{&quot;isTemplate&quot;:true,&quot;type&quot;:&quot;title&quot;,&quot;canOmit&quot;:false,&quot;range&quot;:0}"/>
          <p:cNvSpPr>
            <a:spLocks noGrp="1"/>
          </p:cNvSpPr>
          <p:nvPr>
            <p:ph type="title" idx="4294967295"/>
          </p:nvPr>
        </p:nvSpPr>
        <p:spPr>
          <a:xfrm>
            <a:off x="831850" y="3537545"/>
            <a:ext cx="10826750" cy="749300"/>
          </a:xfrm>
        </p:spPr>
        <p:txBody>
          <a:bodyPr vert="horz" wrap="square" lIns="91440" tIns="45720" rIns="91440" bIns="45720" anchor="b">
            <a:spAutoFit/>
          </a:bodyPr>
          <a:lstStyle/>
          <a:p>
            <a:pPr>
              <a:buNone/>
            </a:pPr>
            <a:r>
              <a:rPr lang="zh-CN" sz="4800" b="1" spc="300">
                <a:solidFill>
                  <a:schemeClr val="accent1">
                    <a:lumMod val="50000"/>
                    <a:alpha val="100000"/>
                  </a:schemeClr>
                </a:solidFill>
              </a:rPr>
              <a:t>生化分析仪定量分析常用方法与技术</a:t>
            </a:r>
            <a:endParaRPr/>
          </a:p>
        </p:txBody>
      </p:sp>
      <p:sp>
        <p:nvSpPr>
          <p:cNvPr id="84" name="标题 1"/>
          <p:cNvSpPr txBox="1"/>
          <p:nvPr/>
        </p:nvSpPr>
        <p:spPr>
          <a:xfrm>
            <a:off x="831850" y="1844227"/>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a:solidFill>
                  <a:schemeClr val="accent1">
                    <a:lumMod val="50000"/>
                  </a:schemeClr>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8800" spc="300">
                <a:latin typeface="Microsoft YaHei Light" panose="020b0503020204020204" pitchFamily="34" charset="-122"/>
                <a:ea typeface="Microsoft YaHei Light" panose="020b0503020204020204" pitchFamily="34" charset="-122"/>
              </a:rPr>
              <a:t>02</a:t>
            </a:r>
            <a:endParaRPr kumimoji="1" lang="zh-CN" altLang="en-US" sz="8800" spc="300">
              <a:latin typeface="Microsoft YaHei Light" panose="020b0503020204020204" pitchFamily="34" charset="-122"/>
              <a:ea typeface="Microsoft YaHei Light" panose="020b0503020204020204" pitchFamily="34" charset="-122"/>
            </a:endParaRPr>
          </a:p>
        </p:txBody>
      </p:sp>
      <p:cxnSp>
        <p:nvCxnSpPr>
          <p:cNvPr id="85" name="直线连接符 4"/>
          <p:cNvCxnSpPr/>
          <p:nvPr/>
        </p:nvCxnSpPr>
        <p:spPr>
          <a:xfrm>
            <a:off x="952500" y="3155355"/>
            <a:ext cx="1203752"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87" name="矩形 6"/>
          <p:cNvSpPr/>
          <p:nvPr/>
        </p:nvSpPr>
        <p:spPr>
          <a:xfrm>
            <a:off x="0" y="0"/>
            <a:ext cx="4680000" cy="6858000"/>
          </a:xfrm>
          <a:prstGeom prst="rect">
            <a:avLst/>
          </a:prstGeom>
          <a:blipFill dpi="0" rotWithShape="1">
            <a:blip r:embed="rId2"/>
            <a:tile tx="0" ty="0" sx="100000" sy="100000" flip="none" algn="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kumimoji="1" lang="zh-CN" altLang="en-US"/>
          </a:p>
        </p:txBody>
      </p:sp>
      <p:sp>
        <p:nvSpPr>
          <p:cNvPr id="88" name="Tencent" descr="{&quot;isTemplate&quot;:true,&quot;type&quot;:&quot;title&quot;,&quot;canOmit&quot;:false,&quot;range&quot;:0}"/>
          <p:cNvSpPr txBox="1"/>
          <p:nvPr/>
        </p:nvSpPr>
        <p:spPr>
          <a:xfrm>
            <a:off x="5192268"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分光光度法及其在生化分析仪中的应用</a:t>
            </a:r>
            <a:endParaRPr lang="en-US" sz="3600" b="1">
              <a:latin typeface="微软雅黑"/>
              <a:ea typeface="微软雅黑"/>
            </a:endParaRPr>
          </a:p>
        </p:txBody>
      </p:sp>
      <p:sp>
        <p:nvSpPr>
          <p:cNvPr id="89" name="Tencent" descr="{&quot;isTemplate&quot;:true,&quot;type&quot;:&quot;content&quot;,&quot;canOmit&quot;:true,&quot;range&quot;:0}"/>
          <p:cNvSpPr txBox="1"/>
          <p:nvPr/>
        </p:nvSpPr>
        <p:spPr>
          <a:xfrm>
            <a:off x="5192268" y="3429000"/>
            <a:ext cx="6480000" cy="3147007"/>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分光光度法是一种基于物质对光的吸收或散射程度进行定量分析的方法</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通过测量物质在特定波长下的</a:t>
            </a:r>
            <a:r>
              <a:rPr lang="zh-CN" sz="1400" b="1" spc="300">
                <a:solidFill>
                  <a:schemeClr val="tx1">
                    <a:lumMod val="50000"/>
                    <a:lumOff val="50000"/>
                    <a:alpha val="100000"/>
                  </a:schemeClr>
                </a:solidFill>
                <a:latin typeface="微软雅黑"/>
                <a:ea typeface="微软雅黑"/>
              </a:rPr>
              <a:t>吸光度</a:t>
            </a:r>
            <a:r>
              <a:rPr lang="zh-CN" sz="1400" spc="300">
                <a:solidFill>
                  <a:schemeClr val="tx1">
                    <a:lumMod val="50000"/>
                    <a:lumOff val="50000"/>
                    <a:alpha val="100000"/>
                  </a:schemeClr>
                </a:solidFill>
                <a:latin typeface="微软雅黑"/>
                <a:ea typeface="微软雅黑"/>
              </a:rPr>
              <a:t>或</a:t>
            </a:r>
            <a:r>
              <a:rPr lang="zh-CN" sz="1400" b="1" spc="300">
                <a:solidFill>
                  <a:schemeClr val="tx1">
                    <a:lumMod val="50000"/>
                    <a:lumOff val="50000"/>
                    <a:alpha val="100000"/>
                  </a:schemeClr>
                </a:solidFill>
                <a:latin typeface="微软雅黑"/>
                <a:ea typeface="微软雅黑"/>
              </a:rPr>
              <a:t>散射光强度</a:t>
            </a:r>
            <a:r>
              <a:rPr lang="zh-CN" sz="1400" spc="300">
                <a:solidFill>
                  <a:schemeClr val="tx1">
                    <a:lumMod val="50000"/>
                    <a:lumOff val="50000"/>
                    <a:alpha val="100000"/>
                  </a:schemeClr>
                </a:solidFill>
                <a:latin typeface="微软雅黑"/>
                <a:ea typeface="微软雅黑"/>
              </a:rPr>
              <a:t>，计算物质的浓度或活性</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分光光度法在生化分析仪中的应用主要包括</a:t>
            </a:r>
            <a:r>
              <a:rPr lang="zh-CN" sz="1400" b="1" spc="300">
                <a:solidFill>
                  <a:schemeClr val="tx1">
                    <a:lumMod val="50000"/>
                    <a:lumOff val="50000"/>
                    <a:alpha val="100000"/>
                  </a:schemeClr>
                </a:solidFill>
                <a:latin typeface="微软雅黑"/>
                <a:ea typeface="微软雅黑"/>
              </a:rPr>
              <a:t>紫外-可见分光光度法</a:t>
            </a:r>
            <a:r>
              <a:rPr lang="zh-CN" sz="1400" spc="300">
                <a:solidFill>
                  <a:schemeClr val="tx1">
                    <a:lumMod val="50000"/>
                    <a:lumOff val="50000"/>
                    <a:alpha val="100000"/>
                  </a:schemeClr>
                </a:solidFill>
                <a:latin typeface="微软雅黑"/>
                <a:ea typeface="微软雅黑"/>
              </a:rPr>
              <a:t>、</a:t>
            </a:r>
            <a:r>
              <a:rPr lang="zh-CN" sz="1400" b="1" spc="300">
                <a:solidFill>
                  <a:schemeClr val="tx1">
                    <a:lumMod val="50000"/>
                    <a:lumOff val="50000"/>
                    <a:alpha val="100000"/>
                  </a:schemeClr>
                </a:solidFill>
                <a:latin typeface="微软雅黑"/>
                <a:ea typeface="微软雅黑"/>
              </a:rPr>
              <a:t>红外分光光度法</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原子吸收分光光度法</a:t>
            </a:r>
            <a:r>
              <a:rPr lang="zh-CN" sz="1400" spc="300">
                <a:solidFill>
                  <a:schemeClr val="tx1">
                    <a:lumMod val="50000"/>
                    <a:lumOff val="50000"/>
                    <a:alpha val="100000"/>
                  </a:schemeClr>
                </a:solidFill>
                <a:latin typeface="微软雅黑"/>
                <a:ea typeface="微软雅黑"/>
              </a:rPr>
              <a:t>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紫外-可见分光光度法用于测量具有紫外或可见吸收特性的生化物质，如蛋白质、核酸、维生素等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红外分光光度法用于测量具有红外吸收特性的生化物质，如糖类、血脂、酶等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原子吸收分光光度法用于测量具有原子吸收特性的生化物质，如重金属等</a:t>
            </a:r>
            <a:endParaRPr/>
          </a:p>
        </p:txBody>
      </p:sp>
      <p:cxnSp>
        <p:nvCxnSpPr>
          <p:cNvPr id="90" name="直线连接符 9"/>
          <p:cNvCxnSpPr/>
          <p:nvPr/>
        </p:nvCxnSpPr>
        <p:spPr>
          <a:xfrm>
            <a:off x="5281168"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1" name="图片 1" descr="{&quot;isTemplate&quot;:true,&quot;type&quot;:&quot;image&quot;,&quot;canOmit&quot;:false,&quot;range&quot;:0}"/>
          <p:cNvPicPr>
            <a:picLocks noChangeAspect="1"/>
          </p:cNvPicPr>
          <p:nvPr/>
        </p:nvPicPr>
        <p:blipFill>
          <a:blip r:embed="rId3"/>
          <a:srcRect l="30807" r="30807"/>
          <a:stretch>
            <a:fillRect/>
          </a:stretch>
        </p:blipFill>
        <p:spPr>
          <a:xfrm>
            <a:off x="0" y="0"/>
            <a:ext cx="4679999" cy="6858000"/>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93" name="组合 92"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94" name="组合 93"/>
            <p:cNvGrpSpPr/>
            <p:nvPr/>
          </p:nvGrpSpPr>
          <p:grpSpPr>
            <a:xfrm>
              <a:off x="685800" y="3146904"/>
              <a:ext cx="5760000" cy="3225487"/>
              <a:chOff x="685800" y="3146904"/>
              <a:chExt cx="5760000" cy="3225487"/>
            </a:xfrm>
          </p:grpSpPr>
          <p:sp>
            <p:nvSpPr>
              <p:cNvPr id="95"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酶联免疫吸附法（ELISA）是一种基于酶与抗原或抗体之间特异性结合反应的定量分析方法</a:t>
                </a:r>
                <a:endParaRPr kumimoji="1" lang="en-US" altLang="zh-CN" sz="1800" b="1">
                  <a:solidFill>
                    <a:schemeClr val="bg1"/>
                  </a:solidFill>
                  <a:latin typeface="+mj-ea"/>
                  <a:ea typeface="+mj-ea"/>
                </a:endParaRPr>
              </a:p>
            </p:txBody>
          </p:sp>
          <p:sp>
            <p:nvSpPr>
              <p:cNvPr id="96"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通过酶与抗原或抗体之间的特异性结合反应，实现对生化物质的定量分析</a:t>
                </a:r>
                <a:endParaRPr/>
              </a:p>
            </p:txBody>
          </p:sp>
        </p:grpSp>
        <p:grpSp>
          <p:nvGrpSpPr>
            <p:cNvPr id="97" name="组合 96"/>
            <p:cNvGrpSpPr/>
            <p:nvPr/>
          </p:nvGrpSpPr>
          <p:grpSpPr>
            <a:xfrm>
              <a:off x="6016236" y="3146904"/>
              <a:ext cx="5400000" cy="3225487"/>
              <a:chOff x="6016236" y="3146904"/>
              <a:chExt cx="5400000" cy="3225487"/>
            </a:xfrm>
          </p:grpSpPr>
          <p:sp>
            <p:nvSpPr>
              <p:cNvPr id="98"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酶联免疫吸附法在生化分析仪中的应用主要包括酶联免疫吸附试验和酶联免疫发光试验等</a:t>
                </a:r>
                <a:endParaRPr kumimoji="1" lang="en-US" altLang="zh-CN" sz="1800" b="1">
                  <a:solidFill>
                    <a:schemeClr val="bg1"/>
                  </a:solidFill>
                  <a:latin typeface="+mj-ea"/>
                  <a:ea typeface="+mj-ea"/>
                </a:endParaRPr>
              </a:p>
            </p:txBody>
          </p:sp>
          <p:sp>
            <p:nvSpPr>
              <p:cNvPr id="99"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酶联免疫吸附试验用于定量分析抗原或抗体，如病原体、激素等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酶联免疫发光试验用于定量分析酶的活性，如酶的浓度或活性</a:t>
                </a:r>
                <a:endParaRPr/>
              </a:p>
            </p:txBody>
          </p:sp>
        </p:grpSp>
      </p:grpSp>
      <p:sp>
        <p:nvSpPr>
          <p:cNvPr id="100"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酶联免疫吸附法及其在生化分析仪中的应用</a:t>
            </a:r>
            <a:endParaRPr lang="en-US" sz="28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02" name="组合 101"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03" name="组合 102"/>
            <p:cNvGrpSpPr/>
            <p:nvPr/>
          </p:nvGrpSpPr>
          <p:grpSpPr>
            <a:xfrm>
              <a:off x="685800" y="3146904"/>
              <a:ext cx="5760000" cy="3225487"/>
              <a:chOff x="685800" y="3146904"/>
              <a:chExt cx="5760000" cy="3225487"/>
            </a:xfrm>
          </p:grpSpPr>
          <p:sp>
            <p:nvSpPr>
              <p:cNvPr id="104"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电化学法是一种基于物质在电场中的电化学活性进行定量分析的方法</a:t>
                </a:r>
                <a:endParaRPr kumimoji="1" lang="en-US" altLang="zh-CN" sz="1800" b="1">
                  <a:solidFill>
                    <a:schemeClr val="bg1"/>
                  </a:solidFill>
                  <a:latin typeface="+mj-ea"/>
                  <a:ea typeface="+mj-ea"/>
                </a:endParaRPr>
              </a:p>
            </p:txBody>
          </p:sp>
          <p:sp>
            <p:nvSpPr>
              <p:cNvPr id="105"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通过测量物质在电场中的</a:t>
                </a:r>
                <a:r>
                  <a:rPr lang="zh-CN" sz="1400" b="1">
                    <a:solidFill>
                      <a:schemeClr val="tx1">
                        <a:lumMod val="50000"/>
                        <a:lumOff val="50000"/>
                        <a:alpha val="100000"/>
                      </a:schemeClr>
                    </a:solidFill>
                    <a:latin typeface="微软雅黑"/>
                    <a:ea typeface="微软雅黑"/>
                  </a:rPr>
                  <a:t>电流</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电压</a:t>
                </a:r>
                <a:r>
                  <a:rPr lang="zh-CN" sz="1400">
                    <a:solidFill>
                      <a:schemeClr val="tx1">
                        <a:lumMod val="50000"/>
                        <a:lumOff val="50000"/>
                        <a:alpha val="100000"/>
                      </a:schemeClr>
                    </a:solidFill>
                    <a:latin typeface="微软雅黑"/>
                    <a:ea typeface="微软雅黑"/>
                  </a:rPr>
                  <a:t>或</a:t>
                </a:r>
                <a:r>
                  <a:rPr lang="zh-CN" sz="1400" b="1">
                    <a:solidFill>
                      <a:schemeClr val="tx1">
                        <a:lumMod val="50000"/>
                        <a:lumOff val="50000"/>
                        <a:alpha val="100000"/>
                      </a:schemeClr>
                    </a:solidFill>
                    <a:latin typeface="微软雅黑"/>
                    <a:ea typeface="微软雅黑"/>
                  </a:rPr>
                  <a:t>电阻</a:t>
                </a:r>
                <a:r>
                  <a:rPr lang="zh-CN" sz="1400">
                    <a:solidFill>
                      <a:schemeClr val="tx1">
                        <a:lumMod val="50000"/>
                        <a:lumOff val="50000"/>
                        <a:alpha val="100000"/>
                      </a:schemeClr>
                    </a:solidFill>
                    <a:latin typeface="微软雅黑"/>
                    <a:ea typeface="微软雅黑"/>
                  </a:rPr>
                  <a:t>等参数，计算物质的浓度或活性</a:t>
                </a:r>
                <a:endParaRPr/>
              </a:p>
            </p:txBody>
          </p:sp>
        </p:grpSp>
        <p:grpSp>
          <p:nvGrpSpPr>
            <p:cNvPr id="106" name="组合 105"/>
            <p:cNvGrpSpPr/>
            <p:nvPr/>
          </p:nvGrpSpPr>
          <p:grpSpPr>
            <a:xfrm>
              <a:off x="6016236" y="3146904"/>
              <a:ext cx="5400000" cy="3225487"/>
              <a:chOff x="6016236" y="3146904"/>
              <a:chExt cx="5400000" cy="3225487"/>
            </a:xfrm>
          </p:grpSpPr>
          <p:sp>
            <p:nvSpPr>
              <p:cNvPr id="107"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电化学法在生化分析仪中的应用主要包括电位滴定法、电导法和库仑法等</a:t>
                </a:r>
                <a:endParaRPr kumimoji="1" lang="en-US" altLang="zh-CN" sz="1800" b="1">
                  <a:solidFill>
                    <a:schemeClr val="bg1"/>
                  </a:solidFill>
                  <a:latin typeface="+mj-ea"/>
                  <a:ea typeface="+mj-ea"/>
                </a:endParaRPr>
              </a:p>
            </p:txBody>
          </p:sp>
          <p:sp>
            <p:nvSpPr>
              <p:cNvPr id="108"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电位滴定法用于测量具有电位滴定特性的生化物质，如酸碱平衡、缓冲液等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电导法用于测量具有电导特性的生化物质，如电解质、有机酸等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库仑法用于测量具有电化学活性的生化物质，如酶、维生素等</a:t>
                </a:r>
                <a:endParaRPr/>
              </a:p>
            </p:txBody>
          </p:sp>
        </p:grpSp>
      </p:grpSp>
      <p:sp>
        <p:nvSpPr>
          <p:cNvPr id="109"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电化学法及其在生化分析仪中的应用</a:t>
            </a:r>
            <a:endParaRPr lang="en-US" sz="2800" b="1">
              <a:latin typeface="微软雅黑"/>
              <a:ea typeface="微软雅黑"/>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8" name="标题 1" descr="{&quot;isTemplate&quot;:true,&quot;type&quot;:&quot;title&quot;,&quot;canOmit&quot;:false,&quot;range&quot;:0}"/>
          <p:cNvSpPr>
            <a:spLocks noGrp="1"/>
          </p:cNvSpPr>
          <p:nvPr>
            <p:ph type="title" idx="4294967295"/>
          </p:nvPr>
        </p:nvSpPr>
        <p:spPr>
          <a:xfrm>
            <a:off x="831850" y="3537545"/>
            <a:ext cx="10826750" cy="749300"/>
          </a:xfrm>
        </p:spPr>
        <p:txBody>
          <a:bodyPr vert="horz" wrap="square" lIns="91440" tIns="45720" rIns="91440" bIns="45720" anchor="b">
            <a:spAutoFit/>
          </a:bodyPr>
          <a:lstStyle/>
          <a:p>
            <a:pPr>
              <a:buNone/>
            </a:pPr>
            <a:r>
              <a:rPr lang="zh-CN" sz="4800" b="1" spc="300">
                <a:solidFill>
                  <a:schemeClr val="accent1">
                    <a:lumMod val="50000"/>
                    <a:alpha val="100000"/>
                  </a:schemeClr>
                </a:solidFill>
              </a:rPr>
              <a:t>生化分析仪定量分析的误差来源及控制策略</a:t>
            </a:r>
            <a:endParaRPr/>
          </a:p>
        </p:txBody>
      </p:sp>
      <p:sp>
        <p:nvSpPr>
          <p:cNvPr id="9" name="标题 1"/>
          <p:cNvSpPr txBox="1"/>
          <p:nvPr/>
        </p:nvSpPr>
        <p:spPr>
          <a:xfrm>
            <a:off x="831850" y="1844227"/>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a:solidFill>
                  <a:schemeClr val="accent1">
                    <a:lumMod val="50000"/>
                  </a:schemeClr>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8800" spc="300">
                <a:latin typeface="Microsoft YaHei Light" panose="020b0503020204020204" pitchFamily="34" charset="-122"/>
                <a:ea typeface="Microsoft YaHei Light" panose="020b0503020204020204" pitchFamily="34" charset="-122"/>
              </a:rPr>
              <a:t>03</a:t>
            </a:r>
            <a:endParaRPr kumimoji="1" lang="zh-CN" altLang="en-US" sz="8800" spc="300">
              <a:latin typeface="Microsoft YaHei Light" panose="020b0503020204020204" pitchFamily="34" charset="-122"/>
              <a:ea typeface="Microsoft YaHei Light" panose="020b0503020204020204" pitchFamily="34" charset="-122"/>
            </a:endParaRPr>
          </a:p>
        </p:txBody>
      </p:sp>
      <p:cxnSp>
        <p:nvCxnSpPr>
          <p:cNvPr id="10" name="直线连接符 4"/>
          <p:cNvCxnSpPr/>
          <p:nvPr/>
        </p:nvCxnSpPr>
        <p:spPr>
          <a:xfrm>
            <a:off x="952500" y="3155355"/>
            <a:ext cx="1203752"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2"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生化分析仪定量分析的误差来源分析</a:t>
            </a:r>
            <a:endParaRPr lang="en-US" sz="3600" b="1">
              <a:latin typeface="微软雅黑"/>
              <a:ea typeface="微软雅黑"/>
            </a:endParaRPr>
          </a:p>
        </p:txBody>
      </p:sp>
      <p:sp>
        <p:nvSpPr>
          <p:cNvPr id="13"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生化分析仪定量分析的误差来源主要包括</a:t>
            </a:r>
            <a:r>
              <a:rPr lang="zh-CN" sz="1400" b="1" spc="300">
                <a:solidFill>
                  <a:schemeClr val="tx1">
                    <a:lumMod val="50000"/>
                    <a:lumOff val="50000"/>
                    <a:alpha val="100000"/>
                  </a:schemeClr>
                </a:solidFill>
                <a:latin typeface="微软雅黑"/>
                <a:ea typeface="微软雅黑"/>
              </a:rPr>
              <a:t>试剂质量</a:t>
            </a:r>
            <a:r>
              <a:rPr lang="zh-CN" sz="1400" spc="300">
                <a:solidFill>
                  <a:schemeClr val="tx1">
                    <a:lumMod val="50000"/>
                    <a:lumOff val="50000"/>
                    <a:alpha val="100000"/>
                  </a:schemeClr>
                </a:solidFill>
                <a:latin typeface="微软雅黑"/>
                <a:ea typeface="微软雅黑"/>
              </a:rPr>
              <a:t>、</a:t>
            </a:r>
            <a:r>
              <a:rPr lang="zh-CN" sz="1400" b="1" spc="300">
                <a:solidFill>
                  <a:schemeClr val="tx1">
                    <a:lumMod val="50000"/>
                    <a:lumOff val="50000"/>
                    <a:alpha val="100000"/>
                  </a:schemeClr>
                </a:solidFill>
                <a:latin typeface="微软雅黑"/>
                <a:ea typeface="微软雅黑"/>
              </a:rPr>
              <a:t>仪器性能</a:t>
            </a:r>
            <a:r>
              <a:rPr lang="zh-CN" sz="1400" spc="300">
                <a:solidFill>
                  <a:schemeClr val="tx1">
                    <a:lumMod val="50000"/>
                    <a:lumOff val="50000"/>
                    <a:alpha val="100000"/>
                  </a:schemeClr>
                </a:solidFill>
                <a:latin typeface="微软雅黑"/>
                <a:ea typeface="微软雅黑"/>
              </a:rPr>
              <a:t>、</a:t>
            </a:r>
            <a:r>
              <a:rPr lang="zh-CN" sz="1400" b="1" spc="300">
                <a:solidFill>
                  <a:schemeClr val="tx1">
                    <a:lumMod val="50000"/>
                    <a:lumOff val="50000"/>
                    <a:alpha val="100000"/>
                  </a:schemeClr>
                </a:solidFill>
                <a:latin typeface="微软雅黑"/>
                <a:ea typeface="微软雅黑"/>
              </a:rPr>
              <a:t>操作技术</a:t>
            </a:r>
            <a:r>
              <a:rPr lang="zh-CN" sz="1400" spc="300">
                <a:solidFill>
                  <a:schemeClr val="tx1">
                    <a:lumMod val="50000"/>
                    <a:lumOff val="50000"/>
                    <a:alpha val="100000"/>
                  </a:schemeClr>
                </a:solidFill>
                <a:latin typeface="微软雅黑"/>
                <a:ea typeface="微软雅黑"/>
              </a:rPr>
              <a:t>和</a:t>
            </a:r>
            <a:r>
              <a:rPr lang="zh-CN" sz="1400" b="1" spc="300">
                <a:solidFill>
                  <a:schemeClr val="tx1">
                    <a:lumMod val="50000"/>
                    <a:lumOff val="50000"/>
                    <a:alpha val="100000"/>
                  </a:schemeClr>
                </a:solidFill>
                <a:latin typeface="微软雅黑"/>
                <a:ea typeface="微软雅黑"/>
              </a:rPr>
              <a:t>环境因素</a:t>
            </a:r>
            <a:r>
              <a:rPr lang="zh-CN" sz="1400" spc="300">
                <a:solidFill>
                  <a:schemeClr val="tx1">
                    <a:lumMod val="50000"/>
                    <a:lumOff val="50000"/>
                    <a:alpha val="100000"/>
                  </a:schemeClr>
                </a:solidFill>
                <a:latin typeface="微软雅黑"/>
                <a:ea typeface="微软雅黑"/>
              </a:rPr>
              <a:t>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试剂质量：试剂的纯度、稳定性、保存条件等因素影响分析结果的准确性</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仪器性能：仪器的灵敏度、准确度、稳定性等因素影响分析结果的可靠性</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操作技术：操作人员的技能、经验、规范操作等因素影响分析结果的一致性</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环境因素：温度、湿度、电磁干扰等因素影响分析结果的稳定性</a:t>
            </a:r>
            <a:endParaRPr/>
          </a:p>
        </p:txBody>
      </p:sp>
      <p:cxnSp>
        <p:nvCxnSpPr>
          <p:cNvPr id="14"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https://d.book118.com/228140051011006040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ray_blue">
      <a:dk1>
        <a:srgbClr val="000000"/>
      </a:dk1>
      <a:lt1>
        <a:srgbClr val="FFFFFF"/>
      </a:lt1>
      <a:dk2>
        <a:srgbClr val="0A102F"/>
      </a:dk2>
      <a:lt2>
        <a:srgbClr val="DEEFF8"/>
      </a:lt2>
      <a:accent1>
        <a:srgbClr val="2A68D2"/>
      </a:accent1>
      <a:accent2>
        <a:srgbClr val="70AEE1"/>
      </a:accent2>
      <a:accent3>
        <a:srgbClr val="2B4FAD"/>
      </a:accent3>
      <a:accent4>
        <a:srgbClr val="F4796D"/>
      </a:accent4>
      <a:accent5>
        <a:srgbClr val="B53F55"/>
      </a:accent5>
      <a:accent6>
        <a:srgbClr val="7D2F61"/>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12</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12</vt:i4>
      </vt:variant>
    </vt:vector>
  </HeadingPairs>
  <TitlesOfParts>
    <vt:vector baseType="lpstr" size="20">
      <vt:lpstr>Arial</vt:lpstr>
      <vt:lpstr>Calibri</vt:lpstr>
      <vt:lpstr>Arial Black</vt:lpstr>
      <vt:lpstr>微软雅黑</vt:lpstr>
      <vt:lpstr>黑体</vt:lpstr>
      <vt:lpstr>Microsoft YaHei</vt:lpstr>
      <vt:lpstr>Microsoft YaHei Light</vt:lpstr>
      <vt:lpstr>Office Theme</vt:lpstr>
      <vt:lpstr>生化分析仪定量分析方法</vt:lpstr>
      <vt:lpstr>生化分析仪定量分析基本原理及重要性</vt:lpstr>
      <vt:lpstr>PowerPoint Presentation</vt:lpstr>
      <vt:lpstr>PowerPoint Presentation</vt:lpstr>
      <vt:lpstr>PowerPoint Presentation</vt:lpstr>
      <vt:lpstr>生化分析仪定量分析常用方法与技术</vt:lpstr>
      <vt:lpstr>PowerPoint Presentation</vt:lpstr>
      <vt:lpstr>PowerPoint Presentation</vt:lpstr>
      <vt:lpstr>PowerPoint Presentation</vt:lpstr>
      <vt:lpstr>生化分析仪定量分析的误差来源及控制策略</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2024-09-18T04:18:51.286</cp:lastPrinted>
  <dcterms:created xsi:type="dcterms:W3CDTF">2024-09-17T20:18:51Z</dcterms:created>
  <dcterms:modified xsi:type="dcterms:W3CDTF">2024-09-17T20:18:53Z</dcterms:modified>
</cp:coreProperties>
</file>