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57830CA-076E-4D89-B05B-93A5721634A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624B5F2-8862-42C4-9818-4140A638F4B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9911620-A2A2-4710-974A-04CE2A6372B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E479D09-4084-4869-ACE6-D6877B1B1EF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3AA02B4-75D7-40BC-ACFF-8BB90F433E1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1D1A738-D0C6-4A32-8FAB-BFAE21236D1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F62D272-B62D-46DC-A227-50DD97A72C6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7781C77-D8B8-4E5C-9077-B05A627A328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37E6ACE-F494-46B1-AB31-C33424118E4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F6820BF-2FC3-4FA7-B401-714E52EDF28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545EF52-27BB-48D4-A9A9-9909100A683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11.jpeg" /><Relationship Id="rId6"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2.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2814006410000603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20667" y="1924000"/>
            <a:ext cx="5976518"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利润分析与业务成本控制</a:t>
            </a:r>
          </a:p>
        </p:txBody>
      </p:sp>
      <p:sp>
        <p:nvSpPr>
          <p:cNvPr id="3" name="TextBox 3"/>
          <p:cNvSpPr txBox="1"/>
          <p:nvPr/>
        </p:nvSpPr>
        <p:spPr>
          <a:xfrm>
            <a:off x="790127" y="5195764"/>
            <a:ext cx="8024774" cy="4828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汇报人：XX</a:t>
            </a:r>
          </a:p>
        </p:txBody>
      </p:sp>
      <p:sp>
        <p:nvSpPr>
          <p:cNvPr id="4" name="TextBox 4"/>
          <p:cNvSpPr txBox="1"/>
          <p:nvPr/>
        </p:nvSpPr>
        <p:spPr>
          <a:xfrm>
            <a:off x="750406" y="5697617"/>
            <a:ext cx="7317638"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2024-02-06</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50963"/>
            <a:ext cx="2181249" cy="695773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rot="5400000">
            <a:off x="-2669843" y="1842943"/>
            <a:ext cx="8139131" cy="38721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12300">
                <a:solidFill>
                  <a:srgbClr val="FFFFFF">
                    <a:alpha val="46000"/>
                  </a:srgbClr>
                </a:solidFill>
                <a:latin typeface="Microsoft Yahei"/>
                <a:ea typeface="Microsoft Yahei"/>
                <a:cs typeface="Microsoft Yahei"/>
              </a:rPr>
              <a:t>contents</a:t>
            </a:r>
          </a:p>
        </p:txBody>
      </p:sp>
      <p:sp>
        <p:nvSpPr>
          <p:cNvPr id="4" name="TextBox 4"/>
          <p:cNvSpPr txBox="1"/>
          <p:nvPr/>
        </p:nvSpPr>
        <p:spPr>
          <a:xfrm>
            <a:off x="2181249" y="2574463"/>
            <a:ext cx="362699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9225"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6376199" y="1111423"/>
            <a:ext cx="5391267"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利润分析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业务成本控制概述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具体业务成本控制措施</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成本效益分析与优化建议</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cxnSp>
        <p:nvCxnSpPr>
          <p:cNvPr id="6" name="Connector 6"/>
          <p:cNvCxnSpPr/>
          <p:nvPr/>
        </p:nvCxnSpPr>
        <p:spPr>
          <a:xfrm flipH="1">
            <a:off x="5999076" y="1410844"/>
            <a:ext cx="0" cy="4034118"/>
          </a:xfrm>
          <a:prstGeom prst="line">
            <a:avLst/>
          </a:prstGeom>
          <a:ln w="9525">
            <a:solidFill>
              <a:schemeClr val="accent1"/>
            </a:solidFill>
            <a:prstDash val="solid"/>
            <a:headEnd type="oval"/>
            <a:tailEnd type="oval"/>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目的</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分析公司利润状况，识别业务成本中的关键要素，为管理层提供决策支持，以促进公司盈利能力的持续提升。</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背景</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随着市场竞争的加剧，成本控制和利润管理对于企业的生存和发展至关重要。通过对利润和业务成本的深入分析，有助于企业发现潜在的成本削减和利润增长机会。</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blip>
          <a:srcRect l="18594" r="18594"/>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1333" r="11333"/>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本次分析将涵盖公司的主要业务部门，包括销售、生产、研发等，以及相关的成本项目，如原材料、人工、制造费用等。</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汇报范围</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本报告主要面向公司高层管理人员，包括总经理、财务总监等，以及各业务部门负责人。通过向他们展示利润和业务成本的分析结果，有助于公司制定更为有效的成本控制和利润提升策略。</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汇报对象</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汇报范围与对象</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利润分析</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03259" y="139481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303259" y="3911005"/>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15856" y="391100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15856" y="1378942"/>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6703007"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营业外收入</a:t>
            </a:r>
          </a:p>
        </p:txBody>
      </p:sp>
      <p:sp>
        <p:nvSpPr>
          <p:cNvPr id="7" name="TextBox 7"/>
          <p:cNvSpPr txBox="1"/>
          <p:nvPr/>
        </p:nvSpPr>
        <p:spPr>
          <a:xfrm>
            <a:off x="6703007"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企业发生的与其生产经营无直接关系的各项收入，如固定资产盘盈、处置固定资产净收益、非货币性交易收益、出售无形资产收益、罚款净收入等。</a:t>
            </a:r>
          </a:p>
        </p:txBody>
      </p:sp>
      <p:sp>
        <p:nvSpPr>
          <p:cNvPr id="8" name="TextBox 8"/>
          <p:cNvSpPr txBox="1"/>
          <p:nvPr/>
        </p:nvSpPr>
        <p:spPr>
          <a:xfrm>
            <a:off x="1098702"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主营业务收入</a:t>
            </a:r>
          </a:p>
        </p:txBody>
      </p:sp>
      <p:sp>
        <p:nvSpPr>
          <p:cNvPr id="9" name="TextBox 9"/>
          <p:cNvSpPr txBox="1"/>
          <p:nvPr/>
        </p:nvSpPr>
        <p:spPr>
          <a:xfrm>
            <a:off x="1098702"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包括销售商品、提供劳务等日常活动所产生的收入，是企业总收入的主要来源。</a:t>
            </a:r>
          </a:p>
        </p:txBody>
      </p:sp>
      <p:sp>
        <p:nvSpPr>
          <p:cNvPr id="10" name="TextBox 10"/>
          <p:cNvSpPr txBox="1"/>
          <p:nvPr/>
        </p:nvSpPr>
        <p:spPr>
          <a:xfrm>
            <a:off x="6686105"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其他业务收入</a:t>
            </a:r>
          </a:p>
        </p:txBody>
      </p:sp>
      <p:sp>
        <p:nvSpPr>
          <p:cNvPr id="11" name="TextBox 11"/>
          <p:cNvSpPr txBox="1"/>
          <p:nvPr/>
        </p:nvSpPr>
        <p:spPr>
          <a:xfrm>
            <a:off x="6686105"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包括材料销售、外购商品销售、废旧物资销售、下脚料销售等收入，以及企业除商品销售以外的其他销售及其他业务所取得的收入。</a:t>
            </a:r>
          </a:p>
        </p:txBody>
      </p:sp>
      <p:sp>
        <p:nvSpPr>
          <p:cNvPr id="12" name="TextBox 12"/>
          <p:cNvSpPr txBox="1"/>
          <p:nvPr/>
        </p:nvSpPr>
        <p:spPr>
          <a:xfrm>
            <a:off x="1098702"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投资收益</a:t>
            </a:r>
          </a:p>
        </p:txBody>
      </p:sp>
      <p:sp>
        <p:nvSpPr>
          <p:cNvPr id="13" name="TextBox 13"/>
          <p:cNvSpPr txBox="1"/>
          <p:nvPr/>
        </p:nvSpPr>
        <p:spPr>
          <a:xfrm>
            <a:off x="1098702"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企业对外投资所取得的收益减去发生的投资损失和计提的投资减值准备后的净额。</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总收入构成</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4343439" y="1390903"/>
            <a:ext cx="3583020" cy="975360"/>
            <a:chOff x="4343439" y="1390903"/>
            <a:chExt cx="3583020" cy="975360"/>
          </a:xfrm>
        </p:grpSpPr>
        <p:sp>
          <p:nvSpPr>
            <p:cNvPr id="3" name="AutoShape 3"/>
            <p:cNvSpPr/>
            <p:nvPr/>
          </p:nvSpPr>
          <p:spPr>
            <a:xfrm>
              <a:off x="695109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6" name="Picture 6"/>
          <p:cNvPicPr>
            <a:picLocks noChangeAspect="1"/>
          </p:cNvPicPr>
          <p:nvPr/>
        </p:nvPicPr>
        <p:blipFill>
          <a:blip r:embed="rId2">
            <a:alphaModFix/>
          </a:blip>
          <a:srcRect l="23958" r="23958"/>
          <a:stretch>
            <a:fillRect/>
          </a:stretch>
        </p:blipFill>
        <p:spPr>
          <a:xfrm>
            <a:off x="8437172" y="1327341"/>
            <a:ext cx="3341640" cy="4581961"/>
          </a:xfrm>
          <a:prstGeom prst="rect">
            <a:avLst/>
          </a:prstGeom>
        </p:spPr>
      </p:pic>
      <p:sp>
        <p:nvSpPr>
          <p:cNvPr id="7" name="AutoShape 7"/>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601242" y="2425290"/>
            <a:ext cx="3433799" cy="1259772"/>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企业通过销售产品所获得的利润，是利润的主要来源之一。其占比反映了企业主营业务的盈利能力和市场竞争力。</a:t>
            </a:r>
          </a:p>
        </p:txBody>
      </p:sp>
      <p:sp>
        <p:nvSpPr>
          <p:cNvPr id="10" name="AutoShape 10"/>
          <p:cNvSpPr/>
          <p:nvPr/>
        </p:nvSpPr>
        <p:spPr>
          <a:xfrm>
            <a:off x="314677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01242" y="1602358"/>
            <a:ext cx="3433799" cy="552450"/>
          </a:xfrm>
          <a:prstGeom prst="rect">
            <a:avLst/>
          </a:prstGeom>
        </p:spPr>
        <p:txBody>
          <a:bodyPr vert="horz" wrap="square" lIns="123825" tIns="123825" rIns="57150" bIns="123825"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产品销售利润</a:t>
            </a:r>
          </a:p>
        </p:txBody>
      </p:sp>
      <p:sp>
        <p:nvSpPr>
          <p:cNvPr id="12" name="TextBox 12"/>
          <p:cNvSpPr txBox="1"/>
          <p:nvPr/>
        </p:nvSpPr>
        <p:spPr>
          <a:xfrm>
            <a:off x="4405571" y="2425290"/>
            <a:ext cx="3433799" cy="1259772"/>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企业通过提供非主营业务的服务所获得的利润。其占比反映了企业多元化经营的成果和盈利能力。</a:t>
            </a:r>
          </a:p>
        </p:txBody>
      </p:sp>
      <p:sp>
        <p:nvSpPr>
          <p:cNvPr id="13" name="TextBox 13"/>
          <p:cNvSpPr txBox="1"/>
          <p:nvPr/>
        </p:nvSpPr>
        <p:spPr>
          <a:xfrm>
            <a:off x="4405571" y="1601372"/>
            <a:ext cx="3433799" cy="552450"/>
          </a:xfrm>
          <a:prstGeom prst="rect">
            <a:avLst/>
          </a:prstGeom>
        </p:spPr>
        <p:txBody>
          <a:bodyPr vert="horz" wrap="square" lIns="123825" tIns="123825" rIns="57150" bIns="123825"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其他业务利润</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4982395"/>
            <a:ext cx="3433799" cy="1262987"/>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企业对外投资所获得的收益减去投资损失后的净额。其占比反映了企业对外投资的效益和风险。</a:t>
            </a:r>
          </a:p>
        </p:txBody>
      </p:sp>
      <p:sp>
        <p:nvSpPr>
          <p:cNvPr id="17" name="AutoShape 17"/>
          <p:cNvSpPr/>
          <p:nvPr/>
        </p:nvSpPr>
        <p:spPr>
          <a:xfrm>
            <a:off x="314677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601242" y="4150486"/>
            <a:ext cx="3433799" cy="552450"/>
          </a:xfrm>
          <a:prstGeom prst="rect">
            <a:avLst/>
          </a:prstGeom>
        </p:spPr>
        <p:txBody>
          <a:bodyPr vert="horz" wrap="square" lIns="123825" tIns="123825" rIns="57150" bIns="123825"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投资净收益</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4982395"/>
            <a:ext cx="3438525" cy="1262987"/>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企业与生产经营无直接关系的各项收支相抵后的净额。其占比反映了企业非经常性项目的盈利或亏损情况。</a:t>
            </a:r>
          </a:p>
        </p:txBody>
      </p:sp>
      <p:sp>
        <p:nvSpPr>
          <p:cNvPr id="22" name="AutoShape 22"/>
          <p:cNvSpPr/>
          <p:nvPr/>
        </p:nvSpPr>
        <p:spPr>
          <a:xfrm>
            <a:off x="695109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386521" y="4150486"/>
            <a:ext cx="3433799" cy="552450"/>
          </a:xfrm>
          <a:prstGeom prst="rect">
            <a:avLst/>
          </a:prstGeom>
        </p:spPr>
        <p:txBody>
          <a:bodyPr vert="horz" wrap="square" lIns="123825" tIns="123825" rIns="57150" bIns="123825"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营业外收支净额</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利润来源及占比</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12500" r="12500"/>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毛利率</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毛利率是毛利与销售收入（或营业收入）的百分比，反映了企业每一元营业收入中含有多少毛利。毛利率的变化趋势可以反映企业产品或服务的附加值和盈利能力的变化。</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净利率</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净利率是净利润与销售收入（或营业收入）的百分比，反映了企业每一元营业收入能够带来的净利润。净利率的变化趋势可以反映企业整体盈利能力和经营管理效率的变化。</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成本费用利润率</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成本费用利润率是企业一定期间的利润总额与成本、费用总额的比率。成本费用利润率的变化趋势可以反映企业为取得利润而付出的代价的变化。</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利润率变化趋势</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73079" y="2001700"/>
            <a:ext cx="9603903" cy="34442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销售数量增长：销售数量的增加可以带来利润的增长。通过扩大生产规模、提高生产效率、优化销售策略等方式，可以增加销售数量，从而提高利润水平。</a:t>
            </a:r>
          </a:p>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销售价格变化：销售价格的变化也会影响利润的增长。当销售价格上升时，如果销量能够保持不变或有所增加，那么利润就会增长。反之，如果销售价格下降，那么利润就会减少。</a:t>
            </a:r>
          </a:p>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成本费用变化：成本费用的变化是影响利润增长的重要因素之一。当成本费用降低时，企业的利润空间就会扩大；反之，当成本费用上升时，企业的利润空间就会缩小。因此，加强成本费用控制是提高企业利润水平的重要手段之一。</a:t>
            </a:r>
          </a:p>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产品品种结构变化：产品品种结构的变化也会影响利润的增长。如果企业能够不断优化产品结构，增加高附加值产品的生产和销售比重，那么就可以提高整体盈利水平。</a:t>
            </a:r>
          </a:p>
        </p:txBody>
      </p:sp>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利润增长因素分析</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业务成本控制概述</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直接成本</a:t>
            </a:r>
            <a:endParaRPr lang="en-US" sz="1100"/>
          </a:p>
        </p:txBody>
      </p:sp>
      <p:sp>
        <p:nvSpPr>
          <p:cNvPr id="3" name="AutoShape 3"/>
          <p:cNvSpPr/>
          <p:nvPr/>
        </p:nvSpPr>
        <p:spPr>
          <a:xfrm>
            <a:off x="3575643"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间接成本</a:t>
            </a:r>
            <a:endParaRPr lang="en-US" sz="1100"/>
          </a:p>
        </p:txBody>
      </p:sp>
      <p:sp>
        <p:nvSpPr>
          <p:cNvPr id="4" name="AutoShape 4"/>
          <p:cNvSpPr/>
          <p:nvPr/>
        </p:nvSpPr>
        <p:spPr>
          <a:xfrm>
            <a:off x="6220535"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固定成本</a:t>
            </a:r>
            <a:endParaRPr lang="en-US" sz="1100"/>
          </a:p>
        </p:txBody>
      </p:sp>
      <p:sp>
        <p:nvSpPr>
          <p:cNvPr id="5" name="AutoShape 5"/>
          <p:cNvSpPr/>
          <p:nvPr/>
        </p:nvSpPr>
        <p:spPr>
          <a:xfrm>
            <a:off x="8927174"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变动成本</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成本分类及构成</a:t>
              </a:r>
            </a:p>
          </p:txBody>
        </p:sp>
      </p:grpSp>
      <p:pic>
        <p:nvPicPr>
          <p:cNvPr id="28" name="Picture 28"/>
          <p:cNvPicPr>
            <a:picLocks noChangeAspect="1"/>
          </p:cNvPicPr>
          <p:nvPr/>
        </p:nvPicPr>
        <p:blipFill>
          <a:blip r:embed="rId2"/>
          <a:srcRect t="116" b="116"/>
          <a:stretch>
            <a:fillRect/>
          </a:stretch>
        </p:blipFill>
        <p:spPr>
          <a:xfrm>
            <a:off x="892584" y="1337857"/>
            <a:ext cx="2465519" cy="2459823"/>
          </a:xfrm>
          <a:prstGeom prst="rect">
            <a:avLst/>
          </a:prstGeom>
        </p:spPr>
      </p:pic>
      <p:pic>
        <p:nvPicPr>
          <p:cNvPr id="29" name="Picture 29"/>
          <p:cNvPicPr>
            <a:picLocks noChangeAspect="1"/>
          </p:cNvPicPr>
          <p:nvPr/>
        </p:nvPicPr>
        <p:blipFill>
          <a:blip r:embed="rId3"/>
          <a:srcRect t="116" b="116"/>
          <a:stretch>
            <a:fillRect/>
          </a:stretch>
        </p:blipFill>
        <p:spPr>
          <a:xfrm>
            <a:off x="3570781" y="1337857"/>
            <a:ext cx="2465519" cy="2459823"/>
          </a:xfrm>
          <a:prstGeom prst="rect">
            <a:avLst/>
          </a:prstGeom>
        </p:spPr>
      </p:pic>
      <p:pic>
        <p:nvPicPr>
          <p:cNvPr id="30" name="Picture 30"/>
          <p:cNvPicPr>
            <a:picLocks noChangeAspect="1"/>
          </p:cNvPicPr>
          <p:nvPr/>
        </p:nvPicPr>
        <p:blipFill>
          <a:blip r:embed="rId4"/>
          <a:srcRect t="116" b="116"/>
          <a:stretch>
            <a:fillRect/>
          </a:stretch>
        </p:blipFill>
        <p:spPr>
          <a:xfrm>
            <a:off x="6248977" y="1337857"/>
            <a:ext cx="2465519" cy="2459823"/>
          </a:xfrm>
          <a:prstGeom prst="rect">
            <a:avLst/>
          </a:prstGeom>
        </p:spPr>
      </p:pic>
      <p:pic>
        <p:nvPicPr>
          <p:cNvPr id="31" name="Picture 31"/>
          <p:cNvPicPr>
            <a:picLocks noChangeAspect="1"/>
          </p:cNvPicPr>
          <p:nvPr/>
        </p:nvPicPr>
        <p:blipFill>
          <a:blip r:embed="rId5"/>
          <a:srcRect t="116" b="116"/>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089165"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445558"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767362" y="3111016"/>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直接与生产或销售产品相关的成本，如原材料、人工费用等。</a:t>
            </a:r>
            <a:endParaRPr lang="en-US" sz="1100"/>
          </a:p>
        </p:txBody>
      </p:sp>
      <p:sp>
        <p:nvSpPr>
          <p:cNvPr id="41" name="AutoShape 41"/>
          <p:cNvSpPr/>
          <p:nvPr/>
        </p:nvSpPr>
        <p:spPr>
          <a:xfrm>
            <a:off x="3595904"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与生产过程间接相关的成本，如管理费用、销售费用等。</a:t>
            </a:r>
            <a:endParaRPr lang="en-US" sz="1100"/>
          </a:p>
        </p:txBody>
      </p:sp>
      <p:sp>
        <p:nvSpPr>
          <p:cNvPr id="42" name="AutoShape 42"/>
          <p:cNvSpPr/>
          <p:nvPr/>
        </p:nvSpPr>
        <p:spPr>
          <a:xfrm>
            <a:off x="6274100"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在一定时期内不随产量或销售量的变化而变化的成本，如租金、折旧等。</a:t>
            </a:r>
            <a:endParaRPr lang="en-US" sz="1100"/>
          </a:p>
        </p:txBody>
      </p:sp>
      <p:sp>
        <p:nvSpPr>
          <p:cNvPr id="43" name="AutoShape 43"/>
          <p:cNvSpPr/>
          <p:nvPr/>
        </p:nvSpPr>
        <p:spPr>
          <a:xfrm>
            <a:off x="895229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随产量或销售量的变化而变化的成本，如直接材料、直接人工等。</a:t>
            </a:r>
            <a:endParaRPr lang="en-US" sz="1100"/>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2789747" y="1388509"/>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467252" y="1671934"/>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识别影响成本的主要因素，如原材料价格波动、生产工艺改进、人工成本变化等。</a:t>
            </a:r>
          </a:p>
        </p:txBody>
      </p:sp>
      <p:sp>
        <p:nvSpPr>
          <p:cNvPr id="4" name="AutoShape 4"/>
          <p:cNvSpPr/>
          <p:nvPr/>
        </p:nvSpPr>
        <p:spPr>
          <a:xfrm>
            <a:off x="1491031" y="3030193"/>
            <a:ext cx="8008040" cy="126796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643863" y="3325809"/>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分析各因素对成本的影响程度，确定关键因素。</a:t>
            </a:r>
          </a:p>
        </p:txBody>
      </p:sp>
      <p:pic>
        <p:nvPicPr>
          <p:cNvPr id="6" name="Picture 6"/>
          <p:cNvPicPr>
            <a:picLocks noChangeAspect="1"/>
          </p:cNvPicPr>
          <p:nvPr/>
        </p:nvPicPr>
        <p:blipFill>
          <a:blip r:embed="rId2"/>
          <a:srcRect t="21899" b="21899"/>
          <a:stretch>
            <a:fillRect/>
          </a:stretch>
        </p:blipFill>
        <p:spPr>
          <a:xfrm>
            <a:off x="539110" y="1388510"/>
            <a:ext cx="2256056" cy="1267968"/>
          </a:xfrm>
          <a:prstGeom prst="rect">
            <a:avLst/>
          </a:prstGeom>
        </p:spPr>
      </p:pic>
      <p:pic>
        <p:nvPicPr>
          <p:cNvPr id="7" name="Picture 7"/>
          <p:cNvPicPr>
            <a:picLocks noChangeAspect="1"/>
          </p:cNvPicPr>
          <p:nvPr/>
        </p:nvPicPr>
        <p:blipFill>
          <a:blip r:embed="rId3"/>
          <a:srcRect t="21899" b="21899"/>
          <a:stretch>
            <a:fillRect/>
          </a:stretch>
        </p:blipFill>
        <p:spPr>
          <a:xfrm>
            <a:off x="9486879" y="3030193"/>
            <a:ext cx="2256056" cy="1267968"/>
          </a:xfrm>
          <a:prstGeom prst="rect">
            <a:avLst/>
          </a:prstGeom>
        </p:spPr>
      </p:pic>
      <p:sp>
        <p:nvSpPr>
          <p:cNvPr id="8" name="AutoShape 8"/>
          <p:cNvSpPr/>
          <p:nvPr/>
        </p:nvSpPr>
        <p:spPr>
          <a:xfrm>
            <a:off x="2795409" y="4664094"/>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472914" y="4947518"/>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针对不同关键因素，制定相应的成本控制措施。</a:t>
            </a:r>
          </a:p>
        </p:txBody>
      </p:sp>
      <p:pic>
        <p:nvPicPr>
          <p:cNvPr id="10" name="Picture 10"/>
          <p:cNvPicPr>
            <a:picLocks noChangeAspect="1"/>
          </p:cNvPicPr>
          <p:nvPr/>
        </p:nvPicPr>
        <p:blipFill>
          <a:blip r:embed="rId4"/>
          <a:srcRect t="21899" b="21899"/>
          <a:stretch>
            <a:fillRect/>
          </a:stretch>
        </p:blipFill>
        <p:spPr>
          <a:xfrm>
            <a:off x="544772" y="4664094"/>
            <a:ext cx="2256056" cy="1267968"/>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关键成本因素识别</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9764" r="29764"/>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降低业务成本，提高企业盈利能力。</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目标</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全面控制、重点突出、合理有效、持续改进。</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原则</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成本控制目标与原则</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制定成本控制标准、进行成本预算与核算、分析成本差异及原因、采取成本控制措施、评估成本控制效果。</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采用标准成本控制、目标成本控制、作业成本控制等多种方法，结合企业实际情况灵活运用。</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成本控制流程与方法</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方法</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流程</a:t>
            </a:r>
            <a:endParaRPr lang="en-US" sz="1100"/>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https://d.book118.com/228140064100006037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88</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2024-09-17T13:25:11.698</cp:lastPrinted>
  <dcterms:created xsi:type="dcterms:W3CDTF">2024-09-17T05:25:11Z</dcterms:created>
  <dcterms:modified xsi:type="dcterms:W3CDTF">2024-09-17T05:25:13Z</dcterms:modified>
</cp:coreProperties>
</file>