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FEAD31-BFEE-4DA3-9A7F-4CA3155555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1C4E74-C1AE-4ADA-8B0D-99C456335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A5BC32-2F59-492E-973D-493E996B3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0DDC69-AA52-4408-8948-CD3752B095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B260D7-AA05-4959-B9AF-E3C10BD25D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60A201-A79E-4B5A-953A-FD43A1B50E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515C32-812C-4B46-AF3F-C0D5222528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E0C233-09D2-4BB6-A340-68E70345CF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D67955-9564-4F7E-A5CD-A6EB56DF90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C4150C-E946-4E50-BC1B-CF0232261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35DFB3-17A4-43B0-8F03-887D3AEC7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41133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量化交易与机器学习</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量化交易简介
 机器学习基本概念
 机器学习在量化交易中的应用
 常见机器学习算法
 数据预处理与特征工程
 模型训练与优化
 回测与评估
 实践案例与未来展望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量化交易简介</a:t>
            </a:r>
          </a:p>
        </p:txBody>
      </p:sp>
      <p:sp>
        <p:nvSpPr>
          <p:cNvPr id="3" name="Subtitle 2"/>
          <p:cNvSpPr>
            <a:spLocks noGrp="1"/>
          </p:cNvSpPr>
          <p:nvPr>
            <p:ph type="subTitle" idx="1"/>
          </p:nvPr>
        </p:nvSpPr>
        <p:spPr/>
        <p:txBody>
          <a:bodyPr/>
          <a:lstStyle/>
          <a:p>
            <a:r>
              <a:t>量化交易与机器学习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量化交易简介</a:t>
            </a:r>
          </a:p>
        </p:txBody>
      </p:sp>
      <p:sp>
        <p:nvSpPr>
          <p:cNvPr id="3" name="Text Placeholder 2"/>
          <p:cNvSpPr>
            <a:spLocks noGrp="1"/>
          </p:cNvSpPr>
          <p:nvPr>
            <p:ph type="body" idx="1"/>
          </p:nvPr>
        </p:nvSpPr>
        <p:spPr/>
        <p:txBody>
          <a:bodyPr/>
          <a:lstStyle/>
          <a:p>
            <a:r>
              <a:t>量化交易定义</a:t>
            </a:r>
          </a:p>
        </p:txBody>
      </p:sp>
      <p:sp>
        <p:nvSpPr>
          <p:cNvPr id="4" name="Content Placeholder 3"/>
          <p:cNvSpPr>
            <a:spLocks noGrp="1"/>
          </p:cNvSpPr>
          <p:nvPr>
            <p:ph sz="half" idx="2"/>
          </p:nvPr>
        </p:nvSpPr>
        <p:spPr/>
        <p:txBody>
          <a:bodyPr/>
          <a:lstStyle/>
          <a:p>
            <a:r>
              <a:t>1.量化交易是一种使用数学模型和算法来进行投资决策的方法。</a:t>
            </a:r>
          </a:p>
          <a:p>
            <a:r>
              <a:t>2.通过量化交易，投资者可以系统地分析和执行交易，以最大化收益并最小化风险。</a:t>
            </a:r>
          </a:p>
          <a:p/>
        </p:txBody>
      </p:sp>
      <p:sp>
        <p:nvSpPr>
          <p:cNvPr id="5" name="Text Placeholder 4"/>
          <p:cNvSpPr>
            <a:spLocks noGrp="1"/>
          </p:cNvSpPr>
          <p:nvPr>
            <p:ph type="body" idx="3"/>
          </p:nvPr>
        </p:nvSpPr>
        <p:spPr/>
        <p:txBody>
          <a:bodyPr/>
          <a:lstStyle/>
          <a:p>
            <a:r>
              <a:t>量化交易发展历程</a:t>
            </a:r>
          </a:p>
        </p:txBody>
      </p:sp>
      <p:sp>
        <p:nvSpPr>
          <p:cNvPr id="6" name="Content Placeholder 5"/>
          <p:cNvSpPr>
            <a:spLocks noGrp="1"/>
          </p:cNvSpPr>
          <p:nvPr>
            <p:ph sz="half" idx="4"/>
          </p:nvPr>
        </p:nvSpPr>
        <p:spPr/>
        <p:txBody>
          <a:bodyPr/>
          <a:lstStyle/>
          <a:p>
            <a:r>
              <a:t>1.随着计算机技术和数据分析方法的发展，量化交易逐渐成为投资领域的重要组成部分。</a:t>
            </a:r>
          </a:p>
          <a:p>
            <a:r>
              <a:t>2.量化交易的发展可以分为三个阶段：早期探索、成熟发展和创新突破。</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量化交易简介</a:t>
            </a:r>
          </a:p>
        </p:txBody>
      </p:sp>
      <p:sp>
        <p:nvSpPr>
          <p:cNvPr id="3" name="Text Placeholder 2"/>
          <p:cNvSpPr>
            <a:spLocks noGrp="1"/>
          </p:cNvSpPr>
          <p:nvPr>
            <p:ph type="body" idx="1"/>
          </p:nvPr>
        </p:nvSpPr>
        <p:spPr/>
        <p:txBody>
          <a:bodyPr/>
          <a:lstStyle/>
          <a:p>
            <a:r>
              <a:t>量化交易的优势</a:t>
            </a:r>
          </a:p>
        </p:txBody>
      </p:sp>
      <p:sp>
        <p:nvSpPr>
          <p:cNvPr id="4" name="Content Placeholder 3"/>
          <p:cNvSpPr>
            <a:spLocks noGrp="1"/>
          </p:cNvSpPr>
          <p:nvPr>
            <p:ph sz="half" idx="2"/>
          </p:nvPr>
        </p:nvSpPr>
        <p:spPr/>
        <p:txBody>
          <a:bodyPr/>
          <a:lstStyle/>
          <a:p>
            <a:r>
              <a:t>1.量化交易可以通过数学模型和算法来消除人为主观因素，提高投资决策的客观性。</a:t>
            </a:r>
          </a:p>
          <a:p>
            <a:r>
              <a:t>2.量化交易可以快速地处理大量数据，发现市场趋势和套利机会。</a:t>
            </a:r>
          </a:p>
          <a:p/>
        </p:txBody>
      </p:sp>
      <p:sp>
        <p:nvSpPr>
          <p:cNvPr id="5" name="Text Placeholder 4"/>
          <p:cNvSpPr>
            <a:spLocks noGrp="1"/>
          </p:cNvSpPr>
          <p:nvPr>
            <p:ph type="body" idx="3"/>
          </p:nvPr>
        </p:nvSpPr>
        <p:spPr/>
        <p:txBody>
          <a:bodyPr/>
          <a:lstStyle/>
          <a:p>
            <a:r>
              <a:t>量化交易的策略类型</a:t>
            </a:r>
          </a:p>
        </p:txBody>
      </p:sp>
      <p:sp>
        <p:nvSpPr>
          <p:cNvPr id="6" name="Content Placeholder 5"/>
          <p:cNvSpPr>
            <a:spLocks noGrp="1"/>
          </p:cNvSpPr>
          <p:nvPr>
            <p:ph sz="half" idx="4"/>
          </p:nvPr>
        </p:nvSpPr>
        <p:spPr/>
        <p:txBody>
          <a:bodyPr/>
          <a:lstStyle/>
          <a:p>
            <a:r>
              <a:t>1.量化交易策略包括统计套利、市场中性、趋势跟踪等多种类型。</a:t>
            </a:r>
          </a:p>
          <a:p>
            <a:r>
              <a:t>2.不同类型的策略有不同的风险和收益特征，投资者需要根据自身风险偏好和投资目标选择适合自己的策略。</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量化交易简介</a:t>
            </a:r>
          </a:p>
        </p:txBody>
      </p:sp>
      <p:sp>
        <p:nvSpPr>
          <p:cNvPr id="3" name="Text Placeholder 2"/>
          <p:cNvSpPr>
            <a:spLocks noGrp="1"/>
          </p:cNvSpPr>
          <p:nvPr>
            <p:ph type="body" idx="1"/>
          </p:nvPr>
        </p:nvSpPr>
        <p:spPr/>
        <p:txBody>
          <a:bodyPr/>
          <a:lstStyle/>
          <a:p>
            <a:r>
              <a:t>量化交易的挑战与风险</a:t>
            </a:r>
          </a:p>
        </p:txBody>
      </p:sp>
      <p:sp>
        <p:nvSpPr>
          <p:cNvPr id="4" name="Content Placeholder 3"/>
          <p:cNvSpPr>
            <a:spLocks noGrp="1"/>
          </p:cNvSpPr>
          <p:nvPr>
            <p:ph sz="half" idx="2"/>
          </p:nvPr>
        </p:nvSpPr>
        <p:spPr/>
        <p:txBody>
          <a:bodyPr/>
          <a:lstStyle/>
          <a:p>
            <a:r>
              <a:t>1.量化交易面临数据、模型和算法等多方面的挑战，需要不断更新和优化。</a:t>
            </a:r>
          </a:p>
          <a:p>
            <a:r>
              <a:t>2.量化交易也存在一定的风险，如模型失效、数据错误等，需要进行严格的风险管理和控制。</a:t>
            </a:r>
          </a:p>
          <a:p/>
        </p:txBody>
      </p:sp>
      <p:sp>
        <p:nvSpPr>
          <p:cNvPr id="5" name="Text Placeholder 4"/>
          <p:cNvSpPr>
            <a:spLocks noGrp="1"/>
          </p:cNvSpPr>
          <p:nvPr>
            <p:ph type="body" idx="3"/>
          </p:nvPr>
        </p:nvSpPr>
        <p:spPr/>
        <p:txBody>
          <a:bodyPr/>
          <a:lstStyle/>
          <a:p>
            <a:r>
              <a:t>量化交易的未来展望</a:t>
            </a:r>
          </a:p>
        </p:txBody>
      </p:sp>
      <p:sp>
        <p:nvSpPr>
          <p:cNvPr id="6" name="Content Placeholder 5"/>
          <p:cNvSpPr>
            <a:spLocks noGrp="1"/>
          </p:cNvSpPr>
          <p:nvPr>
            <p:ph sz="half" idx="4"/>
          </p:nvPr>
        </p:nvSpPr>
        <p:spPr/>
        <p:txBody>
          <a:bodyPr/>
          <a:lstStyle/>
          <a:p>
            <a:r>
              <a:t>1.随着人工智能和机器学习技术的发展，量化交易的效率和准确性将不断提高。</a:t>
            </a:r>
          </a:p>
          <a:p>
            <a:r>
              <a:t>2.未来量化交易将成为投资领域的重要趋势之一，为投资者提供更多元化的投资选择。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机器学习基本概念</a:t>
            </a:r>
          </a:p>
        </p:txBody>
      </p:sp>
      <p:sp>
        <p:nvSpPr>
          <p:cNvPr id="3" name="Subtitle 2"/>
          <p:cNvSpPr>
            <a:spLocks noGrp="1"/>
          </p:cNvSpPr>
          <p:nvPr>
            <p:ph type="subTitle" idx="1"/>
          </p:nvPr>
        </p:nvSpPr>
        <p:spPr/>
        <p:txBody>
          <a:bodyPr/>
          <a:lstStyle/>
          <a:p>
            <a:r>
              <a:t>量化交易与机器学习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机器学习基本概念</a:t>
            </a:r>
          </a:p>
        </p:txBody>
      </p:sp>
      <p:sp>
        <p:nvSpPr>
          <p:cNvPr id="3" name="Text Placeholder 2"/>
          <p:cNvSpPr>
            <a:spLocks noGrp="1"/>
          </p:cNvSpPr>
          <p:nvPr>
            <p:ph type="body" idx="1"/>
          </p:nvPr>
        </p:nvSpPr>
        <p:spPr/>
        <p:txBody>
          <a:bodyPr/>
          <a:lstStyle/>
          <a:p>
            <a:r>
              <a:t>机器学习定义</a:t>
            </a:r>
          </a:p>
        </p:txBody>
      </p:sp>
      <p:sp>
        <p:nvSpPr>
          <p:cNvPr id="4" name="Content Placeholder 3"/>
          <p:cNvSpPr>
            <a:spLocks noGrp="1"/>
          </p:cNvSpPr>
          <p:nvPr>
            <p:ph sz="half" idx="2"/>
          </p:nvPr>
        </p:nvSpPr>
        <p:spPr/>
        <p:txBody>
          <a:bodyPr/>
          <a:lstStyle/>
          <a:p>
            <a:r>
              <a:t>1.机器学习是一种通过让模型从数据中学习规律和模式，从而能够对新数据进行预测和分析的方法。</a:t>
            </a:r>
          </a:p>
          <a:p>
            <a:r>
              <a:t>2.机器学习可以分为监督学习、无监督学习和强化学习等不同类型，不同类型的学习方法有不同的应用场景和优缺点。</a:t>
            </a:r>
          </a:p>
          <a:p/>
        </p:txBody>
      </p:sp>
      <p:sp>
        <p:nvSpPr>
          <p:cNvPr id="5" name="Text Placeholder 4"/>
          <p:cNvSpPr>
            <a:spLocks noGrp="1"/>
          </p:cNvSpPr>
          <p:nvPr>
            <p:ph type="body" idx="3"/>
          </p:nvPr>
        </p:nvSpPr>
        <p:spPr/>
        <p:txBody>
          <a:bodyPr/>
          <a:lstStyle/>
          <a:p>
            <a:r>
              <a:t>机器学习模型</a:t>
            </a:r>
          </a:p>
        </p:txBody>
      </p:sp>
      <p:sp>
        <p:nvSpPr>
          <p:cNvPr id="6" name="Content Placeholder 5"/>
          <p:cNvSpPr>
            <a:spLocks noGrp="1"/>
          </p:cNvSpPr>
          <p:nvPr>
            <p:ph sz="half" idx="4"/>
          </p:nvPr>
        </p:nvSpPr>
        <p:spPr/>
        <p:txBody>
          <a:bodyPr/>
          <a:lstStyle/>
          <a:p>
            <a:r>
              <a:t>1.机器学习模型是机器学习的核心，是用来进行预测和分析的数学工具。</a:t>
            </a:r>
          </a:p>
          <a:p>
            <a:r>
              <a:t>2.机器学习模型需要通过训练数据来进行训练，从而能够学习到数据的规律和模式。</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机器学习基本概念</a:t>
            </a:r>
          </a:p>
        </p:txBody>
      </p:sp>
      <p:sp>
        <p:nvSpPr>
          <p:cNvPr id="3" name="Text Placeholder 2"/>
          <p:cNvSpPr>
            <a:spLocks noGrp="1"/>
          </p:cNvSpPr>
          <p:nvPr>
            <p:ph type="body" idx="1"/>
          </p:nvPr>
        </p:nvSpPr>
        <p:spPr/>
        <p:txBody>
          <a:bodyPr/>
          <a:lstStyle/>
          <a:p>
            <a:r>
              <a:t>特征工程</a:t>
            </a:r>
          </a:p>
        </p:txBody>
      </p:sp>
      <p:sp>
        <p:nvSpPr>
          <p:cNvPr id="4" name="Content Placeholder 3"/>
          <p:cNvSpPr>
            <a:spLocks noGrp="1"/>
          </p:cNvSpPr>
          <p:nvPr>
            <p:ph sz="half" idx="2"/>
          </p:nvPr>
        </p:nvSpPr>
        <p:spPr/>
        <p:txBody>
          <a:bodyPr/>
          <a:lstStyle/>
          <a:p>
            <a:r>
              <a:t>1.特征工程是机器学习中非常重要的一环，是对数据进行预处理和特征提取的过程。</a:t>
            </a:r>
          </a:p>
          <a:p>
            <a:r>
              <a:t>2.好的特征工程可以有效地提高模型的性能和准确性。</a:t>
            </a:r>
          </a:p>
          <a:p/>
        </p:txBody>
      </p:sp>
      <p:sp>
        <p:nvSpPr>
          <p:cNvPr id="5" name="Text Placeholder 4"/>
          <p:cNvSpPr>
            <a:spLocks noGrp="1"/>
          </p:cNvSpPr>
          <p:nvPr>
            <p:ph type="body" idx="3"/>
          </p:nvPr>
        </p:nvSpPr>
        <p:spPr/>
        <p:txBody>
          <a:bodyPr/>
          <a:lstStyle/>
          <a:p>
            <a:r>
              <a:t>过拟合与欠拟合</a:t>
            </a:r>
          </a:p>
        </p:txBody>
      </p:sp>
      <p:sp>
        <p:nvSpPr>
          <p:cNvPr id="6" name="Content Placeholder 5"/>
          <p:cNvSpPr>
            <a:spLocks noGrp="1"/>
          </p:cNvSpPr>
          <p:nvPr>
            <p:ph sz="half" idx="4"/>
          </p:nvPr>
        </p:nvSpPr>
        <p:spPr/>
        <p:txBody>
          <a:bodyPr/>
          <a:lstStyle/>
          <a:p>
            <a:r>
              <a:t>1.过拟合和欠拟合是机器学习中常见的问题，会导致模型的性能下降。</a:t>
            </a:r>
          </a:p>
          <a:p>
            <a:r>
              <a:t>2.通过调整模型参数、增加数据量和使用正则化等方法可以有效地解决过拟合和欠拟合问题。</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机器学习基本概念</a:t>
            </a:r>
          </a:p>
        </p:txBody>
      </p:sp>
      <p:sp>
        <p:nvSpPr>
          <p:cNvPr id="3" name="Text Placeholder 2"/>
          <p:cNvSpPr>
            <a:spLocks noGrp="1"/>
          </p:cNvSpPr>
          <p:nvPr>
            <p:ph type="body" idx="1"/>
          </p:nvPr>
        </p:nvSpPr>
        <p:spPr/>
        <p:txBody>
          <a:bodyPr/>
          <a:lstStyle/>
          <a:p>
            <a:r>
              <a:t>模型评估与调优</a:t>
            </a:r>
          </a:p>
        </p:txBody>
      </p:sp>
      <p:sp>
        <p:nvSpPr>
          <p:cNvPr id="4" name="Content Placeholder 3"/>
          <p:cNvSpPr>
            <a:spLocks noGrp="1"/>
          </p:cNvSpPr>
          <p:nvPr>
            <p:ph sz="half" idx="2"/>
          </p:nvPr>
        </p:nvSpPr>
        <p:spPr/>
        <p:txBody>
          <a:bodyPr/>
          <a:lstStyle/>
          <a:p>
            <a:r>
              <a:t>1.模型评估是对模型性能进行评估的过程，常用的评估指标有准确率、召回率和F1得分等。</a:t>
            </a:r>
          </a:p>
          <a:p>
            <a:r>
              <a:t>2.模型调优是通过调整模型参数和模型结构来提高模型性能的过程。</a:t>
            </a:r>
          </a:p>
          <a:p/>
        </p:txBody>
      </p:sp>
      <p:sp>
        <p:nvSpPr>
          <p:cNvPr id="5" name="Text Placeholder 4"/>
          <p:cNvSpPr>
            <a:spLocks noGrp="1"/>
          </p:cNvSpPr>
          <p:nvPr>
            <p:ph type="body" idx="3"/>
          </p:nvPr>
        </p:nvSpPr>
        <p:spPr/>
        <p:txBody>
          <a:bodyPr/>
          <a:lstStyle/>
          <a:p>
            <a:r>
              <a:t>机器学习应用</a:t>
            </a:r>
          </a:p>
        </p:txBody>
      </p:sp>
      <p:sp>
        <p:nvSpPr>
          <p:cNvPr id="6" name="Content Placeholder 5"/>
          <p:cNvSpPr>
            <a:spLocks noGrp="1"/>
          </p:cNvSpPr>
          <p:nvPr>
            <p:ph sz="half" idx="4"/>
          </p:nvPr>
        </p:nvSpPr>
        <p:spPr/>
        <p:txBody>
          <a:bodyPr/>
          <a:lstStyle/>
          <a:p>
            <a:r>
              <a:t>1.机器学习在各个领域都有广泛的应用，如自然语言处理、计算机视觉、金融风控等。</a:t>
            </a:r>
          </a:p>
          <a:p>
            <a:r>
              <a:t>2.机器学习的发展前景广阔，未来将会有更多的应用场景和创新应用。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机器学习在量化交易中的应用</a:t>
            </a:r>
          </a:p>
        </p:txBody>
      </p:sp>
      <p:sp>
        <p:nvSpPr>
          <p:cNvPr id="3" name="Subtitle 2"/>
          <p:cNvSpPr>
            <a:spLocks noGrp="1"/>
          </p:cNvSpPr>
          <p:nvPr>
            <p:ph type="subTitle" idx="1"/>
          </p:nvPr>
        </p:nvSpPr>
        <p:spPr/>
        <p:txBody>
          <a:bodyPr/>
          <a:lstStyle/>
          <a:p>
            <a:r>
              <a:t>量化交易与机器学习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机器学习在量化交易中的应用</a:t>
            </a:r>
          </a:p>
        </p:txBody>
      </p:sp>
      <p:sp>
        <p:nvSpPr>
          <p:cNvPr id="3" name="Text Placeholder 2"/>
          <p:cNvSpPr>
            <a:spLocks noGrp="1"/>
          </p:cNvSpPr>
          <p:nvPr>
            <p:ph type="body" idx="1"/>
          </p:nvPr>
        </p:nvSpPr>
        <p:spPr/>
        <p:txBody>
          <a:bodyPr/>
          <a:lstStyle/>
          <a:p>
            <a:r>
              <a:t>机器学习在量化交易中的应用概述</a:t>
            </a:r>
          </a:p>
        </p:txBody>
      </p:sp>
      <p:sp>
        <p:nvSpPr>
          <p:cNvPr id="4" name="Content Placeholder 3"/>
          <p:cNvSpPr>
            <a:spLocks noGrp="1"/>
          </p:cNvSpPr>
          <p:nvPr>
            <p:ph sz="half" idx="2"/>
          </p:nvPr>
        </p:nvSpPr>
        <p:spPr/>
        <p:txBody>
          <a:bodyPr/>
          <a:lstStyle/>
          <a:p>
            <a:r>
              <a:t>1.机器学习算法可以处理大量数据，挖掘潜在模式，提高交易策略的性能。</a:t>
            </a:r>
          </a:p>
          <a:p>
            <a:r>
              <a:t>2.机器学习技术可以帮助自动化交易决策，减少人为干预，提高交易效率。</a:t>
            </a:r>
          </a:p>
          <a:p>
            <a:r>
              <a:t>3.机器学习模型需要不断调整和优化，以适应市场变化，保持交易策略的竞争力。</a:t>
            </a:r>
          </a:p>
          <a:p/>
        </p:txBody>
      </p:sp>
      <p:sp>
        <p:nvSpPr>
          <p:cNvPr id="5" name="Text Placeholder 4"/>
          <p:cNvSpPr>
            <a:spLocks noGrp="1"/>
          </p:cNvSpPr>
          <p:nvPr>
            <p:ph type="body" idx="3"/>
          </p:nvPr>
        </p:nvSpPr>
        <p:spPr/>
        <p:txBody>
          <a:bodyPr/>
          <a:lstStyle/>
          <a:p>
            <a:r>
              <a:t>机器学习算法在量化交易中的应用案例</a:t>
            </a:r>
          </a:p>
        </p:txBody>
      </p:sp>
      <p:sp>
        <p:nvSpPr>
          <p:cNvPr id="6" name="Content Placeholder 5"/>
          <p:cNvSpPr>
            <a:spLocks noGrp="1"/>
          </p:cNvSpPr>
          <p:nvPr>
            <p:ph sz="half" idx="4"/>
          </p:nvPr>
        </p:nvSpPr>
        <p:spPr/>
        <p:txBody>
          <a:bodyPr/>
          <a:lstStyle/>
          <a:p>
            <a:r>
              <a:t>1.线性回归模型可以预测股票价格，帮助制定交易策略。</a:t>
            </a:r>
          </a:p>
          <a:p>
            <a:r>
              <a:t>2.神经网络模型可以处理非线性数据，提高交易决策的准确性。</a:t>
            </a:r>
          </a:p>
          <a:p>
            <a:r>
              <a:t>3.聚类分析可以用于股票分类，帮助投资者选择适合自己的投资组合。</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机器学习在量化交易中的应用</a:t>
            </a:r>
          </a:p>
        </p:txBody>
      </p:sp>
      <p:sp>
        <p:nvSpPr>
          <p:cNvPr id="3" name="Text Placeholder 2"/>
          <p:cNvSpPr>
            <a:spLocks noGrp="1"/>
          </p:cNvSpPr>
          <p:nvPr>
            <p:ph type="body" idx="1"/>
          </p:nvPr>
        </p:nvSpPr>
        <p:spPr/>
        <p:txBody>
          <a:bodyPr/>
          <a:lstStyle/>
          <a:p>
            <a:r>
              <a:t>机器学习技术的优势和挑战</a:t>
            </a:r>
          </a:p>
        </p:txBody>
      </p:sp>
      <p:sp>
        <p:nvSpPr>
          <p:cNvPr id="4" name="Content Placeholder 3"/>
          <p:cNvSpPr>
            <a:spLocks noGrp="1"/>
          </p:cNvSpPr>
          <p:nvPr>
            <p:ph sz="half" idx="2"/>
          </p:nvPr>
        </p:nvSpPr>
        <p:spPr/>
        <p:txBody>
          <a:bodyPr/>
          <a:lstStyle/>
          <a:p>
            <a:r>
              <a:t>1.机器学习技术可以提高交易决策的准确性和效率，降低交易成本。</a:t>
            </a:r>
          </a:p>
          <a:p>
            <a:r>
              <a:t>2.机器学习技术需要充分的数据支持和计算资源，对数据质量和计算能力要求较高。</a:t>
            </a:r>
          </a:p>
          <a:p>
            <a:r>
              <a:t>3.机器学习技术的应用需要专业的技术人员和经验丰富的交易员共同合作，需要加强跨领域合作。</a:t>
            </a:r>
          </a:p>
          <a:p/>
        </p:txBody>
      </p:sp>
      <p:sp>
        <p:nvSpPr>
          <p:cNvPr id="5" name="Text Placeholder 4"/>
          <p:cNvSpPr>
            <a:spLocks noGrp="1"/>
          </p:cNvSpPr>
          <p:nvPr>
            <p:ph type="body" idx="3"/>
          </p:nvPr>
        </p:nvSpPr>
        <p:spPr/>
        <p:txBody>
          <a:bodyPr/>
          <a:lstStyle/>
          <a:p>
            <a:r>
              <a:t>未来展望和趋势</a:t>
            </a:r>
          </a:p>
        </p:txBody>
      </p:sp>
      <p:sp>
        <p:nvSpPr>
          <p:cNvPr id="6" name="Content Placeholder 5"/>
          <p:cNvSpPr>
            <a:spLocks noGrp="1"/>
          </p:cNvSpPr>
          <p:nvPr>
            <p:ph sz="half" idx="4"/>
          </p:nvPr>
        </p:nvSpPr>
        <p:spPr/>
        <p:txBody>
          <a:bodyPr/>
          <a:lstStyle/>
          <a:p>
            <a:r>
              <a:t>1.随着数据量和计算能力的不断提高，机器学习在量化交易中的应用前景广阔。</a:t>
            </a:r>
          </a:p>
          <a:p>
            <a:r>
              <a:t>2.未来将会涌现更多的机器学习算法和模型，需要不断跟进新技术的发展。</a:t>
            </a:r>
          </a:p>
          <a:p>
            <a:r>
              <a:t>3.人工智能和机器学习技术的结合将会为量化交易带来更多的创新和突破。</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常见机器学习算法</a:t>
            </a:r>
          </a:p>
        </p:txBody>
      </p:sp>
      <p:sp>
        <p:nvSpPr>
          <p:cNvPr id="3" name="Subtitle 2"/>
          <p:cNvSpPr>
            <a:spLocks noGrp="1"/>
          </p:cNvSpPr>
          <p:nvPr>
            <p:ph type="subTitle" idx="1"/>
          </p:nvPr>
        </p:nvSpPr>
        <p:spPr/>
        <p:txBody>
          <a:bodyPr/>
          <a:lstStyle/>
          <a:p>
            <a:r>
              <a:t>量化交易与机器学习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常见机器学习算法</a:t>
            </a:r>
          </a:p>
        </p:txBody>
      </p:sp>
      <p:sp>
        <p:nvSpPr>
          <p:cNvPr id="3" name="Text Placeholder 2"/>
          <p:cNvSpPr>
            <a:spLocks noGrp="1"/>
          </p:cNvSpPr>
          <p:nvPr>
            <p:ph type="body" idx="1"/>
          </p:nvPr>
        </p:nvSpPr>
        <p:spPr/>
        <p:txBody>
          <a:bodyPr/>
          <a:lstStyle/>
          <a:p>
            <a:r>
              <a:t>线性回归</a:t>
            </a:r>
          </a:p>
        </p:txBody>
      </p:sp>
      <p:sp>
        <p:nvSpPr>
          <p:cNvPr id="4" name="Content Placeholder 3"/>
          <p:cNvSpPr>
            <a:spLocks noGrp="1"/>
          </p:cNvSpPr>
          <p:nvPr>
            <p:ph sz="half" idx="2"/>
          </p:nvPr>
        </p:nvSpPr>
        <p:spPr/>
        <p:txBody>
          <a:bodyPr/>
          <a:lstStyle/>
          <a:p>
            <a:r>
              <a:t>1.线性回归是一种用于预测连续目标变量的算法。</a:t>
            </a:r>
          </a:p>
          <a:p>
            <a:r>
              <a:t>2.它通过最小化预测值与实际值之间的平方误差来拟合数据。</a:t>
            </a:r>
          </a:p>
          <a:p>
            <a:r>
              <a:t>3.线性回归可以用于单变量和多变量分析。</a:t>
            </a:r>
          </a:p>
          <a:p/>
        </p:txBody>
      </p:sp>
      <p:sp>
        <p:nvSpPr>
          <p:cNvPr id="5" name="Text Placeholder 4"/>
          <p:cNvSpPr>
            <a:spLocks noGrp="1"/>
          </p:cNvSpPr>
          <p:nvPr>
            <p:ph type="body" idx="3"/>
          </p:nvPr>
        </p:nvSpPr>
        <p:spPr/>
        <p:txBody>
          <a:bodyPr/>
          <a:lstStyle/>
          <a:p>
            <a:r>
              <a:t>决策树</a:t>
            </a:r>
          </a:p>
        </p:txBody>
      </p:sp>
      <p:sp>
        <p:nvSpPr>
          <p:cNvPr id="6" name="Content Placeholder 5"/>
          <p:cNvSpPr>
            <a:spLocks noGrp="1"/>
          </p:cNvSpPr>
          <p:nvPr>
            <p:ph sz="half" idx="4"/>
          </p:nvPr>
        </p:nvSpPr>
        <p:spPr/>
        <p:txBody>
          <a:bodyPr/>
          <a:lstStyle/>
          <a:p>
            <a:r>
              <a:t>1.决策树是一种用于分类和回归的算法。</a:t>
            </a:r>
          </a:p>
          <a:p>
            <a:r>
              <a:t>2.它通过递归地将数据集划分为更小的子集来拟合数据。</a:t>
            </a:r>
          </a:p>
          <a:p>
            <a:r>
              <a:t>3.决策树的深度和复杂度可以通过剪枝来控制。</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常见机器学习算法</a:t>
            </a:r>
          </a:p>
        </p:txBody>
      </p:sp>
      <p:sp>
        <p:nvSpPr>
          <p:cNvPr id="3" name="Content Placeholder 2"/>
          <p:cNvSpPr>
            <a:spLocks noGrp="1"/>
          </p:cNvSpPr>
          <p:nvPr>
            <p:ph sz="half" idx="2"/>
          </p:nvPr>
        </p:nvSpPr>
        <p:spPr/>
        <p:txBody>
          <a:bodyPr/>
          <a:lstStyle/>
          <a:p>
            <a:r>
              <a:t>1.支持向量机是一种用于分类和回归的算法。</a:t>
            </a:r>
          </a:p>
          <a:p>
            <a:r>
              <a:t>2.它通过将数据映射到高维空间来寻找最优分类边界。</a:t>
            </a:r>
          </a:p>
          <a:p>
            <a:r>
              <a:t>3.支持向量机对于非线性问题可以通过核函数来解决。</a:t>
            </a:r>
          </a:p>
          <a:p/>
        </p:txBody>
      </p:sp>
      <p:sp>
        <p:nvSpPr>
          <p:cNvPr id="4" name="Text Placeholder 3"/>
          <p:cNvSpPr>
            <a:spLocks noGrp="1"/>
          </p:cNvSpPr>
          <p:nvPr>
            <p:ph type="body" idx="3"/>
          </p:nvPr>
        </p:nvSpPr>
        <p:spPr/>
        <p:txBody>
          <a:bodyPr/>
          <a:lstStyle/>
          <a:p>
            <a:r>
              <a:t>随机森林</a:t>
            </a:r>
          </a:p>
        </p:txBody>
      </p:sp>
      <p:sp>
        <p:nvSpPr>
          <p:cNvPr id="5" name="Content Placeholder 4"/>
          <p:cNvSpPr>
            <a:spLocks noGrp="1"/>
          </p:cNvSpPr>
          <p:nvPr>
            <p:ph sz="half" idx="4"/>
          </p:nvPr>
        </p:nvSpPr>
        <p:spPr/>
        <p:txBody>
          <a:bodyPr/>
          <a:lstStyle/>
          <a:p>
            <a:r>
              <a:t>1.随机森林是一种集成学习算法，通过构建多个决策树来提高预测精度。</a:t>
            </a:r>
          </a:p>
          <a:p>
            <a:r>
              <a:t>2.它通过随机抽样和特征选择来减少过拟合。</a:t>
            </a:r>
          </a:p>
          <a:p>
            <a:r>
              <a:t>3.随机森林可以用于分类和回归问题。</a:t>
            </a:r>
          </a:p>
          <a:p/>
        </p:txBody>
      </p:sp>
      <p:sp>
        <p:nvSpPr>
          <p:cNvPr id="6" name="Text Placeholder 5"/>
          <p:cNvSpPr>
            <a:spLocks noGrp="1"/>
          </p:cNvSpPr>
          <p:nvPr>
            <p:ph type="body" idx="1"/>
          </p:nvPr>
        </p:nvSpPr>
        <p:spPr/>
        <p:txBody>
          <a:bodyPr/>
          <a:lstStyle/>
          <a:p>
            <a:r>
              <a:t>支持向量机（SVM）</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https://d.book118.com/228141133057006032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量化交易简介</vt:lpstr>
      <vt:lpstr> 量化交易简介</vt:lpstr>
      <vt:lpstr> 量化交易简介</vt:lpstr>
      <vt:lpstr> 量化交易简介</vt:lpstr>
      <vt:lpstr> 机器学习基本概念</vt:lpstr>
      <vt:lpstr> 机器学习基本概念</vt:lpstr>
      <vt:lpstr> 机器学习基本概念</vt:lpstr>
      <vt:lpstr> 机器学习基本概念</vt:lpstr>
      <vt:lpstr> 机器学习在量化交易中的应用</vt:lpstr>
      <vt:lpstr> 机器学习在量化交易中的应用</vt:lpstr>
      <vt:lpstr> 机器学习在量化交易中的应用</vt:lpstr>
      <vt:lpstr> 常见机器学习算法</vt:lpstr>
      <vt:lpstr> 常见机器学习算法</vt:lpstr>
      <vt:lpstr> 常见机器学习算法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2024-09-09T22:44:42.344</cp:lastPrinted>
  <dcterms:created xsi:type="dcterms:W3CDTF">2024-09-09T14:44:42Z</dcterms:created>
  <dcterms:modified xsi:type="dcterms:W3CDTF">2024-09-09T14:44:44Z</dcterms:modified>
</cp:coreProperties>
</file>