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endParaRPr lang="zh-TW" altLang="en-US" sz="1200" strike="noStrike" noProof="1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algn="r" eaLnBrk="1" fontAlgn="base" hangingPunct="1"/>
            <a:endParaRPr lang="zh-TW" altLang="en-US" sz="1200" strike="noStrike" noProof="1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7173" name="備忘稿版面配置區 4"/>
          <p:cNvSpPr>
            <a:spLocks noGrp="1"/>
          </p:cNvSpPr>
          <p:nvPr>
            <p:ph type="body" sz="quarter" idx="6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 indent="0"/>
            <a:r>
              <a:rPr lang="zh-TW" altLang="en-US"/>
              <a:t>第二層</a:t>
            </a:r>
            <a:endParaRPr lang="zh-TW" altLang="en-US"/>
          </a:p>
          <a:p>
            <a:pPr lvl="2" indent="0"/>
            <a:r>
              <a:rPr lang="zh-TW" altLang="en-US"/>
              <a:t>第三層</a:t>
            </a:r>
            <a:endParaRPr lang="zh-TW" altLang="en-US"/>
          </a:p>
          <a:p>
            <a:pPr lvl="3" indent="0"/>
            <a:r>
              <a:rPr lang="zh-TW" altLang="en-US"/>
              <a:t>第四層</a:t>
            </a:r>
            <a:endParaRPr lang="zh-TW" altLang="en-US"/>
          </a:p>
          <a:p>
            <a:pPr lvl="4" indent="0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endParaRPr lang="zh-TW" altLang="en-US" sz="1200" strike="noStrike" noProof="1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TW" altLang="en-US" sz="1200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zh-TW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en-US" altLang="x-none"/>
          </a:p>
        </p:txBody>
      </p:sp>
      <p:sp>
        <p:nvSpPr>
          <p:cNvPr id="9219" name="Slide Number Placeholder 3"/>
          <p:cNvSpPr txBox="1">
            <a:spLocks noGrp="1"/>
          </p:cNvSpPr>
          <p:nvPr>
            <p:ph type="sldNum" sz="quarter" idx="10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/>
          <a:p>
            <a:pPr lvl="0" indent="0" algn="r"/>
            <a:fld id="{9A0DB2DC-4C9A-4742-B13C-FB6460FD3503}" type="slidenum">
              <a:rPr lang="zh-TW" altLang="en-US" sz="1200">
                <a:latin typeface="Arial" pitchFamily="34" charset="0"/>
                <a:ea typeface="PMingLiU" pitchFamily="18" charset="-120"/>
              </a:rPr>
              <a:t>1</a:t>
            </a:fld>
            <a:endParaRPr lang="zh-TW" altLang="en-US" sz="12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1266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en-US" altLang="x-none"/>
          </a:p>
        </p:txBody>
      </p:sp>
      <p:sp>
        <p:nvSpPr>
          <p:cNvPr id="11267" name="Slide Number Placeholder 3"/>
          <p:cNvSpPr txBox="1">
            <a:spLocks noGrp="1"/>
          </p:cNvSpPr>
          <p:nvPr>
            <p:ph type="sldNum" sz="quarter" idx="10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/>
          <a:p>
            <a:pPr lvl="0" indent="0" algn="r"/>
            <a:fld id="{9A0DB2DC-4C9A-4742-B13C-FB6460FD3503}" type="slidenum">
              <a:rPr lang="zh-TW" altLang="en-US" sz="1200"/>
              <a:t>2</a:t>
            </a:fld>
            <a:endParaRPr lang="zh-TW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en-US" altLang="x-none"/>
          </a:p>
        </p:txBody>
      </p:sp>
      <p:sp>
        <p:nvSpPr>
          <p:cNvPr id="16387" name="Slide Number Placeholder 3"/>
          <p:cNvSpPr txBox="1">
            <a:spLocks noGrp="1"/>
          </p:cNvSpPr>
          <p:nvPr>
            <p:ph type="sldNum" sz="quarter" idx="10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/>
          <a:p>
            <a:pPr lvl="0" indent="0" algn="r"/>
            <a:fld id="{9A0DB2DC-4C9A-4742-B13C-FB6460FD3503}" type="slidenum">
              <a:rPr lang="zh-TW" altLang="en-US" sz="1200"/>
              <a:t>6</a:t>
            </a:fld>
            <a:endParaRPr lang="zh-TW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en-US" altLang="x-none"/>
          </a:p>
        </p:txBody>
      </p:sp>
      <p:sp>
        <p:nvSpPr>
          <p:cNvPr id="19459" name="Slide Number Placeholder 3"/>
          <p:cNvSpPr txBox="1">
            <a:spLocks noGrp="1"/>
          </p:cNvSpPr>
          <p:nvPr>
            <p:ph type="sldNum" sz="quarter" idx="10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/>
          <a:p>
            <a:pPr lvl="0" indent="0" algn="r"/>
            <a:fld id="{9A0DB2DC-4C9A-4742-B13C-FB6460FD3503}" type="slidenum">
              <a:rPr lang="zh-TW" altLang="en-US" sz="1200"/>
              <a:t>8</a:t>
            </a:fld>
            <a:endParaRPr lang="zh-TW" altLang="en-US" sz="1200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5BDE7E-7BB8-4A7A-AB67-242835B90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9CA2B-AA58-4D9B-9035-812A4D276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581ABA-DEB0-4E1A-BC68-2F7705E47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77B91C-8A6A-4423-A842-1CD75D949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C1EA7D-99F5-4973-A45A-29059055B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4722B5-BB93-4B39-8CF9-D14D39082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05E9C0-C9B4-4DEA-BD53-A9980935C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37938A-D4EA-4512-A4D3-CDD28F7D6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39E606-35FE-4454-B1C0-42E8C6E20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1EAE5A-E6CA-4184-9395-CD83BB643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E9D0A-0A60-4E40-9499-5BBC2A0B8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TW" altLang="en-US" strike="noStrike" noProof="1" smtClean="0"/>
              <a:t>按一下以編輯母片副標題樣式</a:t>
            </a:r>
            <a:endParaRPr lang="zh-TW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  <a:p>
            <a:pPr lvl="1" fontAlgn="base"/>
            <a:r>
              <a:rPr lang="zh-TW" altLang="en-US" strike="noStrike" noProof="1" smtClean="0"/>
              <a:t>第二層</a:t>
            </a:r>
            <a:endParaRPr lang="zh-TW" altLang="en-US" strike="noStrike" noProof="1" smtClean="0"/>
          </a:p>
          <a:p>
            <a:pPr lvl="2" fontAlgn="base"/>
            <a:r>
              <a:rPr lang="zh-TW" altLang="en-US" strike="noStrike" noProof="1" smtClean="0"/>
              <a:t>第三層</a:t>
            </a:r>
            <a:endParaRPr lang="zh-TW" altLang="en-US" strike="noStrike" noProof="1" smtClean="0"/>
          </a:p>
          <a:p>
            <a:pPr lvl="3" fontAlgn="base"/>
            <a:r>
              <a:rPr lang="zh-TW" altLang="en-US" strike="noStrike" noProof="1" smtClean="0"/>
              <a:t>第四層</a:t>
            </a:r>
            <a:endParaRPr lang="zh-TW" altLang="en-US" strike="noStrike" noProof="1" smtClean="0"/>
          </a:p>
          <a:p>
            <a:pPr lvl="4" fontAlgn="base"/>
            <a:r>
              <a:rPr lang="zh-TW" altLang="en-US" strike="noStrike" noProof="1" smtClean="0"/>
              <a:t>第五層</a:t>
            </a:r>
            <a:endParaRPr lang="zh-TW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  <a:p>
            <a:pPr lvl="1" fontAlgn="base"/>
            <a:r>
              <a:rPr lang="zh-TW" altLang="en-US" strike="noStrike" noProof="1" smtClean="0"/>
              <a:t>第二層</a:t>
            </a:r>
            <a:endParaRPr lang="zh-TW" altLang="en-US" strike="noStrike" noProof="1" smtClean="0"/>
          </a:p>
          <a:p>
            <a:pPr lvl="2" fontAlgn="base"/>
            <a:r>
              <a:rPr lang="zh-TW" altLang="en-US" strike="noStrike" noProof="1" smtClean="0"/>
              <a:t>第三層</a:t>
            </a:r>
            <a:endParaRPr lang="zh-TW" altLang="en-US" strike="noStrike" noProof="1" smtClean="0"/>
          </a:p>
          <a:p>
            <a:pPr lvl="3" fontAlgn="base"/>
            <a:r>
              <a:rPr lang="zh-TW" altLang="en-US" strike="noStrike" noProof="1" smtClean="0"/>
              <a:t>第四層</a:t>
            </a:r>
            <a:endParaRPr lang="zh-TW" altLang="en-US" strike="noStrike" noProof="1" smtClean="0"/>
          </a:p>
          <a:p>
            <a:pPr lvl="4" fontAlgn="base"/>
            <a:r>
              <a:rPr lang="zh-TW" altLang="en-US" strike="noStrike" noProof="1" smtClean="0"/>
              <a:t>第五層</a:t>
            </a:r>
            <a:endParaRPr lang="zh-TW" altLang="en-US" strike="noStrike" noProof="1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  <a:p>
            <a:pPr lvl="1" fontAlgn="base"/>
            <a:r>
              <a:rPr lang="zh-TW" altLang="en-US" strike="noStrike" noProof="1" smtClean="0"/>
              <a:t>第二層</a:t>
            </a:r>
            <a:endParaRPr lang="zh-TW" altLang="en-US" strike="noStrike" noProof="1" smtClean="0"/>
          </a:p>
          <a:p>
            <a:pPr lvl="2" fontAlgn="base"/>
            <a:r>
              <a:rPr lang="zh-TW" altLang="en-US" strike="noStrike" noProof="1" smtClean="0"/>
              <a:t>第三層</a:t>
            </a:r>
            <a:endParaRPr lang="zh-TW" altLang="en-US" strike="noStrike" noProof="1" smtClean="0"/>
          </a:p>
          <a:p>
            <a:pPr lvl="3" fontAlgn="base"/>
            <a:r>
              <a:rPr lang="zh-TW" altLang="en-US" strike="noStrike" noProof="1" smtClean="0"/>
              <a:t>第四層</a:t>
            </a:r>
            <a:endParaRPr lang="zh-TW" altLang="en-US" strike="noStrike" noProof="1" smtClean="0"/>
          </a:p>
          <a:p>
            <a:pPr lvl="4" fontAlgn="base"/>
            <a:r>
              <a:rPr lang="zh-TW" altLang="en-US" strike="noStrike" noProof="1" smtClean="0"/>
              <a:t>第五層</a:t>
            </a:r>
            <a:endParaRPr lang="zh-TW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  <a:p>
            <a:pPr lvl="1" fontAlgn="base"/>
            <a:r>
              <a:rPr lang="zh-TW" altLang="en-US" strike="noStrike" noProof="1" smtClean="0"/>
              <a:t>第二層</a:t>
            </a:r>
            <a:endParaRPr lang="zh-TW" altLang="en-US" strike="noStrike" noProof="1" smtClean="0"/>
          </a:p>
          <a:p>
            <a:pPr lvl="2" fontAlgn="base"/>
            <a:r>
              <a:rPr lang="zh-TW" altLang="en-US" strike="noStrike" noProof="1" smtClean="0"/>
              <a:t>第三層</a:t>
            </a:r>
            <a:endParaRPr lang="zh-TW" altLang="en-US" strike="noStrike" noProof="1" smtClean="0"/>
          </a:p>
          <a:p>
            <a:pPr lvl="3" fontAlgn="base"/>
            <a:r>
              <a:rPr lang="zh-TW" altLang="en-US" strike="noStrike" noProof="1" smtClean="0"/>
              <a:t>第四層</a:t>
            </a:r>
            <a:endParaRPr lang="zh-TW" altLang="en-US" strike="noStrike" noProof="1" smtClean="0"/>
          </a:p>
          <a:p>
            <a:pPr lvl="4" fontAlgn="base"/>
            <a:r>
              <a:rPr lang="zh-TW" altLang="en-US" strike="noStrike" noProof="1" smtClean="0"/>
              <a:t>第五層</a:t>
            </a:r>
            <a:endParaRPr lang="zh-TW" altLang="en-US" strike="noStrike" noProof="1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  <a:p>
            <a:pPr lvl="1" fontAlgn="base"/>
            <a:r>
              <a:rPr lang="zh-TW" altLang="en-US" strike="noStrike" noProof="1" smtClean="0"/>
              <a:t>第二層</a:t>
            </a:r>
            <a:endParaRPr lang="zh-TW" altLang="en-US" strike="noStrike" noProof="1" smtClean="0"/>
          </a:p>
          <a:p>
            <a:pPr lvl="2" fontAlgn="base"/>
            <a:r>
              <a:rPr lang="zh-TW" altLang="en-US" strike="noStrike" noProof="1" smtClean="0"/>
              <a:t>第三層</a:t>
            </a:r>
            <a:endParaRPr lang="zh-TW" altLang="en-US" strike="noStrike" noProof="1" smtClean="0"/>
          </a:p>
          <a:p>
            <a:pPr lvl="3" fontAlgn="base"/>
            <a:r>
              <a:rPr lang="zh-TW" altLang="en-US" strike="noStrike" noProof="1" smtClean="0"/>
              <a:t>第四層</a:t>
            </a:r>
            <a:endParaRPr lang="zh-TW" altLang="en-US" strike="noStrike" noProof="1" smtClean="0"/>
          </a:p>
          <a:p>
            <a:pPr lvl="4" fontAlgn="base"/>
            <a:r>
              <a:rPr lang="zh-TW" altLang="en-US" strike="noStrike" noProof="1" smtClean="0"/>
              <a:t>第五層</a:t>
            </a:r>
            <a:endParaRPr lang="zh-TW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fontAlgn="base"/>
            <a:endParaRPr lang="en-US" altLang="zh-TW" strike="noStrike" noProof="1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ctr" fontAlgn="base"/>
            <a:endParaRPr lang="en-US" altLang="zh-TW" strike="noStrike" noProof="1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50" y="11588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fontAlgn="base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/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  <a:p>
            <a:pPr lvl="1" fontAlgn="base"/>
            <a:r>
              <a:rPr lang="zh-TW" altLang="en-US" strike="noStrike" noProof="1" smtClean="0"/>
              <a:t>第二層</a:t>
            </a:r>
            <a:endParaRPr lang="zh-TW" altLang="en-US" strike="noStrike" noProof="1" smtClean="0"/>
          </a:p>
          <a:p>
            <a:pPr lvl="2" fontAlgn="base"/>
            <a:r>
              <a:rPr lang="zh-TW" altLang="en-US" strike="noStrike" noProof="1" smtClean="0"/>
              <a:t>第三層</a:t>
            </a:r>
            <a:endParaRPr lang="zh-TW" altLang="en-US" strike="noStrike" noProof="1" smtClean="0"/>
          </a:p>
          <a:p>
            <a:pPr lvl="3" fontAlgn="base"/>
            <a:r>
              <a:rPr lang="zh-TW" altLang="en-US" strike="noStrike" noProof="1" smtClean="0"/>
              <a:t>第四層</a:t>
            </a:r>
            <a:endParaRPr lang="zh-TW" altLang="en-US" strike="noStrike" noProof="1" smtClean="0"/>
          </a:p>
          <a:p>
            <a:pPr lvl="4" fontAlgn="base"/>
            <a:r>
              <a:rPr lang="zh-TW" altLang="en-US" strike="noStrike" noProof="1" smtClean="0"/>
              <a:t>第五層</a:t>
            </a:r>
            <a:endParaRPr lang="zh-TW" altLang="en-US" strike="noStrike" noProof="1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TW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按一下圖示以新增圖片</a:t>
            </a:r>
            <a:endParaRPr kumimoji="1" lang="zh-TW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  <a:p>
            <a:pPr lvl="1" fontAlgn="base"/>
            <a:r>
              <a:rPr lang="zh-TW" altLang="en-US" strike="noStrike" noProof="1" smtClean="0"/>
              <a:t>第二層</a:t>
            </a:r>
            <a:endParaRPr lang="zh-TW" altLang="en-US" strike="noStrike" noProof="1" smtClean="0"/>
          </a:p>
          <a:p>
            <a:pPr lvl="2" fontAlgn="base"/>
            <a:r>
              <a:rPr lang="zh-TW" altLang="en-US" strike="noStrike" noProof="1" smtClean="0"/>
              <a:t>第三層</a:t>
            </a:r>
            <a:endParaRPr lang="zh-TW" altLang="en-US" strike="noStrike" noProof="1" smtClean="0"/>
          </a:p>
          <a:p>
            <a:pPr lvl="3" fontAlgn="base"/>
            <a:r>
              <a:rPr lang="zh-TW" altLang="en-US" strike="noStrike" noProof="1" smtClean="0"/>
              <a:t>第四層</a:t>
            </a:r>
            <a:endParaRPr lang="zh-TW" altLang="en-US" strike="noStrike" noProof="1" smtClean="0"/>
          </a:p>
          <a:p>
            <a:pPr lvl="4" fontAlgn="base"/>
            <a:r>
              <a:rPr lang="zh-TW" altLang="en-US" strike="noStrike" noProof="1" smtClean="0"/>
              <a:t>第五層</a:t>
            </a:r>
            <a:endParaRPr lang="zh-TW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TW" altLang="en-US" strike="noStrike" noProof="1" smtClean="0"/>
              <a:t>按一下以編輯母片文字樣式</a:t>
            </a:r>
            <a:endParaRPr lang="zh-TW" altLang="en-US" strike="noStrike" noProof="1" smtClean="0"/>
          </a:p>
          <a:p>
            <a:pPr lvl="1" fontAlgn="base"/>
            <a:r>
              <a:rPr lang="zh-TW" altLang="en-US" strike="noStrike" noProof="1" smtClean="0"/>
              <a:t>第二層</a:t>
            </a:r>
            <a:endParaRPr lang="zh-TW" altLang="en-US" strike="noStrike" noProof="1" smtClean="0"/>
          </a:p>
          <a:p>
            <a:pPr lvl="2" fontAlgn="base"/>
            <a:r>
              <a:rPr lang="zh-TW" altLang="en-US" strike="noStrike" noProof="1" smtClean="0"/>
              <a:t>第三層</a:t>
            </a:r>
            <a:endParaRPr lang="zh-TW" altLang="en-US" strike="noStrike" noProof="1" smtClean="0"/>
          </a:p>
          <a:p>
            <a:pPr lvl="3" fontAlgn="base"/>
            <a:r>
              <a:rPr lang="zh-TW" altLang="en-US" strike="noStrike" noProof="1" smtClean="0"/>
              <a:t>第四層</a:t>
            </a:r>
            <a:endParaRPr lang="zh-TW" altLang="en-US" strike="noStrike" noProof="1" smtClean="0"/>
          </a:p>
          <a:p>
            <a:pPr lvl="4" fontAlgn="base"/>
            <a:r>
              <a:rPr lang="zh-TW" altLang="en-US" strike="noStrike" noProof="1" smtClean="0"/>
              <a:t>第五層</a:t>
            </a:r>
            <a:endParaRPr lang="zh-TW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dgm" preserve="1">
  <p:cSld name="標題及圖表或組織圖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TW" altLang="en-US" strike="noStrike" noProof="1" smtClean="0"/>
              <a:t>按一下以編輯母片標題樣式</a:t>
            </a:r>
            <a:endParaRPr lang="zh-TW" altLang="en-US" strike="noStrike" noProof="1"/>
          </a:p>
        </p:txBody>
      </p:sp>
      <p:sp>
        <p:nvSpPr>
          <p:cNvPr id="3" name="SmartArt 版面配置區 2"/>
          <p:cNvSpPr>
            <a:spLocks noGrp="1"/>
          </p:cNvSpPr>
          <p:nvPr>
            <p:ph type="pic" idx="1" hasCustomPrompt="1"/>
          </p:nvPr>
        </p:nvSpPr>
        <p:spPr>
          <a:xfrm>
            <a:off x="457200" y="1600200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zh-TW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按一下圖示以新增 </a:t>
            </a:r>
            <a:r>
              <a:rPr kumimoji="1" lang="en-US" altLang="zh-TW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SmartArt </a:t>
            </a:r>
            <a:r>
              <a:rPr kumimoji="1" lang="zh-TW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圖形</a:t>
            </a:r>
            <a:endParaRPr kumimoji="1" lang="zh-TW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fontAlgn="base"/>
            <a:endParaRPr lang="en-US" altLang="zh-TW" strike="noStrike" noProof="1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ctr" fontAlgn="base"/>
            <a:endParaRPr lang="en-US" altLang="zh-TW" strike="noStrike" noProof="1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11588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fontAlgn="base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/>
          </a:p>
        </p:txBody>
      </p:sp>
    </p:spTree>
  </p:cSld>
  <p:clrMapOvr>
    <a:masterClrMapping/>
  </p:clrMapOvr>
  <p:transition spd="med">
    <p:fade thruBlk="1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TW" altLang="en-US"/>
              <a:t>按一下以編輯母片標題樣式</a:t>
            </a:r>
            <a:endParaRPr lang="en-US" altLang="zh-TW"/>
          </a:p>
        </p:txBody>
      </p:sp>
      <p:sp>
        <p:nvSpPr>
          <p:cNvPr id="1027" name="Rectangle 3"/>
          <p:cNvSpPr>
            <a:spLocks noGrp="1"/>
          </p:cNvSpPr>
          <p:nvPr>
            <p:ph type="body" idx="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 indent="-342900"/>
            <a:r>
              <a:rPr lang="zh-TW" altLang="en-US"/>
              <a:t>按一下以編輯母片文字樣式</a:t>
            </a:r>
            <a:endParaRPr lang="zh-TW" altLang="en-US"/>
          </a:p>
          <a:p>
            <a:pPr lvl="1" indent="-285750"/>
            <a:r>
              <a:rPr lang="zh-TW" altLang="en-US"/>
              <a:t>第二層</a:t>
            </a:r>
            <a:endParaRPr lang="zh-TW" altLang="en-US"/>
          </a:p>
          <a:p>
            <a:pPr lvl="2" indent="-228600"/>
            <a:r>
              <a:rPr lang="zh-TW" altLang="en-US"/>
              <a:t>第三層</a:t>
            </a:r>
            <a:endParaRPr lang="zh-TW" altLang="en-US"/>
          </a:p>
          <a:p>
            <a:pPr lvl="3" indent="-228600"/>
            <a:r>
              <a:rPr lang="zh-TW" altLang="en-US"/>
              <a:t>第四層</a:t>
            </a:r>
            <a:endParaRPr lang="zh-TW" altLang="en-US"/>
          </a:p>
          <a:p>
            <a:pPr lvl="4" indent="-228600"/>
            <a:r>
              <a:rPr lang="zh-TW" altLang="en-US"/>
              <a:t>第五層</a:t>
            </a:r>
            <a:endParaRPr lang="en-US" altLang="zh-TW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TW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lvl="0" eaLnBrk="1" fontAlgn="base" hangingPunct="1"/>
            <a:endParaRPr lang="en-US" altLang="zh-TW" strike="noStrike" noProof="1">
              <a:latin typeface="Arial" pitchFamily="34" charset="0"/>
            </a:endParaRP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TW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lvl="0" eaLnBrk="1" fontAlgn="base" hangingPunct="1"/>
            <a:fld id="{9A0DB2DC-4C9A-4742-B13C-FB6460FD3503}" type="slidenum">
              <a:rPr lang="en-US" altLang="zh-TW" strike="noStrike" noProof="1">
                <a:latin typeface="Arial" pitchFamily="34" charset="0"/>
                <a:ea typeface="PMingLiU" pitchFamily="18" charset="-120"/>
                <a:cs typeface="+mn-cs"/>
              </a:rPr>
              <a:t/>
            </a:fld>
            <a:endParaRPr lang="en-US" altLang="zh-TW" strike="noStrike" noProof="1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med">
    <p:fade thruBlk="1"/>
  </p:transition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PMingLiU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PMingLiU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PMingLiU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PMingLiU" pitchFamily="18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PMingLiU" pitchFamily="18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PMingLiU" pitchFamily="18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PMingLiU" pitchFamily="18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PMingLiU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hyperlink" Target="http://www.hantangtcm.org/modules/news/article.php?storyid=1942" TargetMode="External" /><Relationship Id="rId3" Type="http://schemas.openxmlformats.org/officeDocument/2006/relationships/hyperlink" Target="http://loveheal.org/phpbb3/viewtopic.php?f=36&amp;t=382" TargetMode="Ex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" Target="slide1.xml" TargetMode="In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gif" /><Relationship Id="rId4" Type="http://schemas.openxmlformats.org/officeDocument/2006/relationships/slide" Target="slide1.xml" TargetMode="In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" Target="slide1.xml" TargetMode="Interna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" Target="slide1.xml" TargetMode="In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500412333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_s1050"/>
          <p:cNvSpPr/>
          <p:nvPr/>
        </p:nvSpPr>
        <p:spPr>
          <a:xfrm>
            <a:off x="3302000" y="188913"/>
            <a:ext cx="2514600" cy="45720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algn="ctr"/>
            <a:r>
              <a:rPr lang="zh-TW" altLang="en-US" sz="2000" b="1">
                <a:latin typeface="DFKai-SB" pitchFamily="65" charset="-120"/>
                <a:ea typeface="DFKai-SB" pitchFamily="65" charset="-120"/>
              </a:rPr>
              <a:t>感冒治症简易图表（一）</a:t>
            </a:r>
            <a:endParaRPr lang="en-US" altLang="zh-TW" sz="2000" b="1">
              <a:latin typeface="DFKai-SB" pitchFamily="65" charset="-120"/>
              <a:ea typeface="DFKai-SB" pitchFamily="65" charset="-120"/>
            </a:endParaRPr>
          </a:p>
        </p:txBody>
      </p:sp>
      <p:grpSp>
        <p:nvGrpSpPr>
          <p:cNvPr id="8194" name="Group 8"/>
          <p:cNvGrpSpPr/>
          <p:nvPr/>
        </p:nvGrpSpPr>
        <p:grpSpPr>
          <a:xfrm>
            <a:off x="31750" y="981075"/>
            <a:ext cx="9023350" cy="5461000"/>
            <a:chOff x="30163" y="412279"/>
            <a:chExt cx="9022557" cy="5461938"/>
          </a:xfrm>
        </p:grpSpPr>
        <p:grpSp>
          <p:nvGrpSpPr>
            <p:cNvPr id="8195" name="群組 82"/>
            <p:cNvGrpSpPr/>
            <p:nvPr/>
          </p:nvGrpSpPr>
          <p:grpSpPr>
            <a:xfrm>
              <a:off x="30163" y="1098551"/>
              <a:ext cx="8666163" cy="4764088"/>
              <a:chOff x="30163" y="1098551"/>
              <a:chExt cx="8666163" cy="4764088"/>
            </a:xfrm>
          </p:grpSpPr>
          <p:grpSp>
            <p:nvGrpSpPr>
              <p:cNvPr id="3" name="Group 95"/>
              <p:cNvGrpSpPr/>
              <p:nvPr/>
            </p:nvGrpSpPr>
            <p:grpSpPr>
              <a:xfrm>
                <a:off x="30163" y="1098551"/>
                <a:ext cx="8666163" cy="4764088"/>
                <a:chOff x="19" y="692"/>
                <a:chExt cx="5459" cy="3001"/>
              </a:xfrm>
              <a:grpFill/>
            </p:grpSpPr>
            <p:sp>
              <p:nvSpPr>
                <p:cNvPr id="2101" name="_s84006"/>
                <p:cNvSpPr>
                  <a:spLocks noChangeArrowheads="1"/>
                </p:cNvSpPr>
                <p:nvPr/>
              </p:nvSpPr>
              <p:spPr bwMode="auto">
                <a:xfrm>
                  <a:off x="3518" y="2445"/>
                  <a:ext cx="464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怕冷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口不渴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白痰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白鼻涕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100" name="_s84005"/>
                <p:cNvSpPr>
                  <a:spLocks noChangeArrowheads="1"/>
                </p:cNvSpPr>
                <p:nvPr/>
              </p:nvSpPr>
              <p:spPr bwMode="auto">
                <a:xfrm>
                  <a:off x="2896" y="2445"/>
                  <a:ext cx="468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怕冷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口渴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黄痰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黄鼻涕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097" name="_s84002"/>
                <p:cNvSpPr>
                  <a:spLocks noChangeArrowheads="1"/>
                </p:cNvSpPr>
                <p:nvPr/>
              </p:nvSpPr>
              <p:spPr bwMode="auto">
                <a:xfrm>
                  <a:off x="1196" y="2445"/>
                  <a:ext cx="461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怕冷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口不渴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白痰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白鼻涕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098" name="_s84003"/>
                <p:cNvSpPr>
                  <a:spLocks noChangeArrowheads="1"/>
                </p:cNvSpPr>
                <p:nvPr/>
              </p:nvSpPr>
              <p:spPr bwMode="auto">
                <a:xfrm>
                  <a:off x="1733" y="2445"/>
                  <a:ext cx="464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TW" sz="13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怕冷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口渴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TW" sz="13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096" name="_s84001"/>
                <p:cNvSpPr>
                  <a:spLocks noChangeArrowheads="1"/>
                </p:cNvSpPr>
                <p:nvPr/>
              </p:nvSpPr>
              <p:spPr bwMode="auto">
                <a:xfrm>
                  <a:off x="576" y="2445"/>
                  <a:ext cx="465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TW" sz="13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口渴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黄痰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黄鼻涕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TW" sz="13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84023" name="AutoShape 55">
                  <a:hlinkClick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" y="3192"/>
                  <a:ext cx="461" cy="501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kumimoji="1"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742950" lvl="1" indent="-28575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kumimoji="1"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1143000" lvl="2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kumimoji="1"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600200" lvl="3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kumimoji="1"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2057400" lvl="4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kumimoji="1"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514600" lvl="5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kumimoji="1"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971800" lvl="6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kumimoji="1"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429000" lvl="7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kumimoji="1"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886200" lvl="8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kumimoji="1"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zh-TW" altLang="en-US" sz="1800" b="1" i="0" u="sng" strike="noStrike" kern="1200" cap="none" spc="0" normalizeH="0" baseline="0" noProof="0" smtClean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 pitchFamily="34" charset="0"/>
                      <a:ea typeface="DFKai-SB" pitchFamily="65" charset="-120"/>
                      <a:cs typeface="+mn-cs"/>
                    </a:rPr>
                    <a:t>五苓散</a:t>
                  </a:r>
                  <a:endParaRPr kumimoji="1" lang="zh-TW" altLang="en-US" sz="1800" b="1" i="0" u="sng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endParaRPr>
                </a:p>
              </p:txBody>
            </p:sp>
            <p:cxnSp>
              <p:nvCxnSpPr>
                <p:cNvPr id="2076" name="_s83980"/>
                <p:cNvCxnSpPr>
                  <a:cxnSpLocks noChangeShapeType="1"/>
                  <a:stCxn id="2103" idx="1"/>
                  <a:endCxn id="2095" idx="2"/>
                </p:cNvCxnSpPr>
                <p:nvPr/>
              </p:nvCxnSpPr>
              <p:spPr bwMode="auto">
                <a:xfrm rot="10800000">
                  <a:off x="4596" y="2195"/>
                  <a:ext cx="77" cy="500"/>
                </a:xfrm>
                <a:prstGeom prst="bentConnector2">
                  <a:avLst/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77" name="_s83981"/>
                <p:cNvCxnSpPr>
                  <a:cxnSpLocks noChangeShapeType="1"/>
                  <a:stCxn id="2102" idx="3"/>
                  <a:endCxn id="2095" idx="2"/>
                </p:cNvCxnSpPr>
                <p:nvPr/>
              </p:nvCxnSpPr>
              <p:spPr bwMode="auto">
                <a:xfrm flipV="1">
                  <a:off x="4519" y="2195"/>
                  <a:ext cx="77" cy="500"/>
                </a:xfrm>
                <a:prstGeom prst="bentConnector2">
                  <a:avLst/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78" name="_s83982"/>
                <p:cNvCxnSpPr>
                  <a:cxnSpLocks noChangeShapeType="1"/>
                  <a:stCxn id="2101" idx="1"/>
                  <a:endCxn id="2094" idx="2"/>
                </p:cNvCxnSpPr>
                <p:nvPr/>
              </p:nvCxnSpPr>
              <p:spPr bwMode="auto">
                <a:xfrm rot="10800000">
                  <a:off x="3442" y="2195"/>
                  <a:ext cx="76" cy="500"/>
                </a:xfrm>
                <a:prstGeom prst="bentConnector2">
                  <a:avLst/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79" name="_s83983"/>
                <p:cNvCxnSpPr>
                  <a:cxnSpLocks noChangeShapeType="1"/>
                  <a:stCxn id="2100" idx="3"/>
                  <a:endCxn id="2094" idx="2"/>
                </p:cNvCxnSpPr>
                <p:nvPr/>
              </p:nvCxnSpPr>
              <p:spPr bwMode="auto">
                <a:xfrm flipV="1">
                  <a:off x="3364" y="2195"/>
                  <a:ext cx="78" cy="500"/>
                </a:xfrm>
                <a:prstGeom prst="bentConnector2">
                  <a:avLst/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0" name="_s83984"/>
                <p:cNvCxnSpPr>
                  <a:cxnSpLocks noChangeShapeType="1"/>
                  <a:stCxn id="2099" idx="1"/>
                  <a:endCxn id="2093" idx="2"/>
                </p:cNvCxnSpPr>
                <p:nvPr/>
              </p:nvCxnSpPr>
              <p:spPr bwMode="auto">
                <a:xfrm rot="10800000">
                  <a:off x="2276" y="2195"/>
                  <a:ext cx="76" cy="500"/>
                </a:xfrm>
                <a:prstGeom prst="bentConnector2">
                  <a:avLst/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1" name="_s83985"/>
                <p:cNvCxnSpPr>
                  <a:cxnSpLocks noChangeShapeType="1"/>
                  <a:stCxn id="2098" idx="3"/>
                  <a:endCxn id="2093" idx="2"/>
                </p:cNvCxnSpPr>
                <p:nvPr/>
              </p:nvCxnSpPr>
              <p:spPr bwMode="auto">
                <a:xfrm flipV="1">
                  <a:off x="2197" y="2195"/>
                  <a:ext cx="79" cy="500"/>
                </a:xfrm>
                <a:prstGeom prst="bentConnector2">
                  <a:avLst/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2" name="_s83986"/>
                <p:cNvCxnSpPr>
                  <a:cxnSpLocks noChangeShapeType="1"/>
                  <a:stCxn id="2097" idx="1"/>
                  <a:endCxn id="2092" idx="2"/>
                </p:cNvCxnSpPr>
                <p:nvPr/>
              </p:nvCxnSpPr>
              <p:spPr bwMode="auto">
                <a:xfrm rot="10800000">
                  <a:off x="1119" y="2195"/>
                  <a:ext cx="77" cy="500"/>
                </a:xfrm>
                <a:prstGeom prst="bentConnector2">
                  <a:avLst/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3" name="_s83987"/>
                <p:cNvCxnSpPr>
                  <a:cxnSpLocks noChangeShapeType="1"/>
                  <a:stCxn id="2096" idx="3"/>
                  <a:endCxn id="2092" idx="2"/>
                </p:cNvCxnSpPr>
                <p:nvPr/>
              </p:nvCxnSpPr>
              <p:spPr bwMode="auto">
                <a:xfrm flipV="1">
                  <a:off x="1041" y="2195"/>
                  <a:ext cx="78" cy="500"/>
                </a:xfrm>
                <a:prstGeom prst="bentConnector2">
                  <a:avLst/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4" name="_s83988"/>
                <p:cNvCxnSpPr>
                  <a:cxnSpLocks noChangeShapeType="1"/>
                  <a:stCxn id="2095" idx="0"/>
                  <a:endCxn id="2091" idx="2"/>
                </p:cNvCxnSpPr>
                <p:nvPr/>
              </p:nvCxnSpPr>
              <p:spPr bwMode="auto">
                <a:xfrm rot="5400000" flipH="1">
                  <a:off x="4184" y="1279"/>
                  <a:ext cx="249" cy="577"/>
                </a:xfrm>
                <a:prstGeom prst="bentConnector3">
                  <a:avLst>
                    <a:gd name="adj1" fmla="val 29509"/>
                  </a:avLst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5" name="_s83989"/>
                <p:cNvCxnSpPr>
                  <a:cxnSpLocks noChangeShapeType="1"/>
                  <a:stCxn id="2094" idx="0"/>
                  <a:endCxn id="2091" idx="2"/>
                </p:cNvCxnSpPr>
                <p:nvPr/>
              </p:nvCxnSpPr>
              <p:spPr bwMode="auto">
                <a:xfrm rot="-5400000">
                  <a:off x="3606" y="1279"/>
                  <a:ext cx="250" cy="577"/>
                </a:xfrm>
                <a:prstGeom prst="bentConnector3">
                  <a:avLst>
                    <a:gd name="adj1" fmla="val 29509"/>
                  </a:avLst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6" name="_s83990"/>
                <p:cNvCxnSpPr>
                  <a:cxnSpLocks noChangeShapeType="1"/>
                  <a:stCxn id="2093" idx="0"/>
                  <a:endCxn id="2090" idx="2"/>
                </p:cNvCxnSpPr>
                <p:nvPr/>
              </p:nvCxnSpPr>
              <p:spPr bwMode="auto">
                <a:xfrm rot="5400000" flipH="1">
                  <a:off x="1863" y="1278"/>
                  <a:ext cx="249" cy="579"/>
                </a:xfrm>
                <a:prstGeom prst="bentConnector3">
                  <a:avLst>
                    <a:gd name="adj1" fmla="val 29509"/>
                  </a:avLst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7" name="_s83991"/>
                <p:cNvCxnSpPr>
                  <a:cxnSpLocks noChangeShapeType="1"/>
                  <a:stCxn id="2092" idx="0"/>
                  <a:endCxn id="2090" idx="2"/>
                </p:cNvCxnSpPr>
                <p:nvPr/>
              </p:nvCxnSpPr>
              <p:spPr bwMode="auto">
                <a:xfrm rot="-5400000">
                  <a:off x="1284" y="1278"/>
                  <a:ext cx="249" cy="579"/>
                </a:xfrm>
                <a:prstGeom prst="bentConnector3">
                  <a:avLst>
                    <a:gd name="adj1" fmla="val 29509"/>
                  </a:avLst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8" name="_s83992"/>
                <p:cNvCxnSpPr>
                  <a:cxnSpLocks noChangeShapeType="1"/>
                  <a:stCxn id="2091" idx="0"/>
                </p:cNvCxnSpPr>
                <p:nvPr/>
              </p:nvCxnSpPr>
              <p:spPr bwMode="auto">
                <a:xfrm rot="5400000" flipH="1">
                  <a:off x="3314" y="237"/>
                  <a:ext cx="250" cy="1161"/>
                </a:xfrm>
                <a:prstGeom prst="bentConnector3">
                  <a:avLst>
                    <a:gd name="adj1" fmla="val 29509"/>
                  </a:avLst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2089" name="_s83993"/>
                <p:cNvCxnSpPr>
                  <a:cxnSpLocks noChangeShapeType="1"/>
                  <a:stCxn id="2090" idx="0"/>
                </p:cNvCxnSpPr>
                <p:nvPr/>
              </p:nvCxnSpPr>
              <p:spPr bwMode="auto">
                <a:xfrm rot="-5400000">
                  <a:off x="2152" y="238"/>
                  <a:ext cx="251" cy="1160"/>
                </a:xfrm>
                <a:prstGeom prst="bentConnector3">
                  <a:avLst>
                    <a:gd name="adj1" fmla="val 29509"/>
                  </a:avLst>
                </a:prstGeom>
                <a:grpFill/>
                <a:ln w="28575">
                  <a:solidFill>
                    <a:schemeClr val="tx1"/>
                  </a:solidFill>
                  <a:miter lim="800000"/>
                </a:ln>
              </p:spPr>
            </p:cxnSp>
            <p:sp>
              <p:nvSpPr>
                <p:cNvPr id="2090" name="_s83995"/>
                <p:cNvSpPr>
                  <a:spLocks noChangeArrowheads="1"/>
                </p:cNvSpPr>
                <p:nvPr/>
              </p:nvSpPr>
              <p:spPr bwMode="auto">
                <a:xfrm>
                  <a:off x="1480" y="943"/>
                  <a:ext cx="436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zh-TW" altLang="en-US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itchFamily="34" charset="0"/>
                      <a:ea typeface="DFKai-SB" pitchFamily="65" charset="-120"/>
                      <a:cs typeface="+mn-cs"/>
                    </a:rPr>
                    <a:t>有汗</a:t>
                  </a:r>
                  <a:endParaRPr kumimoji="1" lang="zh-TW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091" name="_s83996"/>
                <p:cNvSpPr>
                  <a:spLocks noChangeArrowheads="1"/>
                </p:cNvSpPr>
                <p:nvPr/>
              </p:nvSpPr>
              <p:spPr bwMode="auto">
                <a:xfrm>
                  <a:off x="3801" y="943"/>
                  <a:ext cx="436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zh-TW" altLang="en-US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itchFamily="34" charset="0"/>
                      <a:ea typeface="DFKai-SB" pitchFamily="65" charset="-120"/>
                      <a:cs typeface="+mn-cs"/>
                    </a:rPr>
                    <a:t>无汗</a:t>
                  </a:r>
                  <a:endParaRPr kumimoji="1" lang="zh-TW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092" name="_s83997"/>
                <p:cNvSpPr>
                  <a:spLocks noChangeArrowheads="1"/>
                </p:cNvSpPr>
                <p:nvPr/>
              </p:nvSpPr>
              <p:spPr bwMode="auto">
                <a:xfrm>
                  <a:off x="888" y="1693"/>
                  <a:ext cx="461" cy="502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zh-TW" altLang="en-US" sz="21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itchFamily="34" charset="0"/>
                      <a:ea typeface="DFKai-SB" pitchFamily="65" charset="-120"/>
                      <a:cs typeface="+mn-cs"/>
                    </a:rPr>
                    <a:t>咳嗽</a:t>
                  </a:r>
                  <a:endParaRPr kumimoji="1" lang="zh-TW" altLang="en-US" sz="21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093" name="_s83998"/>
                <p:cNvSpPr>
                  <a:spLocks noChangeArrowheads="1"/>
                </p:cNvSpPr>
                <p:nvPr/>
              </p:nvSpPr>
              <p:spPr bwMode="auto">
                <a:xfrm>
                  <a:off x="2044" y="1693"/>
                  <a:ext cx="463" cy="502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zh-TW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itchFamily="34" charset="0"/>
                      <a:ea typeface="DFKai-SB" pitchFamily="65" charset="-120"/>
                      <a:cs typeface="+mn-cs"/>
                    </a:rPr>
                    <a:t>无咳嗽</a:t>
                  </a:r>
                  <a:endParaRPr kumimoji="1" lang="zh-TW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094" name="_s83999"/>
                <p:cNvSpPr>
                  <a:spLocks noChangeArrowheads="1"/>
                </p:cNvSpPr>
                <p:nvPr/>
              </p:nvSpPr>
              <p:spPr bwMode="auto">
                <a:xfrm>
                  <a:off x="3210" y="1693"/>
                  <a:ext cx="463" cy="502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zh-TW" altLang="en-US" sz="21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itchFamily="34" charset="0"/>
                      <a:ea typeface="DFKai-SB" pitchFamily="65" charset="-120"/>
                      <a:cs typeface="+mn-cs"/>
                    </a:rPr>
                    <a:t>咳嗽</a:t>
                  </a:r>
                  <a:endParaRPr kumimoji="1" lang="zh-TW" altLang="en-US" sz="21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095" name="_s84000"/>
                <p:cNvSpPr>
                  <a:spLocks noChangeArrowheads="1"/>
                </p:cNvSpPr>
                <p:nvPr/>
              </p:nvSpPr>
              <p:spPr bwMode="auto">
                <a:xfrm>
                  <a:off x="4365" y="1693"/>
                  <a:ext cx="462" cy="502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altLang="zh-TW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Arial" pitchFamily="34" charset="0"/>
                    <a:ea typeface="PMingLiU" pitchFamily="18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zh-TW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itchFamily="34" charset="0"/>
                      <a:ea typeface="DFKai-SB" pitchFamily="65" charset="-120"/>
                      <a:cs typeface="+mn-cs"/>
                    </a:rPr>
                    <a:t>无咳嗽</a:t>
                  </a:r>
                  <a:endParaRPr kumimoji="1" lang="zh-TW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altLang="zh-TW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099" name="_s84004"/>
                <p:cNvSpPr>
                  <a:spLocks noChangeArrowheads="1"/>
                </p:cNvSpPr>
                <p:nvPr/>
              </p:nvSpPr>
              <p:spPr bwMode="auto">
                <a:xfrm>
                  <a:off x="2352" y="2445"/>
                  <a:ext cx="467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怕冷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口不渴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102" name="_s84007"/>
                <p:cNvSpPr>
                  <a:spLocks noChangeArrowheads="1"/>
                </p:cNvSpPr>
                <p:nvPr/>
              </p:nvSpPr>
              <p:spPr bwMode="auto">
                <a:xfrm>
                  <a:off x="4058" y="2445"/>
                  <a:ext cx="461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怕冷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口渴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103" name="_s84008"/>
                <p:cNvSpPr>
                  <a:spLocks noChangeArrowheads="1"/>
                </p:cNvSpPr>
                <p:nvPr/>
              </p:nvSpPr>
              <p:spPr bwMode="auto">
                <a:xfrm>
                  <a:off x="4673" y="2445"/>
                  <a:ext cx="464" cy="50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</a:ln>
              </p:spPr>
              <p:txBody>
                <a:bodyPr wrap="none" lIns="0" tIns="0" rIns="0" bIns="0" anchor="ctr"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怕冷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TW" altLang="en-US" sz="13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DFKai-SB" pitchFamily="65" charset="-120"/>
                      <a:ea typeface="DFKai-SB" pitchFamily="65" charset="-120"/>
                      <a:cs typeface="+mn-cs"/>
                    </a:rPr>
                    <a:t>口不渴</a:t>
                  </a:r>
                  <a:endParaRPr kumimoji="0" lang="zh-TW" altLang="en-US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endParaRPr>
                </a:p>
              </p:txBody>
            </p:sp>
            <p:sp>
              <p:nvSpPr>
                <p:cNvPr id="2120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616" y="868"/>
                  <a:ext cx="1104" cy="1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PMingLiU" pitchFamily="18" charset="-120"/>
                    <a:cs typeface="+mn-cs"/>
                  </a:endParaRPr>
                </a:p>
              </p:txBody>
            </p:sp>
            <p:sp>
              <p:nvSpPr>
                <p:cNvPr id="2121" name="Line 91"/>
                <p:cNvSpPr>
                  <a:spLocks noChangeShapeType="1"/>
                </p:cNvSpPr>
                <p:nvPr/>
              </p:nvSpPr>
              <p:spPr bwMode="auto">
                <a:xfrm>
                  <a:off x="624" y="873"/>
                  <a:ext cx="1" cy="75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PMingLiU" pitchFamily="18" charset="-120"/>
                    <a:cs typeface="+mn-cs"/>
                  </a:endParaRPr>
                </a:p>
              </p:txBody>
            </p:sp>
            <p:sp>
              <p:nvSpPr>
                <p:cNvPr id="2122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4022" y="864"/>
                  <a:ext cx="1106" cy="1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PMingLiU" pitchFamily="18" charset="-120"/>
                    <a:cs typeface="+mn-cs"/>
                  </a:endParaRPr>
                </a:p>
              </p:txBody>
            </p:sp>
            <p:sp>
              <p:nvSpPr>
                <p:cNvPr id="2123" name="Line 51"/>
                <p:cNvSpPr>
                  <a:spLocks noChangeShapeType="1"/>
                </p:cNvSpPr>
                <p:nvPr/>
              </p:nvSpPr>
              <p:spPr bwMode="auto">
                <a:xfrm>
                  <a:off x="5136" y="856"/>
                  <a:ext cx="1" cy="86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PMingLiU" pitchFamily="18" charset="-120"/>
                    <a:cs typeface="+mn-cs"/>
                  </a:endParaRPr>
                </a:p>
              </p:txBody>
            </p:sp>
            <p:sp>
              <p:nvSpPr>
                <p:cNvPr id="2125" name="Line 56"/>
                <p:cNvSpPr>
                  <a:spLocks noChangeShapeType="1"/>
                </p:cNvSpPr>
                <p:nvPr/>
              </p:nvSpPr>
              <p:spPr bwMode="auto">
                <a:xfrm flipH="1">
                  <a:off x="240" y="1815"/>
                  <a:ext cx="0" cy="1377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tailEnd type="arrow" w="med" len="med"/>
                </a:ln>
              </p:spPr>
              <p:txBody>
                <a:bodyPr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PMingLiU" pitchFamily="18" charset="-120"/>
                    <a:cs typeface="+mn-cs"/>
                  </a:endParaRPr>
                </a:p>
              </p:txBody>
            </p:sp>
            <p:sp>
              <p:nvSpPr>
                <p:cNvPr id="2128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40" y="1442"/>
                  <a:ext cx="376" cy="373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PMingLiU" pitchFamily="18" charset="-120"/>
                    <a:cs typeface="+mn-cs"/>
                  </a:endParaRPr>
                </a:p>
              </p:txBody>
            </p:sp>
            <p:sp>
              <p:nvSpPr>
                <p:cNvPr id="2129" name="Line 95"/>
                <p:cNvSpPr>
                  <a:spLocks noChangeShapeType="1"/>
                </p:cNvSpPr>
                <p:nvPr/>
              </p:nvSpPr>
              <p:spPr bwMode="auto">
                <a:xfrm flipH="1" flipV="1">
                  <a:off x="5137" y="1448"/>
                  <a:ext cx="341" cy="369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PMingLiU" pitchFamily="18" charset="-120"/>
                    <a:cs typeface="+mn-cs"/>
                  </a:endParaRPr>
                </a:p>
              </p:txBody>
            </p:sp>
            <p:sp>
              <p:nvSpPr>
                <p:cNvPr id="2130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5472" y="1815"/>
                  <a:ext cx="0" cy="1377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tailEnd type="arrow" w="med" len="med"/>
                </a:ln>
              </p:spPr>
              <p:txBody>
                <a:bodyPr/>
                <a:lstStyle>
                  <a:defPPr>
                    <a:defRPr lang="zh-TW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PMingLiU" pitchFamily="18" charset="-120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PMingLiU" pitchFamily="18" charset="-120"/>
                    <a:cs typeface="+mn-cs"/>
                  </a:endParaRPr>
                </a:p>
              </p:txBody>
            </p:sp>
          </p:grpSp>
          <p:cxnSp>
            <p:nvCxnSpPr>
              <p:cNvPr id="8197" name="_s89098"/>
              <p:cNvCxnSpPr/>
              <p:nvPr/>
            </p:nvCxnSpPr>
            <p:spPr>
              <a:xfrm rot="-5400000">
                <a:off x="1074413" y="4872825"/>
                <a:ext cx="403200" cy="1588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8198" name="_s89098"/>
              <p:cNvCxnSpPr/>
              <p:nvPr/>
            </p:nvCxnSpPr>
            <p:spPr>
              <a:xfrm rot="-5400000">
                <a:off x="2069145" y="4871085"/>
                <a:ext cx="414000" cy="1588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8199" name="_s89098"/>
              <p:cNvCxnSpPr/>
              <p:nvPr/>
            </p:nvCxnSpPr>
            <p:spPr>
              <a:xfrm rot="-5400000">
                <a:off x="7580504" y="4871085"/>
                <a:ext cx="414000" cy="1588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8200" name="_s89098"/>
              <p:cNvCxnSpPr/>
              <p:nvPr/>
            </p:nvCxnSpPr>
            <p:spPr>
              <a:xfrm rot="-5400000">
                <a:off x="4760283" y="4871216"/>
                <a:ext cx="403200" cy="1588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8201" name="_s89098"/>
              <p:cNvCxnSpPr/>
              <p:nvPr/>
            </p:nvCxnSpPr>
            <p:spPr>
              <a:xfrm rot="-5400000">
                <a:off x="3915900" y="4871085"/>
                <a:ext cx="414000" cy="1588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8202" name="_s89098"/>
              <p:cNvCxnSpPr/>
              <p:nvPr/>
            </p:nvCxnSpPr>
            <p:spPr>
              <a:xfrm rot="-5400000">
                <a:off x="6598645" y="4871085"/>
                <a:ext cx="414000" cy="1588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8203" name="_s89098"/>
              <p:cNvCxnSpPr/>
              <p:nvPr/>
            </p:nvCxnSpPr>
            <p:spPr>
              <a:xfrm rot="-5400000">
                <a:off x="5755015" y="4871085"/>
                <a:ext cx="414000" cy="1588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8204" name="_s89098"/>
              <p:cNvCxnSpPr/>
              <p:nvPr/>
            </p:nvCxnSpPr>
            <p:spPr>
              <a:xfrm rot="-5400000">
                <a:off x="2914180" y="4871085"/>
                <a:ext cx="414000" cy="1588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</p:grpSp>
        <p:sp>
          <p:nvSpPr>
            <p:cNvPr id="97" name="_s1050"/>
            <p:cNvSpPr>
              <a:spLocks noChangeArrowheads="1"/>
            </p:cNvSpPr>
            <p:nvPr/>
          </p:nvSpPr>
          <p:spPr bwMode="auto">
            <a:xfrm>
              <a:off x="3659983" y="412279"/>
              <a:ext cx="1752600" cy="687065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sz="4000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发烧</a:t>
              </a:r>
              <a:endParaRPr lang="zh-TW" altLang="en-US" sz="4000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</p:txBody>
        </p:sp>
        <p:sp>
          <p:nvSpPr>
            <p:cNvPr id="109" name="AutoShape 55"/>
            <p:cNvSpPr>
              <a:spLocks noChangeArrowheads="1"/>
            </p:cNvSpPr>
            <p:nvPr/>
          </p:nvSpPr>
          <p:spPr bwMode="auto">
            <a:xfrm>
              <a:off x="942977" y="5067301"/>
              <a:ext cx="731838" cy="79533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麻杏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甘石汤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</p:txBody>
        </p:sp>
        <p:sp>
          <p:nvSpPr>
            <p:cNvPr id="110" name="AutoShape 55"/>
            <p:cNvSpPr>
              <a:spLocks noChangeArrowheads="1"/>
            </p:cNvSpPr>
            <p:nvPr/>
          </p:nvSpPr>
          <p:spPr bwMode="auto">
            <a:xfrm>
              <a:off x="1909432" y="5060952"/>
              <a:ext cx="731838" cy="79533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桂枝汤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  <a:p>
              <a:pPr algn="ctr" fontAlgn="base"/>
              <a:r>
                <a:rPr lang="en-US" altLang="zh-TW" b="1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+</a:t>
              </a:r>
              <a:r>
                <a:rPr lang="zh-TW" altLang="en-US" b="1" strike="noStrike" noProof="1">
                  <a:solidFill>
                    <a:srgbClr val="C00000"/>
                  </a:solidFill>
                  <a:latin typeface="DFKai-SB" pitchFamily="65" charset="-120"/>
                  <a:ea typeface="DFKai-SB" pitchFamily="65" charset="-120"/>
                  <a:cs typeface="+mn-cs"/>
                </a:rPr>
                <a:t>厚朴</a:t>
              </a:r>
              <a:endParaRPr lang="zh-TW" altLang="en-US" b="1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 fontAlgn="base"/>
              <a:r>
                <a:rPr lang="en-US" altLang="zh-TW" b="1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+</a:t>
              </a:r>
              <a:r>
                <a:rPr lang="zh-TW" altLang="en-US" b="1" strike="noStrike" noProof="1">
                  <a:solidFill>
                    <a:srgbClr val="C00000"/>
                  </a:solidFill>
                  <a:latin typeface="DFKai-SB" pitchFamily="65" charset="-120"/>
                  <a:ea typeface="DFKai-SB" pitchFamily="65" charset="-120"/>
                  <a:cs typeface="+mn-cs"/>
                </a:rPr>
                <a:t>杏仁</a:t>
              </a:r>
              <a:endParaRPr lang="zh-TW" altLang="en-US" b="1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111" name="AutoShape 55"/>
            <p:cNvSpPr>
              <a:spLocks noChangeArrowheads="1"/>
            </p:cNvSpPr>
            <p:nvPr/>
          </p:nvSpPr>
          <p:spPr bwMode="auto">
            <a:xfrm>
              <a:off x="2763840" y="5060952"/>
              <a:ext cx="731838" cy="79533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桂枝汤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  <a:p>
              <a:pPr algn="ctr" fontAlgn="base"/>
              <a:r>
                <a:rPr lang="en-US" altLang="zh-TW" b="1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+</a:t>
              </a:r>
              <a:r>
                <a:rPr lang="zh-TW" altLang="en-US" b="1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葛根</a:t>
              </a:r>
              <a:endParaRPr lang="zh-TW" altLang="en-US" b="1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</p:txBody>
        </p:sp>
        <p:sp>
          <p:nvSpPr>
            <p:cNvPr id="112" name="AutoShape 55"/>
            <p:cNvSpPr>
              <a:spLocks noChangeArrowheads="1"/>
            </p:cNvSpPr>
            <p:nvPr/>
          </p:nvSpPr>
          <p:spPr bwMode="auto">
            <a:xfrm>
              <a:off x="3756187" y="5058572"/>
              <a:ext cx="731838" cy="79533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桂枝汤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</p:txBody>
        </p:sp>
        <p:sp>
          <p:nvSpPr>
            <p:cNvPr id="113" name="AutoShape 55"/>
            <p:cNvSpPr>
              <a:spLocks noChangeArrowheads="1"/>
            </p:cNvSpPr>
            <p:nvPr/>
          </p:nvSpPr>
          <p:spPr bwMode="auto">
            <a:xfrm>
              <a:off x="4618201" y="5058572"/>
              <a:ext cx="731838" cy="79533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大青龙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汤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</p:txBody>
        </p:sp>
        <p:sp>
          <p:nvSpPr>
            <p:cNvPr id="114" name="AutoShape 55"/>
            <p:cNvSpPr>
              <a:spLocks noChangeArrowheads="1"/>
            </p:cNvSpPr>
            <p:nvPr/>
          </p:nvSpPr>
          <p:spPr bwMode="auto">
            <a:xfrm>
              <a:off x="5596890" y="5067302"/>
              <a:ext cx="731838" cy="79533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小青龙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汤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</p:txBody>
        </p:sp>
        <p:sp>
          <p:nvSpPr>
            <p:cNvPr id="115" name="AutoShape 55"/>
            <p:cNvSpPr>
              <a:spLocks noChangeArrowheads="1"/>
            </p:cNvSpPr>
            <p:nvPr/>
          </p:nvSpPr>
          <p:spPr bwMode="auto">
            <a:xfrm>
              <a:off x="6442076" y="5078879"/>
              <a:ext cx="731838" cy="79533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葛根汤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</p:txBody>
        </p:sp>
        <p:sp>
          <p:nvSpPr>
            <p:cNvPr id="116" name="AutoShape 55"/>
            <p:cNvSpPr>
              <a:spLocks noChangeArrowheads="1"/>
            </p:cNvSpPr>
            <p:nvPr/>
          </p:nvSpPr>
          <p:spPr bwMode="auto">
            <a:xfrm>
              <a:off x="7423151" y="5078879"/>
              <a:ext cx="731838" cy="79533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麻黄汤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</p:txBody>
        </p:sp>
        <p:sp>
          <p:nvSpPr>
            <p:cNvPr id="117" name="AutoShape 55"/>
            <p:cNvSpPr>
              <a:spLocks noChangeArrowheads="1"/>
            </p:cNvSpPr>
            <p:nvPr/>
          </p:nvSpPr>
          <p:spPr bwMode="auto">
            <a:xfrm>
              <a:off x="8320882" y="5067302"/>
              <a:ext cx="731838" cy="79533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小柴胡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  <a:p>
              <a:pPr algn="ctr" fontAlgn="base"/>
              <a:r>
                <a:rPr lang="zh-TW" altLang="en-US" b="1" u="sng" strike="noStrike" noProof="1">
                  <a:solidFill>
                    <a:srgbClr val="C00000"/>
                  </a:solidFill>
                  <a:latin typeface="Arial" pitchFamily="34" charset="0"/>
                  <a:ea typeface="DFKai-SB" pitchFamily="65" charset="-120"/>
                  <a:cs typeface="+mn-cs"/>
                </a:rPr>
                <a:t>汤</a:t>
              </a:r>
              <a:endParaRPr lang="zh-TW" altLang="en-US" b="1" u="sng" strike="noStrike" noProof="1">
                <a:solidFill>
                  <a:srgbClr val="C00000"/>
                </a:solidFill>
                <a:latin typeface="Arial" pitchFamily="34" charset="0"/>
                <a:ea typeface="DFKai-SB" pitchFamily="65" charset="-120"/>
              </a:endParaRPr>
            </a:p>
          </p:txBody>
        </p:sp>
      </p:grpSp>
      <p:sp>
        <p:nvSpPr>
          <p:cNvPr id="8215" name="_s83995"/>
          <p:cNvSpPr/>
          <p:nvPr/>
        </p:nvSpPr>
        <p:spPr>
          <a:xfrm>
            <a:off x="303213" y="2073275"/>
            <a:ext cx="1354137" cy="79375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0" anchor="ctr" anchorCtr="0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algn="ctr"/>
            <a:r>
              <a:rPr lang="zh-TW" altLang="en-US" sz="2000" b="1">
                <a:latin typeface="DFKai-SB" pitchFamily="65" charset="-120"/>
                <a:ea typeface="DFKai-SB" pitchFamily="65" charset="-120"/>
              </a:rPr>
              <a:t>肠胃型感冒</a:t>
            </a:r>
            <a:endParaRPr lang="zh-TW" altLang="en-US" sz="2000" b="1">
              <a:latin typeface="DFKai-SB" pitchFamily="65" charset="-120"/>
              <a:ea typeface="DFKai-SB" pitchFamily="65" charset="-120"/>
            </a:endParaRPr>
          </a:p>
          <a:p>
            <a:pPr algn="ctr"/>
            <a:r>
              <a:rPr lang="zh-TW" altLang="en-US" sz="2000" b="1">
                <a:latin typeface="DFKai-SB" pitchFamily="65" charset="-120"/>
                <a:ea typeface="DFKai-SB" pitchFamily="65" charset="-120"/>
              </a:rPr>
              <a:t>上吐下泻</a:t>
            </a:r>
            <a:endParaRPr lang="zh-TW" altLang="en-US" sz="2000" b="1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216" name="_s83995"/>
          <p:cNvSpPr/>
          <p:nvPr/>
        </p:nvSpPr>
        <p:spPr>
          <a:xfrm>
            <a:off x="6973888" y="2073275"/>
            <a:ext cx="2081212" cy="79375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0" anchor="ctr" anchorCtr="0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algn="ctr" fontAlgn="ctr">
              <a:lnSpc>
                <a:spcPts val="2000"/>
              </a:lnSpc>
            </a:pPr>
            <a:r>
              <a:rPr lang="zh-TW" altLang="en-US" b="1">
                <a:latin typeface="DFKai-SB" pitchFamily="65" charset="-120"/>
                <a:ea typeface="DFKai-SB" pitchFamily="65" charset="-120"/>
              </a:rPr>
              <a:t>女子经期感冒</a:t>
            </a:r>
            <a:endParaRPr lang="en-US" altLang="zh-TW" b="1">
              <a:latin typeface="DFKai-SB" pitchFamily="65" charset="-120"/>
              <a:ea typeface="DFKai-SB" pitchFamily="65" charset="-120"/>
            </a:endParaRPr>
          </a:p>
          <a:p>
            <a:pPr algn="ctr" fontAlgn="ctr">
              <a:lnSpc>
                <a:spcPts val="2000"/>
              </a:lnSpc>
            </a:pPr>
            <a:r>
              <a:rPr lang="zh-TW" altLang="en-US" b="1">
                <a:latin typeface="DFKai-SB" pitchFamily="65" charset="-120"/>
                <a:ea typeface="DFKai-SB" pitchFamily="65" charset="-120"/>
              </a:rPr>
              <a:t>或</a:t>
            </a:r>
            <a:endParaRPr lang="en-US" altLang="zh-TW" b="1">
              <a:latin typeface="DFKai-SB" pitchFamily="65" charset="-120"/>
              <a:ea typeface="DFKai-SB" pitchFamily="65" charset="-120"/>
            </a:endParaRPr>
          </a:p>
          <a:p>
            <a:pPr algn="ctr" fontAlgn="ctr">
              <a:lnSpc>
                <a:spcPts val="2000"/>
              </a:lnSpc>
            </a:pPr>
            <a:r>
              <a:rPr lang="zh-TW" altLang="en-US" b="1">
                <a:latin typeface="DFKai-SB" pitchFamily="65" charset="-120"/>
                <a:ea typeface="DFKai-SB" pitchFamily="65" charset="-120"/>
              </a:rPr>
              <a:t>忽冷忽热＋恶心想吐</a:t>
            </a:r>
            <a:endParaRPr lang="zh-TW" altLang="en-US" b="1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241" name="群組 47"/>
          <p:cNvGrpSpPr/>
          <p:nvPr/>
        </p:nvGrpSpPr>
        <p:grpSpPr>
          <a:xfrm>
            <a:off x="141288" y="908050"/>
            <a:ext cx="4349750" cy="4906963"/>
            <a:chOff x="120650" y="685800"/>
            <a:chExt cx="4349750" cy="4906963"/>
          </a:xfrm>
        </p:grpSpPr>
        <p:sp>
          <p:nvSpPr>
            <p:cNvPr id="3137" name="_s1050"/>
            <p:cNvSpPr>
              <a:spLocks noChangeArrowheads="1"/>
            </p:cNvSpPr>
            <p:nvPr/>
          </p:nvSpPr>
          <p:spPr bwMode="auto">
            <a:xfrm>
              <a:off x="1420813" y="685800"/>
              <a:ext cx="1724025" cy="90328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4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咳 嗽</a:t>
              </a:r>
              <a:endParaRPr kumimoji="1" lang="zh-TW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(</a:t>
              </a:r>
              <a:r>
                <a:rPr kumimoji="1" lang="zh-TW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可兼有发烧</a:t>
              </a: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)</a:t>
              </a:r>
              <a:endParaRPr kumimoji="1" lang="en-US" altLang="zh-TW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cxnSp>
          <p:nvCxnSpPr>
            <p:cNvPr id="10243" name="_s85071"/>
            <p:cNvCxnSpPr>
              <a:stCxn id="3126" idx="1"/>
              <a:endCxn id="3122" idx="2"/>
            </p:cNvCxnSpPr>
            <p:nvPr/>
          </p:nvCxnSpPr>
          <p:spPr>
            <a:xfrm rot="10800000">
              <a:off x="3421063" y="2916238"/>
              <a:ext cx="147637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44" name="_s85070"/>
            <p:cNvCxnSpPr>
              <a:stCxn id="3125" idx="3"/>
              <a:endCxn id="3122" idx="2"/>
            </p:cNvCxnSpPr>
            <p:nvPr/>
          </p:nvCxnSpPr>
          <p:spPr>
            <a:xfrm flipV="1">
              <a:off x="3271838" y="2916238"/>
              <a:ext cx="149225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45" name="_s85065"/>
            <p:cNvCxnSpPr>
              <a:stCxn id="3123" idx="1"/>
              <a:endCxn id="3121" idx="2"/>
            </p:cNvCxnSpPr>
            <p:nvPr/>
          </p:nvCxnSpPr>
          <p:spPr>
            <a:xfrm rot="10800000">
              <a:off x="1166813" y="2916238"/>
              <a:ext cx="147637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46" name="_s85064"/>
            <p:cNvCxnSpPr>
              <a:stCxn id="3124" idx="3"/>
              <a:endCxn id="3121" idx="2"/>
            </p:cNvCxnSpPr>
            <p:nvPr/>
          </p:nvCxnSpPr>
          <p:spPr>
            <a:xfrm flipV="1">
              <a:off x="1017588" y="2916238"/>
              <a:ext cx="149225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47" name="_s84998"/>
            <p:cNvCxnSpPr>
              <a:stCxn id="3124" idx="3"/>
              <a:endCxn id="3126" idx="2"/>
            </p:cNvCxnSpPr>
            <p:nvPr/>
          </p:nvCxnSpPr>
          <p:spPr>
            <a:xfrm rot="-5400000">
              <a:off x="3796505" y="4474368"/>
              <a:ext cx="4476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0248" name="_s84999"/>
            <p:cNvCxnSpPr>
              <a:stCxn id="3124" idx="3"/>
              <a:endCxn id="3125" idx="2"/>
            </p:cNvCxnSpPr>
            <p:nvPr/>
          </p:nvCxnSpPr>
          <p:spPr>
            <a:xfrm rot="-5400000">
              <a:off x="2597943" y="4474368"/>
              <a:ext cx="447675" cy="1587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0249" name="_s85002"/>
            <p:cNvCxnSpPr>
              <a:stCxn id="3124" idx="3"/>
              <a:endCxn id="3124" idx="2"/>
            </p:cNvCxnSpPr>
            <p:nvPr/>
          </p:nvCxnSpPr>
          <p:spPr>
            <a:xfrm rot="-5400000">
              <a:off x="348455" y="4474368"/>
              <a:ext cx="4476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0250" name="_s85003"/>
            <p:cNvCxnSpPr>
              <a:stCxn id="3124" idx="3"/>
              <a:endCxn id="3123" idx="2"/>
            </p:cNvCxnSpPr>
            <p:nvPr/>
          </p:nvCxnSpPr>
          <p:spPr>
            <a:xfrm rot="-5400000">
              <a:off x="1542255" y="4474368"/>
              <a:ext cx="4476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0251" name="_s85016"/>
            <p:cNvCxnSpPr>
              <a:stCxn id="3122" idx="0"/>
              <a:endCxn id="3123" idx="2"/>
            </p:cNvCxnSpPr>
            <p:nvPr/>
          </p:nvCxnSpPr>
          <p:spPr>
            <a:xfrm rot="5400000" flipH="1">
              <a:off x="2634456" y="1239043"/>
              <a:ext cx="446087" cy="1127125"/>
            </a:xfrm>
            <a:prstGeom prst="bentConnector3">
              <a:avLst>
                <a:gd name="adj1" fmla="val 25625"/>
              </a:avLst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52" name="_s85017"/>
            <p:cNvCxnSpPr>
              <a:stCxn id="3121" idx="0"/>
              <a:endCxn id="3123" idx="2"/>
            </p:cNvCxnSpPr>
            <p:nvPr/>
          </p:nvCxnSpPr>
          <p:spPr>
            <a:xfrm rot="-5400000">
              <a:off x="1507330" y="1239043"/>
              <a:ext cx="447675" cy="1125538"/>
            </a:xfrm>
            <a:prstGeom prst="bentConnector3">
              <a:avLst>
                <a:gd name="adj1" fmla="val 25625"/>
              </a:avLst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3121" name="_s85019"/>
            <p:cNvSpPr>
              <a:spLocks noChangeArrowheads="1"/>
            </p:cNvSpPr>
            <p:nvPr/>
          </p:nvSpPr>
          <p:spPr bwMode="auto">
            <a:xfrm>
              <a:off x="742950" y="2025650"/>
              <a:ext cx="846138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有汗</a:t>
              </a:r>
              <a:endPara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3122" name="_s85020"/>
            <p:cNvSpPr>
              <a:spLocks noChangeArrowheads="1"/>
            </p:cNvSpPr>
            <p:nvPr/>
          </p:nvSpPr>
          <p:spPr bwMode="auto">
            <a:xfrm>
              <a:off x="2997200" y="2025650"/>
              <a:ext cx="846138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无汗</a:t>
              </a:r>
              <a:endPara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3123" name="_s85025"/>
            <p:cNvSpPr>
              <a:spLocks noChangeArrowheads="1"/>
            </p:cNvSpPr>
            <p:nvPr/>
          </p:nvSpPr>
          <p:spPr bwMode="auto">
            <a:xfrm>
              <a:off x="1314450" y="3362325"/>
              <a:ext cx="901700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口不渴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白痰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endParaRPr>
            </a:p>
          </p:txBody>
        </p:sp>
        <p:sp>
          <p:nvSpPr>
            <p:cNvPr id="3124" name="_s85026"/>
            <p:cNvSpPr>
              <a:spLocks noChangeArrowheads="1"/>
            </p:cNvSpPr>
            <p:nvPr/>
          </p:nvSpPr>
          <p:spPr bwMode="auto">
            <a:xfrm>
              <a:off x="122238" y="3362325"/>
              <a:ext cx="895350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黄痰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3125" name="_s85029"/>
            <p:cNvSpPr>
              <a:spLocks noChangeArrowheads="1"/>
            </p:cNvSpPr>
            <p:nvPr/>
          </p:nvSpPr>
          <p:spPr bwMode="auto">
            <a:xfrm>
              <a:off x="2365375" y="3362325"/>
              <a:ext cx="906463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黄痰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3126" name="_s85030"/>
            <p:cNvSpPr>
              <a:spLocks noChangeArrowheads="1"/>
            </p:cNvSpPr>
            <p:nvPr/>
          </p:nvSpPr>
          <p:spPr bwMode="auto">
            <a:xfrm>
              <a:off x="3568700" y="3362325"/>
              <a:ext cx="901700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口不渴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白痰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26" name="_s85033"/>
            <p:cNvSpPr>
              <a:spLocks noChangeArrowheads="1"/>
            </p:cNvSpPr>
            <p:nvPr/>
          </p:nvSpPr>
          <p:spPr bwMode="auto">
            <a:xfrm>
              <a:off x="1313903" y="4699452"/>
              <a:ext cx="902749" cy="893311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0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桂枝汤</a:t>
              </a:r>
              <a:endParaRPr kumimoji="1" lang="zh-TW" altLang="en-US" sz="20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+</a:t>
              </a:r>
              <a:r>
                <a:rPr kumimoji="1" lang="zh-TW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厚朴</a:t>
              </a:r>
              <a:endParaRPr kumimoji="1" lang="zh-TW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+</a:t>
              </a:r>
              <a:r>
                <a:rPr kumimoji="1" lang="zh-TW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杏仁</a:t>
              </a:r>
              <a:endParaRPr kumimoji="1" lang="zh-TW" altLang="en-US" sz="21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27" name="_s85034"/>
            <p:cNvSpPr>
              <a:spLocks noChangeArrowheads="1"/>
            </p:cNvSpPr>
            <p:nvPr/>
          </p:nvSpPr>
          <p:spPr bwMode="auto">
            <a:xfrm>
              <a:off x="120650" y="4699452"/>
              <a:ext cx="896501" cy="893311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麻杏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甘石汤</a:t>
              </a:r>
              <a:endParaRPr kumimoji="1" lang="zh-TW" altLang="en-US" sz="20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28" name="_s85037"/>
            <p:cNvSpPr>
              <a:spLocks noChangeArrowheads="1"/>
            </p:cNvSpPr>
            <p:nvPr/>
          </p:nvSpPr>
          <p:spPr bwMode="auto">
            <a:xfrm>
              <a:off x="2365027" y="4699452"/>
              <a:ext cx="907434" cy="893311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大青龙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29" name="_s85038"/>
            <p:cNvSpPr>
              <a:spLocks noChangeArrowheads="1"/>
            </p:cNvSpPr>
            <p:nvPr/>
          </p:nvSpPr>
          <p:spPr bwMode="auto">
            <a:xfrm>
              <a:off x="3569213" y="4699452"/>
              <a:ext cx="901187" cy="893311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小青龙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</p:grpSp>
      <p:grpSp>
        <p:nvGrpSpPr>
          <p:cNvPr id="10263" name="群組 52"/>
          <p:cNvGrpSpPr/>
          <p:nvPr/>
        </p:nvGrpSpPr>
        <p:grpSpPr>
          <a:xfrm>
            <a:off x="4664075" y="908050"/>
            <a:ext cx="4349750" cy="4906963"/>
            <a:chOff x="4673600" y="685800"/>
            <a:chExt cx="4349750" cy="4906963"/>
          </a:xfrm>
        </p:grpSpPr>
        <p:sp>
          <p:nvSpPr>
            <p:cNvPr id="3107" name="_s1050"/>
            <p:cNvSpPr>
              <a:spLocks noChangeArrowheads="1"/>
            </p:cNvSpPr>
            <p:nvPr/>
          </p:nvSpPr>
          <p:spPr bwMode="auto">
            <a:xfrm>
              <a:off x="5943600" y="685800"/>
              <a:ext cx="1752600" cy="919163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4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喉咙痛</a:t>
              </a:r>
              <a:endParaRPr kumimoji="1" lang="zh-TW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(</a:t>
              </a:r>
              <a:r>
                <a:rPr kumimoji="1" lang="zh-TW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可兼有发烧</a:t>
              </a: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)</a:t>
              </a:r>
              <a:endParaRPr kumimoji="1" lang="en-US" altLang="zh-TW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cxnSp>
          <p:nvCxnSpPr>
            <p:cNvPr id="10265" name="_s85074"/>
            <p:cNvCxnSpPr>
              <a:stCxn id="3094" idx="1"/>
              <a:endCxn id="3090" idx="2"/>
            </p:cNvCxnSpPr>
            <p:nvPr/>
          </p:nvCxnSpPr>
          <p:spPr>
            <a:xfrm rot="10800000">
              <a:off x="7975600" y="2916238"/>
              <a:ext cx="147638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66" name="_s85075"/>
            <p:cNvCxnSpPr>
              <a:stCxn id="3093" idx="3"/>
              <a:endCxn id="3090" idx="2"/>
            </p:cNvCxnSpPr>
            <p:nvPr/>
          </p:nvCxnSpPr>
          <p:spPr>
            <a:xfrm flipV="1">
              <a:off x="7824788" y="2916238"/>
              <a:ext cx="150812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67" name="_s85076"/>
            <p:cNvCxnSpPr>
              <a:stCxn id="3091" idx="1"/>
              <a:endCxn id="3089" idx="2"/>
            </p:cNvCxnSpPr>
            <p:nvPr/>
          </p:nvCxnSpPr>
          <p:spPr>
            <a:xfrm rot="10800000">
              <a:off x="5719763" y="2916238"/>
              <a:ext cx="147637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68" name="_s85077"/>
            <p:cNvCxnSpPr>
              <a:stCxn id="3092" idx="3"/>
              <a:endCxn id="3089" idx="2"/>
            </p:cNvCxnSpPr>
            <p:nvPr/>
          </p:nvCxnSpPr>
          <p:spPr>
            <a:xfrm flipV="1">
              <a:off x="5567363" y="2916238"/>
              <a:ext cx="152400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69" name="_s85078"/>
            <p:cNvCxnSpPr>
              <a:stCxn id="3092" idx="3"/>
              <a:endCxn id="3094" idx="2"/>
            </p:cNvCxnSpPr>
            <p:nvPr/>
          </p:nvCxnSpPr>
          <p:spPr>
            <a:xfrm rot="-5400000">
              <a:off x="8351043" y="4475956"/>
              <a:ext cx="447675" cy="1587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0270" name="_s85079"/>
            <p:cNvCxnSpPr>
              <a:stCxn id="3092" idx="3"/>
              <a:endCxn id="3093" idx="2"/>
            </p:cNvCxnSpPr>
            <p:nvPr/>
          </p:nvCxnSpPr>
          <p:spPr>
            <a:xfrm rot="-5400000">
              <a:off x="7149305" y="4475956"/>
              <a:ext cx="4476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0271" name="_s85080"/>
            <p:cNvCxnSpPr>
              <a:stCxn id="3092" idx="3"/>
              <a:endCxn id="3092" idx="2"/>
            </p:cNvCxnSpPr>
            <p:nvPr/>
          </p:nvCxnSpPr>
          <p:spPr>
            <a:xfrm rot="-5400000">
              <a:off x="4898230" y="4475956"/>
              <a:ext cx="4476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0272" name="_s85081"/>
            <p:cNvCxnSpPr>
              <a:stCxn id="3092" idx="3"/>
              <a:endCxn id="3091" idx="2"/>
            </p:cNvCxnSpPr>
            <p:nvPr/>
          </p:nvCxnSpPr>
          <p:spPr>
            <a:xfrm rot="-5400000">
              <a:off x="6095205" y="4475956"/>
              <a:ext cx="4476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0273" name="_s85082"/>
            <p:cNvCxnSpPr>
              <a:stCxn id="3090" idx="0"/>
              <a:endCxn id="3091" idx="2"/>
            </p:cNvCxnSpPr>
            <p:nvPr/>
          </p:nvCxnSpPr>
          <p:spPr>
            <a:xfrm rot="5400000" flipH="1">
              <a:off x="7187406" y="1239043"/>
              <a:ext cx="446087" cy="1127125"/>
            </a:xfrm>
            <a:prstGeom prst="bentConnector3">
              <a:avLst>
                <a:gd name="adj1" fmla="val 25532"/>
              </a:avLst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74" name="_s85083"/>
            <p:cNvCxnSpPr>
              <a:stCxn id="3089" idx="0"/>
              <a:endCxn id="3091" idx="2"/>
            </p:cNvCxnSpPr>
            <p:nvPr/>
          </p:nvCxnSpPr>
          <p:spPr>
            <a:xfrm rot="-5400000">
              <a:off x="6059487" y="1238249"/>
              <a:ext cx="447675" cy="1127125"/>
            </a:xfrm>
            <a:prstGeom prst="bentConnector3">
              <a:avLst>
                <a:gd name="adj1" fmla="val 25532"/>
              </a:avLst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3089" name="_s85085"/>
            <p:cNvSpPr>
              <a:spLocks noChangeArrowheads="1"/>
            </p:cNvSpPr>
            <p:nvPr/>
          </p:nvSpPr>
          <p:spPr bwMode="auto">
            <a:xfrm>
              <a:off x="5294313" y="2025650"/>
              <a:ext cx="849312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有汗</a:t>
              </a:r>
              <a:endPara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3090" name="_s85086"/>
            <p:cNvSpPr>
              <a:spLocks noChangeArrowheads="1"/>
            </p:cNvSpPr>
            <p:nvPr/>
          </p:nvSpPr>
          <p:spPr bwMode="auto">
            <a:xfrm>
              <a:off x="7550150" y="2025650"/>
              <a:ext cx="849313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无汗</a:t>
              </a:r>
              <a:endPara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3091" name="_s85087"/>
            <p:cNvSpPr>
              <a:spLocks noChangeArrowheads="1"/>
            </p:cNvSpPr>
            <p:nvPr/>
          </p:nvSpPr>
          <p:spPr bwMode="auto">
            <a:xfrm>
              <a:off x="5867400" y="3362325"/>
              <a:ext cx="901700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不咳嗽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3092" name="_s85088"/>
            <p:cNvSpPr>
              <a:spLocks noChangeArrowheads="1"/>
            </p:cNvSpPr>
            <p:nvPr/>
          </p:nvSpPr>
          <p:spPr bwMode="auto">
            <a:xfrm>
              <a:off x="4673600" y="3362325"/>
              <a:ext cx="893763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咳嗽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黄痰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黄鼻涕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3093" name="_s85089"/>
            <p:cNvSpPr>
              <a:spLocks noChangeArrowheads="1"/>
            </p:cNvSpPr>
            <p:nvPr/>
          </p:nvSpPr>
          <p:spPr bwMode="auto">
            <a:xfrm>
              <a:off x="6918325" y="3362325"/>
              <a:ext cx="906463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5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5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5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咳嗽</a:t>
              </a:r>
              <a:endParaRPr kumimoji="0" lang="zh-TW" altLang="en-US" sz="15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5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黄痰</a:t>
              </a:r>
              <a:endParaRPr kumimoji="0" lang="zh-TW" altLang="en-US" sz="15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5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黄鼻涕</a:t>
              </a:r>
              <a:endParaRPr kumimoji="0" lang="zh-TW" altLang="en-US" sz="15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3094" name="_s85090"/>
            <p:cNvSpPr>
              <a:spLocks noChangeArrowheads="1"/>
            </p:cNvSpPr>
            <p:nvPr/>
          </p:nvSpPr>
          <p:spPr bwMode="auto">
            <a:xfrm>
              <a:off x="8123238" y="3362325"/>
              <a:ext cx="900112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不咳嗽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49" name="_s85091"/>
            <p:cNvSpPr>
              <a:spLocks noChangeArrowheads="1"/>
            </p:cNvSpPr>
            <p:nvPr/>
          </p:nvSpPr>
          <p:spPr bwMode="auto">
            <a:xfrm>
              <a:off x="5867245" y="4700010"/>
              <a:ext cx="901971" cy="892753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桂枝汤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TW" sz="21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+</a:t>
              </a:r>
              <a:r>
                <a:rPr kumimoji="1" lang="zh-TW" altLang="en-US" sz="21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葛根</a:t>
              </a:r>
              <a:endParaRPr kumimoji="1" lang="zh-TW" altLang="en-US" sz="21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50" name="_s85092"/>
            <p:cNvSpPr>
              <a:spLocks noChangeArrowheads="1"/>
            </p:cNvSpPr>
            <p:nvPr/>
          </p:nvSpPr>
          <p:spPr bwMode="auto">
            <a:xfrm>
              <a:off x="4673600" y="4700010"/>
              <a:ext cx="895630" cy="892753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麻杏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甘石汤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51" name="_s85093"/>
            <p:cNvSpPr>
              <a:spLocks noChangeArrowheads="1"/>
            </p:cNvSpPr>
            <p:nvPr/>
          </p:nvSpPr>
          <p:spPr bwMode="auto">
            <a:xfrm>
              <a:off x="6918223" y="4700010"/>
              <a:ext cx="906726" cy="892753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大青龙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52" name="_s85094"/>
            <p:cNvSpPr>
              <a:spLocks noChangeArrowheads="1"/>
            </p:cNvSpPr>
            <p:nvPr/>
          </p:nvSpPr>
          <p:spPr bwMode="auto">
            <a:xfrm>
              <a:off x="8122964" y="4700010"/>
              <a:ext cx="900386" cy="892753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葛根汤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</p:grpSp>
      <p:sp>
        <p:nvSpPr>
          <p:cNvPr id="10285" name="_s1050"/>
          <p:cNvSpPr/>
          <p:nvPr/>
        </p:nvSpPr>
        <p:spPr>
          <a:xfrm>
            <a:off x="3352800" y="157163"/>
            <a:ext cx="2286000" cy="45720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algn="ctr"/>
            <a:r>
              <a:rPr lang="zh-TW" altLang="en-US" sz="2000" b="1">
                <a:latin typeface="DFKai-SB" pitchFamily="65" charset="-120"/>
                <a:ea typeface="DFKai-SB" pitchFamily="65" charset="-120"/>
              </a:rPr>
              <a:t>感冒治症简易图表</a:t>
            </a:r>
            <a:r>
              <a:rPr lang="en-US" altLang="zh-TW" sz="2000" b="1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000" b="1">
                <a:latin typeface="DFKai-SB" pitchFamily="65" charset="-120"/>
                <a:ea typeface="DFKai-SB" pitchFamily="65" charset="-120"/>
              </a:rPr>
              <a:t>二</a:t>
            </a:r>
            <a:r>
              <a:rPr lang="en-US" altLang="zh-TW" sz="2000" b="1"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000" b="1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289" name="群組 52"/>
          <p:cNvGrpSpPr/>
          <p:nvPr/>
        </p:nvGrpSpPr>
        <p:grpSpPr>
          <a:xfrm>
            <a:off x="120650" y="1049338"/>
            <a:ext cx="4349750" cy="4906962"/>
            <a:chOff x="120650" y="428604"/>
            <a:chExt cx="4349750" cy="4906963"/>
          </a:xfrm>
        </p:grpSpPr>
        <p:sp>
          <p:nvSpPr>
            <p:cNvPr id="4161" name="_s1050"/>
            <p:cNvSpPr>
              <a:spLocks noChangeArrowheads="1"/>
            </p:cNvSpPr>
            <p:nvPr/>
          </p:nvSpPr>
          <p:spPr bwMode="auto">
            <a:xfrm>
              <a:off x="1420813" y="428604"/>
              <a:ext cx="1724025" cy="90328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4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鼻塞</a:t>
              </a:r>
              <a:endParaRPr kumimoji="1" lang="zh-TW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(</a:t>
              </a:r>
              <a:r>
                <a:rPr kumimoji="1" lang="zh-TW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可兼有发烧</a:t>
              </a: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)</a:t>
              </a:r>
              <a:endParaRPr kumimoji="1" lang="en-US" altLang="zh-TW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cxnSp>
          <p:nvCxnSpPr>
            <p:cNvPr id="12291" name="_s89092"/>
            <p:cNvCxnSpPr>
              <a:stCxn id="4150" idx="1"/>
              <a:endCxn id="4146" idx="2"/>
            </p:cNvCxnSpPr>
            <p:nvPr/>
          </p:nvCxnSpPr>
          <p:spPr>
            <a:xfrm rot="10800000">
              <a:off x="3421063" y="2659042"/>
              <a:ext cx="147637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292" name="_s89093"/>
            <p:cNvCxnSpPr>
              <a:stCxn id="4149" idx="3"/>
              <a:endCxn id="4146" idx="2"/>
            </p:cNvCxnSpPr>
            <p:nvPr/>
          </p:nvCxnSpPr>
          <p:spPr>
            <a:xfrm flipV="1">
              <a:off x="3271838" y="2659042"/>
              <a:ext cx="149225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293" name="_s89094"/>
            <p:cNvCxnSpPr>
              <a:stCxn id="4147" idx="1"/>
              <a:endCxn id="4145" idx="2"/>
            </p:cNvCxnSpPr>
            <p:nvPr/>
          </p:nvCxnSpPr>
          <p:spPr>
            <a:xfrm rot="10800000">
              <a:off x="1166813" y="2659042"/>
              <a:ext cx="147637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294" name="_s89095"/>
            <p:cNvCxnSpPr>
              <a:stCxn id="4148" idx="3"/>
              <a:endCxn id="4145" idx="2"/>
            </p:cNvCxnSpPr>
            <p:nvPr/>
          </p:nvCxnSpPr>
          <p:spPr>
            <a:xfrm flipV="1">
              <a:off x="1017588" y="2659042"/>
              <a:ext cx="149225" cy="892175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295" name="_s89096"/>
            <p:cNvCxnSpPr>
              <a:stCxn id="4148" idx="3"/>
              <a:endCxn id="4150" idx="2"/>
            </p:cNvCxnSpPr>
            <p:nvPr/>
          </p:nvCxnSpPr>
          <p:spPr>
            <a:xfrm rot="-5400000">
              <a:off x="3796505" y="4217172"/>
              <a:ext cx="4476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2296" name="_s89097"/>
            <p:cNvCxnSpPr>
              <a:stCxn id="4148" idx="3"/>
              <a:endCxn id="4149" idx="2"/>
            </p:cNvCxnSpPr>
            <p:nvPr/>
          </p:nvCxnSpPr>
          <p:spPr>
            <a:xfrm rot="-5400000">
              <a:off x="2597943" y="4217172"/>
              <a:ext cx="447675" cy="1587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2297" name="_s89098"/>
            <p:cNvCxnSpPr>
              <a:stCxn id="4148" idx="3"/>
              <a:endCxn id="4148" idx="2"/>
            </p:cNvCxnSpPr>
            <p:nvPr/>
          </p:nvCxnSpPr>
          <p:spPr>
            <a:xfrm rot="-5400000">
              <a:off x="348455" y="4217172"/>
              <a:ext cx="4476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2298" name="_s89099"/>
            <p:cNvCxnSpPr>
              <a:stCxn id="4148" idx="3"/>
              <a:endCxn id="4147" idx="2"/>
            </p:cNvCxnSpPr>
            <p:nvPr/>
          </p:nvCxnSpPr>
          <p:spPr>
            <a:xfrm rot="-5400000">
              <a:off x="1542255" y="4217172"/>
              <a:ext cx="4476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2299" name="_s89100"/>
            <p:cNvCxnSpPr>
              <a:stCxn id="4146" idx="0"/>
              <a:endCxn id="4147" idx="2"/>
            </p:cNvCxnSpPr>
            <p:nvPr/>
          </p:nvCxnSpPr>
          <p:spPr>
            <a:xfrm rot="5400000" flipH="1">
              <a:off x="2634456" y="981847"/>
              <a:ext cx="446087" cy="1127125"/>
            </a:xfrm>
            <a:prstGeom prst="bentConnector3">
              <a:avLst>
                <a:gd name="adj1" fmla="val 25625"/>
              </a:avLst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300" name="_s89101"/>
            <p:cNvCxnSpPr>
              <a:stCxn id="4145" idx="0"/>
              <a:endCxn id="4147" idx="2"/>
            </p:cNvCxnSpPr>
            <p:nvPr/>
          </p:nvCxnSpPr>
          <p:spPr>
            <a:xfrm rot="-5400000">
              <a:off x="1507330" y="981847"/>
              <a:ext cx="447675" cy="1125538"/>
            </a:xfrm>
            <a:prstGeom prst="bentConnector3">
              <a:avLst>
                <a:gd name="adj1" fmla="val 25625"/>
              </a:avLst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4145" name="_s89103"/>
            <p:cNvSpPr>
              <a:spLocks noChangeArrowheads="1"/>
            </p:cNvSpPr>
            <p:nvPr/>
          </p:nvSpPr>
          <p:spPr bwMode="auto">
            <a:xfrm>
              <a:off x="742950" y="1768454"/>
              <a:ext cx="846138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有汗</a:t>
              </a:r>
              <a:endPara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4146" name="_s89104"/>
            <p:cNvSpPr>
              <a:spLocks noChangeArrowheads="1"/>
            </p:cNvSpPr>
            <p:nvPr/>
          </p:nvSpPr>
          <p:spPr bwMode="auto">
            <a:xfrm>
              <a:off x="2997200" y="1768454"/>
              <a:ext cx="846138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无汗</a:t>
              </a:r>
              <a:endPara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4147" name="_s89105"/>
            <p:cNvSpPr>
              <a:spLocks noChangeArrowheads="1"/>
            </p:cNvSpPr>
            <p:nvPr/>
          </p:nvSpPr>
          <p:spPr bwMode="auto">
            <a:xfrm>
              <a:off x="1314450" y="3105129"/>
              <a:ext cx="901700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口不渴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白鼻涕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4148" name="_s89106"/>
            <p:cNvSpPr>
              <a:spLocks noChangeArrowheads="1"/>
            </p:cNvSpPr>
            <p:nvPr/>
          </p:nvSpPr>
          <p:spPr bwMode="auto">
            <a:xfrm>
              <a:off x="122238" y="3105129"/>
              <a:ext cx="895350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黄鼻涕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4149" name="_s89107"/>
            <p:cNvSpPr>
              <a:spLocks noChangeArrowheads="1"/>
            </p:cNvSpPr>
            <p:nvPr/>
          </p:nvSpPr>
          <p:spPr bwMode="auto">
            <a:xfrm>
              <a:off x="2365375" y="3105129"/>
              <a:ext cx="906463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黄鼻涕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4150" name="_s89108"/>
            <p:cNvSpPr>
              <a:spLocks noChangeArrowheads="1"/>
            </p:cNvSpPr>
            <p:nvPr/>
          </p:nvSpPr>
          <p:spPr bwMode="auto">
            <a:xfrm>
              <a:off x="3568700" y="3105129"/>
              <a:ext cx="901700" cy="890588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口不渴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白鼻涕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26" name="_s89109"/>
            <p:cNvSpPr>
              <a:spLocks noChangeArrowheads="1"/>
            </p:cNvSpPr>
            <p:nvPr/>
          </p:nvSpPr>
          <p:spPr bwMode="auto">
            <a:xfrm>
              <a:off x="1313903" y="4442256"/>
              <a:ext cx="902749" cy="893311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桂枝汤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27" name="_s89110"/>
            <p:cNvSpPr>
              <a:spLocks noChangeArrowheads="1"/>
            </p:cNvSpPr>
            <p:nvPr/>
          </p:nvSpPr>
          <p:spPr bwMode="auto">
            <a:xfrm>
              <a:off x="120650" y="4442256"/>
              <a:ext cx="896501" cy="893311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麻杏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甘石汤</a:t>
              </a:r>
              <a:endParaRPr kumimoji="1" lang="zh-TW" altLang="en-US" sz="20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28" name="_s89111"/>
            <p:cNvSpPr>
              <a:spLocks noChangeArrowheads="1"/>
            </p:cNvSpPr>
            <p:nvPr/>
          </p:nvSpPr>
          <p:spPr bwMode="auto">
            <a:xfrm>
              <a:off x="2365027" y="4442256"/>
              <a:ext cx="907434" cy="893311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大青龙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29" name="_s89112"/>
            <p:cNvSpPr>
              <a:spLocks noChangeArrowheads="1"/>
            </p:cNvSpPr>
            <p:nvPr/>
          </p:nvSpPr>
          <p:spPr bwMode="auto">
            <a:xfrm>
              <a:off x="3569213" y="4442256"/>
              <a:ext cx="901187" cy="893311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小青龙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</p:grpSp>
      <p:sp>
        <p:nvSpPr>
          <p:cNvPr id="12311" name="_s1050"/>
          <p:cNvSpPr/>
          <p:nvPr/>
        </p:nvSpPr>
        <p:spPr>
          <a:xfrm>
            <a:off x="3352800" y="188913"/>
            <a:ext cx="2286000" cy="45720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algn="ctr"/>
            <a:r>
              <a:rPr lang="zh-TW" altLang="en-US" sz="2000" b="1">
                <a:latin typeface="DFKai-SB" pitchFamily="65" charset="-120"/>
                <a:ea typeface="DFKai-SB" pitchFamily="65" charset="-120"/>
              </a:rPr>
              <a:t>感冒治症简易图表</a:t>
            </a:r>
            <a:r>
              <a:rPr lang="en-US" altLang="zh-TW" sz="2000" b="1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000" b="1">
                <a:latin typeface="DFKai-SB" pitchFamily="65" charset="-120"/>
                <a:ea typeface="DFKai-SB" pitchFamily="65" charset="-120"/>
              </a:rPr>
              <a:t>三</a:t>
            </a:r>
            <a:r>
              <a:rPr lang="en-US" altLang="zh-TW" sz="2000" b="1"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000" b="1">
              <a:latin typeface="DFKai-SB" pitchFamily="65" charset="-120"/>
              <a:ea typeface="DFKai-SB" pitchFamily="65" charset="-120"/>
            </a:endParaRPr>
          </a:p>
        </p:txBody>
      </p:sp>
      <p:grpSp>
        <p:nvGrpSpPr>
          <p:cNvPr id="12312" name="群組 52"/>
          <p:cNvGrpSpPr/>
          <p:nvPr/>
        </p:nvGrpSpPr>
        <p:grpSpPr>
          <a:xfrm>
            <a:off x="4738688" y="1014413"/>
            <a:ext cx="4265612" cy="4922837"/>
            <a:chOff x="4725988" y="782638"/>
            <a:chExt cx="4265612" cy="4779962"/>
          </a:xfrm>
        </p:grpSpPr>
        <p:sp>
          <p:nvSpPr>
            <p:cNvPr id="4131" name="_s1050"/>
            <p:cNvSpPr>
              <a:spLocks noChangeArrowheads="1"/>
            </p:cNvSpPr>
            <p:nvPr/>
          </p:nvSpPr>
          <p:spPr bwMode="auto">
            <a:xfrm>
              <a:off x="5823743" y="782638"/>
              <a:ext cx="2066131" cy="879475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4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头、身痛</a:t>
              </a:r>
              <a:endParaRPr kumimoji="1" lang="zh-TW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(</a:t>
              </a:r>
              <a:r>
                <a:rPr kumimoji="1" lang="zh-TW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可兼有发烧</a:t>
              </a:r>
              <a:r>
                <a:rPr kumimoji="1" lang="en-US" altLang="zh-TW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)</a:t>
              </a:r>
              <a:endParaRPr kumimoji="1" lang="en-US" altLang="zh-TW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cxnSp>
          <p:nvCxnSpPr>
            <p:cNvPr id="12314" name="_s89146"/>
            <p:cNvCxnSpPr>
              <a:stCxn id="4118" idx="1"/>
              <a:endCxn id="4114" idx="2"/>
            </p:cNvCxnSpPr>
            <p:nvPr/>
          </p:nvCxnSpPr>
          <p:spPr>
            <a:xfrm rot="10800000">
              <a:off x="7962900" y="2954338"/>
              <a:ext cx="146050" cy="86995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315" name="_s89147"/>
            <p:cNvCxnSpPr>
              <a:stCxn id="4117" idx="3"/>
              <a:endCxn id="4114" idx="2"/>
            </p:cNvCxnSpPr>
            <p:nvPr/>
          </p:nvCxnSpPr>
          <p:spPr>
            <a:xfrm flipV="1">
              <a:off x="7816850" y="2954338"/>
              <a:ext cx="146050" cy="86995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316" name="_s89148"/>
            <p:cNvCxnSpPr>
              <a:stCxn id="4115" idx="1"/>
              <a:endCxn id="4113" idx="2"/>
            </p:cNvCxnSpPr>
            <p:nvPr/>
          </p:nvCxnSpPr>
          <p:spPr>
            <a:xfrm rot="10800000">
              <a:off x="5751513" y="2954338"/>
              <a:ext cx="144462" cy="86995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317" name="_s89149"/>
            <p:cNvCxnSpPr>
              <a:stCxn id="4116" idx="3"/>
              <a:endCxn id="4113" idx="2"/>
            </p:cNvCxnSpPr>
            <p:nvPr/>
          </p:nvCxnSpPr>
          <p:spPr>
            <a:xfrm flipV="1">
              <a:off x="5603875" y="2954338"/>
              <a:ext cx="147638" cy="86995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318" name="_s89150"/>
            <p:cNvCxnSpPr>
              <a:stCxn id="4116" idx="3"/>
              <a:endCxn id="4118" idx="2"/>
            </p:cNvCxnSpPr>
            <p:nvPr/>
          </p:nvCxnSpPr>
          <p:spPr>
            <a:xfrm rot="-5400000">
              <a:off x="8335168" y="4472781"/>
              <a:ext cx="434975" cy="1587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2319" name="_s89151"/>
            <p:cNvCxnSpPr>
              <a:stCxn id="4116" idx="3"/>
              <a:endCxn id="4117" idx="2"/>
            </p:cNvCxnSpPr>
            <p:nvPr/>
          </p:nvCxnSpPr>
          <p:spPr>
            <a:xfrm rot="-5400000">
              <a:off x="7157243" y="4472781"/>
              <a:ext cx="434975" cy="1587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2320" name="_s89152"/>
            <p:cNvCxnSpPr>
              <a:stCxn id="4116" idx="3"/>
              <a:endCxn id="4116" idx="2"/>
            </p:cNvCxnSpPr>
            <p:nvPr/>
          </p:nvCxnSpPr>
          <p:spPr>
            <a:xfrm rot="-5400000">
              <a:off x="4949030" y="4472781"/>
              <a:ext cx="434975" cy="158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2321" name="_s89153"/>
            <p:cNvCxnSpPr>
              <a:stCxn id="4116" idx="3"/>
              <a:endCxn id="4115" idx="2"/>
            </p:cNvCxnSpPr>
            <p:nvPr/>
          </p:nvCxnSpPr>
          <p:spPr>
            <a:xfrm rot="-5400000">
              <a:off x="6122193" y="4472781"/>
              <a:ext cx="434975" cy="1587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2322" name="_s89154"/>
            <p:cNvCxnSpPr>
              <a:stCxn id="4114" idx="0"/>
              <a:endCxn id="4115" idx="2"/>
            </p:cNvCxnSpPr>
            <p:nvPr/>
          </p:nvCxnSpPr>
          <p:spPr>
            <a:xfrm rot="5400000" flipH="1">
              <a:off x="7192961" y="1317625"/>
              <a:ext cx="434975" cy="1104900"/>
            </a:xfrm>
            <a:prstGeom prst="bentConnector3">
              <a:avLst>
                <a:gd name="adj1" fmla="val 26278"/>
              </a:avLst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323" name="_s89155"/>
            <p:cNvCxnSpPr>
              <a:stCxn id="4113" idx="0"/>
              <a:endCxn id="4115" idx="2"/>
            </p:cNvCxnSpPr>
            <p:nvPr/>
          </p:nvCxnSpPr>
          <p:spPr>
            <a:xfrm rot="-5400000">
              <a:off x="6088061" y="1317625"/>
              <a:ext cx="434975" cy="1104900"/>
            </a:xfrm>
            <a:prstGeom prst="bentConnector3">
              <a:avLst>
                <a:gd name="adj1" fmla="val 26278"/>
              </a:avLst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4113" name="_s89157"/>
            <p:cNvSpPr>
              <a:spLocks noChangeArrowheads="1"/>
            </p:cNvSpPr>
            <p:nvPr/>
          </p:nvSpPr>
          <p:spPr bwMode="auto">
            <a:xfrm>
              <a:off x="5337175" y="2087563"/>
              <a:ext cx="828675" cy="866775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有汗</a:t>
              </a:r>
              <a:endPara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4114" name="_s89158"/>
            <p:cNvSpPr>
              <a:spLocks noChangeArrowheads="1"/>
            </p:cNvSpPr>
            <p:nvPr/>
          </p:nvSpPr>
          <p:spPr bwMode="auto">
            <a:xfrm>
              <a:off x="7548563" y="2087563"/>
              <a:ext cx="828675" cy="866775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无汗</a:t>
              </a:r>
              <a:endPara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4115" name="_s89159"/>
            <p:cNvSpPr>
              <a:spLocks noChangeArrowheads="1"/>
            </p:cNvSpPr>
            <p:nvPr/>
          </p:nvSpPr>
          <p:spPr bwMode="auto">
            <a:xfrm>
              <a:off x="5895975" y="3390900"/>
              <a:ext cx="885825" cy="866775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口不渴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4116" name="_s89160"/>
            <p:cNvSpPr>
              <a:spLocks noChangeArrowheads="1"/>
            </p:cNvSpPr>
            <p:nvPr/>
          </p:nvSpPr>
          <p:spPr bwMode="auto">
            <a:xfrm>
              <a:off x="4727575" y="3390900"/>
              <a:ext cx="876300" cy="866775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4117" name="_s89161"/>
            <p:cNvSpPr>
              <a:spLocks noChangeArrowheads="1"/>
            </p:cNvSpPr>
            <p:nvPr/>
          </p:nvSpPr>
          <p:spPr bwMode="auto">
            <a:xfrm>
              <a:off x="6926263" y="3390900"/>
              <a:ext cx="890587" cy="866775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4118" name="_s89162"/>
            <p:cNvSpPr>
              <a:spLocks noChangeArrowheads="1"/>
            </p:cNvSpPr>
            <p:nvPr/>
          </p:nvSpPr>
          <p:spPr bwMode="auto">
            <a:xfrm>
              <a:off x="8108950" y="3390900"/>
              <a:ext cx="882650" cy="866775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怕冷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TW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rPr>
                <a:t>口不渴</a:t>
              </a: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49" name="_s89163"/>
            <p:cNvSpPr>
              <a:spLocks noChangeArrowheads="1"/>
            </p:cNvSpPr>
            <p:nvPr/>
          </p:nvSpPr>
          <p:spPr bwMode="auto">
            <a:xfrm>
              <a:off x="5896256" y="4692361"/>
              <a:ext cx="884837" cy="870239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桂枝汤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50" name="_s89164"/>
            <p:cNvSpPr>
              <a:spLocks noChangeArrowheads="1"/>
            </p:cNvSpPr>
            <p:nvPr/>
          </p:nvSpPr>
          <p:spPr bwMode="auto">
            <a:xfrm>
              <a:off x="4725988" y="4692361"/>
              <a:ext cx="878494" cy="870239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桂枝汤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TW" sz="21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+</a:t>
              </a:r>
              <a:r>
                <a:rPr kumimoji="1" lang="zh-TW" altLang="en-US" sz="21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葛根</a:t>
              </a:r>
              <a:endParaRPr kumimoji="1" lang="zh-TW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51" name="_s89165"/>
            <p:cNvSpPr>
              <a:spLocks noChangeArrowheads="1"/>
            </p:cNvSpPr>
            <p:nvPr/>
          </p:nvSpPr>
          <p:spPr bwMode="auto">
            <a:xfrm>
              <a:off x="6926980" y="4692361"/>
              <a:ext cx="889594" cy="870239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葛根汤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  <p:sp>
          <p:nvSpPr>
            <p:cNvPr id="52" name="_s89166"/>
            <p:cNvSpPr>
              <a:spLocks noChangeArrowheads="1"/>
            </p:cNvSpPr>
            <p:nvPr/>
          </p:nvSpPr>
          <p:spPr bwMode="auto">
            <a:xfrm>
              <a:off x="8108349" y="4692361"/>
              <a:ext cx="883251" cy="870239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kumimoji="1"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TW" altLang="en-US" sz="21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rPr>
                <a:t>麻黄汤</a:t>
              </a:r>
              <a:endParaRPr kumimoji="1" lang="zh-TW" altLang="en-US" sz="21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  <a:cs typeface="+mn-cs"/>
              </a:endParaRPr>
            </a:p>
          </p:txBody>
        </p:sp>
      </p:grpSp>
    </p:spTree>
  </p:cSld>
  <p:clrMapOvr>
    <a:masterClrMapping/>
  </p:clrMapOvr>
  <p:transition spd="med">
    <p:fade thruBlk="1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_s1050"/>
          <p:cNvSpPr/>
          <p:nvPr/>
        </p:nvSpPr>
        <p:spPr>
          <a:xfrm>
            <a:off x="3335338" y="115888"/>
            <a:ext cx="2514600" cy="45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algn="ctr"/>
            <a:r>
              <a:rPr lang="zh-TW" altLang="en-US" sz="2000" b="1">
                <a:latin typeface="DFKai-SB" pitchFamily="65" charset="-120"/>
                <a:ea typeface="DFKai-SB" pitchFamily="65" charset="-120"/>
              </a:rPr>
              <a:t>感冒治症简易图表</a:t>
            </a:r>
            <a:r>
              <a:rPr lang="en-US" altLang="zh-TW" sz="2000" b="1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000" b="1">
                <a:latin typeface="DFKai-SB" pitchFamily="65" charset="-120"/>
                <a:ea typeface="DFKai-SB" pitchFamily="65" charset="-120"/>
              </a:rPr>
              <a:t>四</a:t>
            </a:r>
            <a:r>
              <a:rPr lang="en-US" altLang="zh-TW" sz="2000" b="1"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000" b="1">
              <a:latin typeface="DFKai-SB" pitchFamily="65" charset="-120"/>
              <a:ea typeface="DFKai-SB" pitchFamily="65" charset="-120"/>
            </a:endParaRPr>
          </a:p>
        </p:txBody>
      </p:sp>
      <p:grpSp>
        <p:nvGrpSpPr>
          <p:cNvPr id="13314" name="Group 22"/>
          <p:cNvGrpSpPr/>
          <p:nvPr/>
        </p:nvGrpSpPr>
        <p:grpSpPr>
          <a:xfrm>
            <a:off x="801688" y="1052513"/>
            <a:ext cx="7780337" cy="5053012"/>
            <a:chOff x="774354" y="612073"/>
            <a:chExt cx="7779964" cy="5053558"/>
          </a:xfrm>
        </p:grpSpPr>
        <p:grpSp>
          <p:nvGrpSpPr>
            <p:cNvPr id="13315" name="群組 52"/>
            <p:cNvGrpSpPr/>
            <p:nvPr/>
          </p:nvGrpSpPr>
          <p:grpSpPr>
            <a:xfrm>
              <a:off x="775211" y="612073"/>
              <a:ext cx="7779107" cy="5053558"/>
              <a:chOff x="-7688" y="-200819"/>
              <a:chExt cx="4853553" cy="5554406"/>
            </a:xfrm>
          </p:grpSpPr>
          <p:sp>
            <p:nvSpPr>
              <p:cNvPr id="9" name="_s1050"/>
              <p:cNvSpPr>
                <a:spLocks noChangeArrowheads="1"/>
              </p:cNvSpPr>
              <p:nvPr/>
            </p:nvSpPr>
            <p:spPr bwMode="auto">
              <a:xfrm>
                <a:off x="1282954" y="-200819"/>
                <a:ext cx="2182720" cy="968674"/>
              </a:xfrm>
              <a:prstGeom prst="roundRect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</a:ln>
              <a:effectLst>
                <a:innerShdw blurRad="114300">
                  <a:prstClr val="black"/>
                </a:innerShdw>
              </a:effectLst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742950" lvl="1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1143000" lvl="2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600200" lvl="3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2057400" lvl="4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514600" lvl="5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971800" lvl="6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429000" lvl="7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886200" lvl="8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感冒后遗症</a:t>
                </a:r>
                <a:endParaRPr kumimoji="1" lang="en-US" altLang="zh-TW" sz="3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服药→退烧、不再恶寒身痛</a:t>
                </a: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(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表证</a:t>
                </a:r>
                <a:r>
                  <a:rPr kumimoji="1" lang="zh-TW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已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解</a:t>
                </a: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)</a:t>
                </a:r>
                <a:endParaRPr kumimoji="1" lang="zh-TW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</p:txBody>
          </p:sp>
          <p:cxnSp>
            <p:nvCxnSpPr>
              <p:cNvPr id="13317" name="_s89092"/>
              <p:cNvCxnSpPr>
                <a:stCxn id="25" idx="1"/>
                <a:endCxn id="21" idx="2"/>
              </p:cNvCxnSpPr>
              <p:nvPr/>
            </p:nvCxnSpPr>
            <p:spPr>
              <a:xfrm rot="10800000">
                <a:off x="3888744" y="2651703"/>
                <a:ext cx="148430" cy="891381"/>
              </a:xfrm>
              <a:prstGeom prst="bentConnector2">
                <a:avLst/>
              </a:prstGeom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13318" name="_s89093"/>
              <p:cNvCxnSpPr>
                <a:stCxn id="24" idx="3"/>
                <a:endCxn id="21" idx="2"/>
              </p:cNvCxnSpPr>
              <p:nvPr/>
            </p:nvCxnSpPr>
            <p:spPr>
              <a:xfrm flipV="1">
                <a:off x="3740311" y="2651703"/>
                <a:ext cx="148432" cy="891381"/>
              </a:xfrm>
              <a:prstGeom prst="bentConnector2">
                <a:avLst/>
              </a:prstGeom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13319" name="_s89094"/>
              <p:cNvCxnSpPr>
                <a:stCxn id="22" idx="1"/>
                <a:endCxn id="20" idx="2"/>
              </p:cNvCxnSpPr>
              <p:nvPr/>
            </p:nvCxnSpPr>
            <p:spPr>
              <a:xfrm rot="10800000">
                <a:off x="891381" y="2677062"/>
                <a:ext cx="148431" cy="891381"/>
              </a:xfrm>
              <a:prstGeom prst="bentConnector2">
                <a:avLst/>
              </a:prstGeom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13320" name="_s89095"/>
              <p:cNvCxnSpPr>
                <a:stCxn id="22" idx="1"/>
                <a:endCxn id="20" idx="2"/>
              </p:cNvCxnSpPr>
              <p:nvPr/>
            </p:nvCxnSpPr>
            <p:spPr>
              <a:xfrm flipV="1">
                <a:off x="742950" y="2677062"/>
                <a:ext cx="148432" cy="891381"/>
              </a:xfrm>
              <a:prstGeom prst="bentConnector2">
                <a:avLst/>
              </a:prstGeom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13321" name="_s89096"/>
              <p:cNvCxnSpPr>
                <a:stCxn id="29" idx="0"/>
                <a:endCxn id="25" idx="2"/>
              </p:cNvCxnSpPr>
              <p:nvPr/>
            </p:nvCxnSpPr>
            <p:spPr>
              <a:xfrm flipH="1" flipV="1">
                <a:off x="4441494" y="3988377"/>
                <a:ext cx="282" cy="446539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13322" name="_s89097"/>
              <p:cNvCxnSpPr>
                <a:stCxn id="28" idx="0"/>
                <a:endCxn id="24" idx="2"/>
              </p:cNvCxnSpPr>
              <p:nvPr/>
            </p:nvCxnSpPr>
            <p:spPr>
              <a:xfrm flipH="1" flipV="1">
                <a:off x="3327151" y="3988377"/>
                <a:ext cx="311" cy="446539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13323" name="_s89098"/>
              <p:cNvCxnSpPr>
                <a:stCxn id="27" idx="0"/>
                <a:endCxn id="24" idx="2"/>
              </p:cNvCxnSpPr>
              <p:nvPr/>
            </p:nvCxnSpPr>
            <p:spPr>
              <a:xfrm flipV="1">
                <a:off x="367412" y="4013737"/>
                <a:ext cx="918" cy="446539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cxnSp>
            <p:nvCxnSpPr>
              <p:cNvPr id="13324" name="_s89099"/>
              <p:cNvCxnSpPr>
                <a:stCxn id="26" idx="0"/>
                <a:endCxn id="22" idx="2"/>
              </p:cNvCxnSpPr>
              <p:nvPr/>
            </p:nvCxnSpPr>
            <p:spPr>
              <a:xfrm flipV="1">
                <a:off x="1415200" y="4013737"/>
                <a:ext cx="109" cy="446539"/>
              </a:xfrm>
              <a:prstGeom prst="straightConnector1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</p:spPr>
          </p:cxnSp>
          <p:sp>
            <p:nvSpPr>
              <p:cNvPr id="20" name="_s89103"/>
              <p:cNvSpPr>
                <a:spLocks noChangeArrowheads="1"/>
              </p:cNvSpPr>
              <p:nvPr/>
            </p:nvSpPr>
            <p:spPr bwMode="auto">
              <a:xfrm>
                <a:off x="468312" y="1786474"/>
                <a:ext cx="846138" cy="890589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chemeClr val="tx1"/>
                </a:solidFill>
                <a:round/>
              </a:ln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咳嗽不愈</a:t>
                </a:r>
                <a:endPara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</p:txBody>
          </p:sp>
          <p:sp>
            <p:nvSpPr>
              <p:cNvPr id="21" name="_s89104"/>
              <p:cNvSpPr>
                <a:spLocks noChangeArrowheads="1"/>
              </p:cNvSpPr>
              <p:nvPr/>
            </p:nvSpPr>
            <p:spPr bwMode="auto">
              <a:xfrm>
                <a:off x="3465674" y="1761114"/>
                <a:ext cx="846138" cy="890589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chemeClr val="tx1"/>
                </a:solidFill>
                <a:round/>
              </a:ln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鼻塞</a:t>
                </a:r>
                <a:endParaRPr kumimoji="1" lang="en-US" altLang="zh-TW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流鼻涕</a:t>
                </a:r>
                <a:endPara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</p:txBody>
          </p:sp>
          <p:sp>
            <p:nvSpPr>
              <p:cNvPr id="22" name="_s89105"/>
              <p:cNvSpPr>
                <a:spLocks noChangeArrowheads="1"/>
              </p:cNvSpPr>
              <p:nvPr/>
            </p:nvSpPr>
            <p:spPr bwMode="auto">
              <a:xfrm>
                <a:off x="1039812" y="3123149"/>
                <a:ext cx="750994" cy="890589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chemeClr val="tx1"/>
                </a:solidFill>
                <a:round/>
              </a:ln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20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黄痰</a:t>
                </a:r>
                <a:endParaRPr kumimoji="1" lang="en-US" altLang="zh-TW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TW" sz="1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(</a:t>
                </a:r>
                <a:r>
                  <a:rPr kumimoji="1" lang="zh-TW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热性</a:t>
                </a:r>
                <a:r>
                  <a:rPr kumimoji="1" lang="en-US" altLang="zh-TW" sz="1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)</a:t>
                </a:r>
                <a:endParaRPr kumimoji="1" lang="zh-TW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</p:txBody>
          </p:sp>
          <p:sp>
            <p:nvSpPr>
              <p:cNvPr id="24" name="_s89107"/>
              <p:cNvSpPr>
                <a:spLocks noChangeArrowheads="1"/>
              </p:cNvSpPr>
              <p:nvPr/>
            </p:nvSpPr>
            <p:spPr bwMode="auto">
              <a:xfrm>
                <a:off x="2913991" y="3097789"/>
                <a:ext cx="826321" cy="890589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chemeClr val="tx1"/>
                </a:solidFill>
                <a:round/>
              </a:ln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20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白鼻涕</a:t>
                </a:r>
                <a:endParaRPr kumimoji="1" lang="en-US" altLang="zh-TW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TW" sz="1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(</a:t>
                </a:r>
                <a:r>
                  <a:rPr kumimoji="1" lang="zh-TW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寒性</a:t>
                </a:r>
                <a:r>
                  <a:rPr kumimoji="1" lang="en-US" altLang="zh-TW" sz="1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)</a:t>
                </a:r>
                <a:endParaRPr kumimoji="1" lang="zh-TW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</p:txBody>
          </p:sp>
          <p:sp>
            <p:nvSpPr>
              <p:cNvPr id="25" name="_s89108"/>
              <p:cNvSpPr>
                <a:spLocks noChangeArrowheads="1"/>
              </p:cNvSpPr>
              <p:nvPr/>
            </p:nvSpPr>
            <p:spPr bwMode="auto">
              <a:xfrm>
                <a:off x="4037174" y="3097789"/>
                <a:ext cx="808639" cy="890589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chemeClr val="tx1"/>
                </a:solidFill>
                <a:round/>
              </a:ln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20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黄鼻涕</a:t>
                </a:r>
                <a:endParaRPr kumimoji="1" lang="en-US" altLang="zh-TW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TW" sz="1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(</a:t>
                </a:r>
                <a:r>
                  <a:rPr kumimoji="1" lang="zh-TW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热性</a:t>
                </a:r>
                <a:r>
                  <a:rPr kumimoji="1" lang="en-US" altLang="zh-TW" sz="1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)</a:t>
                </a:r>
                <a:endParaRPr kumimoji="1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PMingLiU" pitchFamily="18" charset="-120"/>
                  <a:cs typeface="+mn-cs"/>
                </a:endParaRPr>
              </a:p>
            </p:txBody>
          </p:sp>
          <p:sp>
            <p:nvSpPr>
              <p:cNvPr id="26" name="_s89109"/>
              <p:cNvSpPr>
                <a:spLocks noChangeArrowheads="1"/>
              </p:cNvSpPr>
              <p:nvPr/>
            </p:nvSpPr>
            <p:spPr bwMode="auto">
              <a:xfrm>
                <a:off x="1039266" y="4460276"/>
                <a:ext cx="751867" cy="893311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chemeClr val="tx1"/>
                </a:solidFill>
                <a:round/>
              </a:ln>
              <a:effectLst>
                <a:innerShdw blurRad="114300">
                  <a:prstClr val="black"/>
                </a:innerShdw>
              </a:effectLst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742950" lvl="1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1143000" lvl="2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600200" lvl="3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2057400" lvl="4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514600" lvl="5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971800" lvl="6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429000" lvl="7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886200" lvl="8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1800" b="1" i="0" u="sng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千金</a:t>
                </a:r>
                <a:endParaRPr kumimoji="1" lang="en-US" altLang="zh-TW" sz="18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1800" b="1" i="0" u="sng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苇茎汤</a:t>
                </a:r>
                <a:endParaRPr kumimoji="1" lang="zh-TW" altLang="en-US" sz="1800" b="1" i="0" u="sng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</p:txBody>
          </p:sp>
          <p:sp>
            <p:nvSpPr>
              <p:cNvPr id="27" name="_s89110"/>
              <p:cNvSpPr>
                <a:spLocks noChangeArrowheads="1"/>
              </p:cNvSpPr>
              <p:nvPr/>
            </p:nvSpPr>
            <p:spPr bwMode="auto">
              <a:xfrm>
                <a:off x="-7688" y="4460276"/>
                <a:ext cx="750201" cy="893311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chemeClr val="tx1"/>
                </a:solidFill>
                <a:round/>
              </a:ln>
              <a:effectLst>
                <a:innerShdw blurRad="114300">
                  <a:prstClr val="black"/>
                </a:innerShdw>
              </a:effectLst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742950" lvl="1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1143000" lvl="2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600200" lvl="3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2057400" lvl="4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514600" lvl="5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971800" lvl="6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429000" lvl="7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886200" lvl="8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1800" b="1" i="0" u="sng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苓甘姜味</a:t>
                </a:r>
                <a:endParaRPr kumimoji="1" lang="en-US" altLang="zh-TW" sz="18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1800" b="1" i="0" u="sng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辛夏仁汤</a:t>
                </a:r>
                <a:endParaRPr kumimoji="1" lang="zh-TW" altLang="en-US" sz="1800" b="1" i="0" u="sng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</p:txBody>
          </p:sp>
          <p:sp>
            <p:nvSpPr>
              <p:cNvPr id="28" name="_s89111"/>
              <p:cNvSpPr>
                <a:spLocks noChangeArrowheads="1"/>
              </p:cNvSpPr>
              <p:nvPr/>
            </p:nvSpPr>
            <p:spPr bwMode="auto">
              <a:xfrm>
                <a:off x="2913990" y="4434916"/>
                <a:ext cx="826944" cy="893311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chemeClr val="tx1"/>
                </a:solidFill>
                <a:round/>
              </a:ln>
              <a:effectLst>
                <a:innerShdw blurRad="114300">
                  <a:prstClr val="black"/>
                </a:innerShdw>
              </a:effectLst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742950" lvl="1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1143000" lvl="2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600200" lvl="3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2057400" lvl="4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514600" lvl="5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971800" lvl="6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429000" lvl="7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886200" lvl="8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2000" b="1" i="0" u="sng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桂枝汤</a:t>
                </a:r>
                <a:endParaRPr kumimoji="1" lang="en-US" altLang="zh-TW" sz="20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+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辛夷</a:t>
                </a: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+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石昌蒲</a:t>
                </a:r>
                <a:endParaRPr kumimoji="1" lang="en-US" altLang="zh-TW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+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苍朮</a:t>
                </a: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+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炮附子</a:t>
                </a:r>
                <a:endParaRPr kumimoji="1" lang="zh-TW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</p:txBody>
          </p:sp>
          <p:sp>
            <p:nvSpPr>
              <p:cNvPr id="29" name="_s89112"/>
              <p:cNvSpPr>
                <a:spLocks noChangeArrowheads="1"/>
              </p:cNvSpPr>
              <p:nvPr/>
            </p:nvSpPr>
            <p:spPr bwMode="auto">
              <a:xfrm>
                <a:off x="4037686" y="4434916"/>
                <a:ext cx="808179" cy="893311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chemeClr val="tx1"/>
                </a:solidFill>
                <a:round/>
              </a:ln>
              <a:effectLst>
                <a:innerShdw blurRad="114300">
                  <a:prstClr val="black"/>
                </a:innerShdw>
              </a:effectLst>
            </p:spPr>
            <p:txBody>
              <a:bodyPr wrap="none" lIns="0" tIns="0" rIns="0" bIns="0" anchor="ctr"/>
              <a:lstStyle>
                <a:defPPr>
                  <a:defRPr lang="zh-TW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1pPr>
                <a:lvl2pPr marL="742950" lvl="1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2pPr>
                <a:lvl3pPr marL="1143000" lvl="2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3pPr>
                <a:lvl4pPr marL="1600200" lvl="3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4pPr>
                <a:lvl5pPr marL="2057400" lvl="4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5pPr>
                <a:lvl6pPr marL="2514600" lvl="5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6pPr>
                <a:lvl7pPr marL="2971800" lvl="6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7pPr>
                <a:lvl8pPr marL="3429000" lvl="7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8pPr>
                <a:lvl9pPr marL="3886200" lvl="8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kumimoji="1" b="0" i="0" u="none" kern="1200" baseline="0">
                    <a:solidFill>
                      <a:schemeClr val="tx1"/>
                    </a:solidFill>
                    <a:latin typeface="Arial" pitchFamily="34" charset="0"/>
                    <a:ea typeface="PMingLiU" pitchFamily="18" charset="-120"/>
                    <a:cs typeface="+mn-cs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TW" altLang="en-US" sz="2000" b="1" i="0" u="sng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麻杏甘石汤</a:t>
                </a:r>
                <a:endParaRPr kumimoji="1" lang="en-US" altLang="zh-TW" sz="2000" b="1" i="0" u="sng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+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辛夷</a:t>
                </a: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+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石昌蒲</a:t>
                </a:r>
                <a:endParaRPr kumimoji="1" lang="en-US" altLang="zh-TW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DFKai-SB" pitchFamily="65" charset="-120"/>
                  <a:cs typeface="+mn-cs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+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苍朮</a:t>
                </a:r>
                <a:r>
                  <a:rPr kumimoji="1" lang="en-US" altLang="zh-TW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DFKai-SB" pitchFamily="65" charset="-120"/>
                    <a:cs typeface="+mn-cs"/>
                  </a:rPr>
                  <a:t>+</a:t>
                </a:r>
                <a:r>
                  <a:rPr kumimoji="1" lang="zh-TW" altLang="en-US" sz="16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FKai-SB" pitchFamily="65" charset="-120"/>
                    <a:ea typeface="DFKai-SB" pitchFamily="65" charset="-120"/>
                    <a:cs typeface="+mn-cs"/>
                  </a:rPr>
                  <a:t>黄芩</a:t>
                </a:r>
                <a:endParaRPr kumimoji="1" lang="zh-TW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FKai-SB" pitchFamily="65" charset="-120"/>
                  <a:ea typeface="DFKai-SB" pitchFamily="65" charset="-120"/>
                  <a:cs typeface="+mn-cs"/>
                </a:endParaRPr>
              </a:p>
            </p:txBody>
          </p:sp>
        </p:grpSp>
        <p:sp>
          <p:nvSpPr>
            <p:cNvPr id="13334" name="_s89104"/>
            <p:cNvSpPr/>
            <p:nvPr/>
          </p:nvSpPr>
          <p:spPr>
            <a:xfrm>
              <a:off x="3916017" y="2582334"/>
              <a:ext cx="1355725" cy="809625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 anchor="ctr" anchorCtr="0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>
                <a:lnSpc>
                  <a:spcPts val="1600"/>
                </a:lnSpc>
              </a:pPr>
              <a:r>
                <a:rPr lang="zh-TW" altLang="en-US" sz="2000" b="1">
                  <a:latin typeface="DFKai-SB" pitchFamily="65" charset="-120"/>
                  <a:ea typeface="DFKai-SB" pitchFamily="65" charset="-120"/>
                </a:rPr>
                <a:t>声音沙哑</a:t>
              </a:r>
              <a:endParaRPr lang="en-US" altLang="zh-TW" sz="2000" b="1"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ts val="1600"/>
                </a:lnSpc>
              </a:pPr>
              <a:r>
                <a:rPr lang="zh-TW" altLang="en-US" sz="2000" b="1">
                  <a:latin typeface="DFKai-SB" pitchFamily="65" charset="-120"/>
                  <a:ea typeface="DFKai-SB" pitchFamily="65" charset="-120"/>
                </a:rPr>
                <a:t>或</a:t>
              </a:r>
              <a:endParaRPr lang="en-US" altLang="zh-TW" sz="2000" b="1"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ts val="1600"/>
                </a:lnSpc>
              </a:pPr>
              <a:r>
                <a:rPr lang="zh-TW" altLang="en-US" sz="2000" b="1">
                  <a:latin typeface="DFKai-SB" pitchFamily="65" charset="-120"/>
                  <a:ea typeface="DFKai-SB" pitchFamily="65" charset="-120"/>
                </a:rPr>
                <a:t>干咳</a:t>
              </a:r>
              <a:r>
                <a:rPr lang="en-US" altLang="zh-TW" sz="2000" b="1">
                  <a:latin typeface="Arial" pitchFamily="34" charset="0"/>
                  <a:ea typeface="DFKai-SB" pitchFamily="65" charset="-120"/>
                </a:rPr>
                <a:t>+</a:t>
              </a:r>
              <a:r>
                <a:rPr lang="zh-TW" altLang="en-US" sz="2000" b="1">
                  <a:latin typeface="DFKai-SB" pitchFamily="65" charset="-120"/>
                  <a:ea typeface="DFKai-SB" pitchFamily="65" charset="-120"/>
                </a:rPr>
                <a:t>无痰</a:t>
              </a:r>
              <a:endParaRPr lang="zh-TW" altLang="en-US" sz="2000" b="1"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13335" name="_s89105"/>
            <p:cNvSpPr/>
            <p:nvPr/>
          </p:nvSpPr>
          <p:spPr>
            <a:xfrm>
              <a:off x="774354" y="3636434"/>
              <a:ext cx="1203325" cy="811212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 anchor="ctr" anchorCtr="0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/>
              <a:r>
                <a:rPr lang="zh-TW" altLang="en-US" sz="2000" b="1">
                  <a:latin typeface="DFKai-SB" pitchFamily="65" charset="-120"/>
                  <a:ea typeface="DFKai-SB" pitchFamily="65" charset="-120"/>
                </a:rPr>
                <a:t>白痰</a:t>
              </a:r>
              <a:endParaRPr lang="en-US" altLang="zh-TW" sz="2000" b="1">
                <a:latin typeface="DFKai-SB" pitchFamily="65" charset="-120"/>
                <a:ea typeface="DFKai-SB" pitchFamily="65" charset="-120"/>
              </a:endParaRPr>
            </a:p>
            <a:p>
              <a:pPr algn="ctr"/>
              <a:r>
                <a:rPr lang="en-US" altLang="zh-TW" sz="1400" b="1">
                  <a:latin typeface="DFKai-SB" pitchFamily="65" charset="-120"/>
                  <a:ea typeface="DFKai-SB" pitchFamily="65" charset="-120"/>
                </a:rPr>
                <a:t>(</a:t>
              </a:r>
              <a:r>
                <a:rPr lang="zh-TW" altLang="en-US" sz="1400" b="1">
                  <a:latin typeface="DFKai-SB" pitchFamily="65" charset="-120"/>
                  <a:ea typeface="DFKai-SB" pitchFamily="65" charset="-120"/>
                </a:rPr>
                <a:t>寒性</a:t>
              </a:r>
              <a:r>
                <a:rPr lang="en-US" altLang="zh-TW" sz="1400" b="1">
                  <a:latin typeface="DFKai-SB" pitchFamily="65" charset="-120"/>
                  <a:ea typeface="DFKai-SB" pitchFamily="65" charset="-120"/>
                </a:rPr>
                <a:t>)</a:t>
              </a:r>
              <a:endParaRPr lang="zh-TW" altLang="en-US" sz="1400" b="1"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57" name="_s89109"/>
            <p:cNvSpPr>
              <a:spLocks noChangeArrowheads="1"/>
            </p:cNvSpPr>
            <p:nvPr/>
          </p:nvSpPr>
          <p:spPr bwMode="auto">
            <a:xfrm>
              <a:off x="3991346" y="4837300"/>
              <a:ext cx="1205066" cy="81276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</a:ln>
            <a:effectLst>
              <a:innerShdw blurRad="114300">
                <a:prstClr val="black"/>
              </a:innerShdw>
            </a:effectLst>
          </p:spPr>
          <p:txBody>
            <a:bodyPr wrap="none" lIns="0" tIns="0" rIns="0" bIns="0" anchor="ctr"/>
            <a:lstStyle>
              <a:defPPr>
                <a:defRPr lang="zh-TW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PMingLiU" pitchFamily="18" charset="-120"/>
                  <a:cs typeface="+mn-cs"/>
                </a:defRPr>
              </a:lvl9pPr>
            </a:lstStyle>
            <a:p>
              <a:pPr algn="ctr" eaLnBrk="0" fontAlgn="base" hangingPunct="0"/>
              <a:r>
                <a:rPr lang="zh-TW" altLang="en-US" b="1" u="sng" strike="noStrike" noProof="1">
                  <a:solidFill>
                    <a:srgbClr val="C00000"/>
                  </a:solidFill>
                  <a:latin typeface="DFKai-SB" pitchFamily="65" charset="-120"/>
                  <a:ea typeface="DFKai-SB" pitchFamily="65" charset="-120"/>
                  <a:cs typeface="+mn-cs"/>
                </a:rPr>
                <a:t>麦门冬汤</a:t>
              </a:r>
              <a:endParaRPr lang="zh-TW" altLang="en-US" b="1" u="sng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  <p:cxnSp>
          <p:nvCxnSpPr>
            <p:cNvPr id="13337" name="_s89099"/>
            <p:cNvCxnSpPr>
              <a:stCxn id="26" idx="0"/>
              <a:endCxn id="13334" idx="2"/>
            </p:cNvCxnSpPr>
            <p:nvPr/>
          </p:nvCxnSpPr>
          <p:spPr>
            <a:xfrm flipH="1" flipV="1">
              <a:off x="4593879" y="3391959"/>
              <a:ext cx="0" cy="1444625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cxnSp>
          <p:nvCxnSpPr>
            <p:cNvPr id="13338" name="_s89095"/>
            <p:cNvCxnSpPr>
              <a:stCxn id="26" idx="0"/>
              <a:endCxn id="13334" idx="2"/>
            </p:cNvCxnSpPr>
            <p:nvPr/>
          </p:nvCxnSpPr>
          <p:spPr>
            <a:xfrm rot="5400000" flipH="1" flipV="1">
              <a:off x="3305623" y="1127390"/>
              <a:ext cx="203200" cy="2382838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3339" name="_s89095"/>
            <p:cNvCxnSpPr>
              <a:stCxn id="26" idx="0"/>
              <a:endCxn id="13334" idx="2"/>
            </p:cNvCxnSpPr>
            <p:nvPr/>
          </p:nvCxnSpPr>
          <p:spPr>
            <a:xfrm rot="-5400000" flipV="1">
              <a:off x="5717034" y="1094051"/>
              <a:ext cx="179387" cy="242570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3340" name="_s89095"/>
            <p:cNvCxnSpPr>
              <a:stCxn id="13334" idx="0"/>
              <a:endCxn id="13334" idx="2"/>
            </p:cNvCxnSpPr>
            <p:nvPr/>
          </p:nvCxnSpPr>
          <p:spPr>
            <a:xfrm rot="-5400000" flipV="1">
              <a:off x="4048972" y="2037426"/>
              <a:ext cx="1088934" cy="879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 spd="med">
    <p:fade thruBlk="1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_s1050"/>
          <p:cNvSpPr/>
          <p:nvPr/>
        </p:nvSpPr>
        <p:spPr>
          <a:xfrm>
            <a:off x="2843213" y="365125"/>
            <a:ext cx="2514600" cy="45720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zh-TW" altLang="en-US" sz="2400" b="1">
                <a:latin typeface="DFKai-SB" pitchFamily="65" charset="-120"/>
                <a:ea typeface="DFKai-SB" pitchFamily="65" charset="-120"/>
              </a:rPr>
              <a:t>感冒治症简易图表附注</a:t>
            </a:r>
            <a:endParaRPr lang="en-US" altLang="zh-TW" sz="2400" b="1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4338" name="_s1050"/>
          <p:cNvSpPr/>
          <p:nvPr/>
        </p:nvSpPr>
        <p:spPr>
          <a:xfrm>
            <a:off x="0" y="1052513"/>
            <a:ext cx="9144000" cy="424815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1.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发烧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有汗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口渴欲饮冷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怕热 →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白虎汤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（阳明热证）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2.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肠胃型感冒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 marL="800100" lvl="1" indent="-342900" eaLnBrk="1" hangingPunct="1">
              <a:buFont typeface="Arial" pitchFamily="34" charset="0"/>
              <a:buAutoNum type="alphaLcPeriod"/>
            </a:pPr>
            <a:r>
              <a:rPr lang="zh-TW" altLang="en-US" sz="1600">
                <a:solidFill>
                  <a:schemeClr val="tx2"/>
                </a:solidFill>
                <a:latin typeface="DFKai-SB" pitchFamily="65" charset="-120"/>
                <a:ea typeface="DFKai-SB" pitchFamily="65" charset="-120"/>
              </a:rPr>
              <a:t>发烧、头痛、口渴欲饮水、但一喝就吐、或有</a:t>
            </a:r>
            <a:r>
              <a:rPr lang="en-US" altLang="zh-TW" sz="1600">
                <a:solidFill>
                  <a:schemeClr val="tx2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1600">
                <a:solidFill>
                  <a:schemeClr val="tx2"/>
                </a:solidFill>
                <a:latin typeface="DFKai-SB" pitchFamily="65" charset="-120"/>
                <a:ea typeface="DFKai-SB" pitchFamily="65" charset="-120"/>
              </a:rPr>
              <a:t>拉肚子</a:t>
            </a:r>
            <a:r>
              <a:rPr lang="en-US" altLang="zh-TW" sz="1600">
                <a:solidFill>
                  <a:schemeClr val="tx2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1600">
                <a:solidFill>
                  <a:schemeClr val="tx2"/>
                </a:solidFill>
                <a:latin typeface="DFKai-SB" pitchFamily="65" charset="-120"/>
                <a:ea typeface="DFKai-SB" pitchFamily="65" charset="-120"/>
              </a:rPr>
              <a:t>水泻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→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五苓散</a:t>
            </a:r>
            <a:endParaRPr lang="en-US" altLang="zh-TW" sz="1600">
              <a:solidFill>
                <a:srgbClr val="C00000"/>
              </a:solidFill>
              <a:latin typeface="DFKai-SB" pitchFamily="65" charset="-120"/>
              <a:ea typeface="DFKai-SB" pitchFamily="65" charset="-120"/>
              <a:hlinkClick action="ppaction://hlinksldjump?num=21"/>
            </a:endParaRPr>
          </a:p>
          <a:p>
            <a:pPr marL="800100" lvl="1" indent="-342900" eaLnBrk="1" hangingPunct="1">
              <a:buFont typeface="Arial" pitchFamily="34" charset="0"/>
              <a:buAutoNum type="alphaLcPeriod"/>
            </a:pP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发烧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泻肚子（肛门有灼热感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恶臭）→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葛根芩连汤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（阳明湿热证）</a:t>
            </a:r>
            <a:endParaRPr lang="en-US" altLang="zh-TW" sz="160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  <a:p>
            <a:pPr marL="800100" lvl="1" indent="-342900" eaLnBrk="1" hangingPunct="1">
              <a:buFont typeface="Arial" pitchFamily="34" charset="0"/>
              <a:buAutoNum type="alphaLcPeriod"/>
            </a:pPr>
            <a:r>
              <a:rPr lang="zh-TW" altLang="en-US" sz="1600">
                <a:solidFill>
                  <a:schemeClr val="tx2"/>
                </a:solidFill>
                <a:latin typeface="DFKai-SB" pitchFamily="65" charset="-120"/>
                <a:ea typeface="DFKai-SB" pitchFamily="65" charset="-120"/>
              </a:rPr>
              <a:t>肠病毒</a:t>
            </a:r>
            <a:r>
              <a:rPr lang="en-US" altLang="zh-TW" sz="1600">
                <a:solidFill>
                  <a:schemeClr val="tx2"/>
                </a:solidFill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z="1600">
                <a:solidFill>
                  <a:schemeClr val="tx2"/>
                </a:solidFill>
                <a:latin typeface="DFKai-SB" pitchFamily="65" charset="-120"/>
                <a:ea typeface="DFKai-SB" pitchFamily="65" charset="-120"/>
              </a:rPr>
              <a:t>手足口病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（</a:t>
            </a:r>
            <a:r>
              <a:rPr lang="zh-TW" altLang="en-US" sz="1600">
                <a:latin typeface="DFKai-SB" pitchFamily="65" charset="-120"/>
                <a:ea typeface="DFKai-SB" pitchFamily="65" charset="-120"/>
                <a:hlinkClick r:id="rId2"/>
              </a:rPr>
              <a:t>施合一医师经验效方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）→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葛根芩连汤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加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五苓散</a:t>
            </a:r>
            <a:endParaRPr lang="en-US" altLang="zh-TW" sz="160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  <a:p>
            <a:pPr marL="800100" lvl="1" indent="-342900" eaLnBrk="1" hangingPunct="1">
              <a:buFont typeface="Arial" pitchFamily="34" charset="0"/>
              <a:buAutoNum type="alphaLcPeriod"/>
            </a:pP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施合一医师肠胃型感冒治症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1600">
                <a:latin typeface="DFKai-SB" pitchFamily="65" charset="-120"/>
                <a:ea typeface="DFKai-SB" pitchFamily="65" charset="-120"/>
                <a:hlinkClick r:id="rId3"/>
              </a:rPr>
              <a:t>近日肠胃型感冒常用药方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→ 附子理中汤、黄连汤、胃苓汤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3.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发烧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咳嗽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喉咙痛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鼻塞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头身痛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无汗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口不渴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怕冷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四肢冰冷</a:t>
            </a:r>
            <a:r>
              <a:rPr lang="en-US" altLang="zh-TW" sz="1600">
                <a:latin typeface="Arial" pitchFamily="34" charset="0"/>
                <a:ea typeface="DFKai-SB" pitchFamily="65" charset="-120"/>
              </a:rPr>
              <a:t>+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疲累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    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→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麻黄附子细辛汤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（少阴证）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4.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女子月经期间感冒宜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小柴胡汤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加减，或合方使用，若咳嗽加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厚朴、杏仁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若喉咙痛加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葛根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5.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严重之喉咙痛（伴有灼热感），例如扁桃腺化脓，可再另加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玄参、马勃、重楼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6.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若为小青龙汤证，但表证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恶寒、发热、头身痛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不明显 →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射干麻黄汤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7.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鼻塞严重可加</a:t>
            </a:r>
            <a:r>
              <a:rPr lang="zh-TW" altLang="en-US" sz="1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辛夷、苍朮、石菖蒲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8.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若咳嗽不愈，表示此人平时即多有痰饮体质；如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津亏</a:t>
            </a:r>
            <a:r>
              <a:rPr lang="en-US" altLang="zh-TW" sz="160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声哑或干咳无痰，表示 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此人平时多晚睡、贪食炸烤食物，或服抗生素而伤到津液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1600">
                <a:latin typeface="DFKai-SB" pitchFamily="65" charset="-120"/>
                <a:ea typeface="DFKai-SB" pitchFamily="65" charset="-120"/>
              </a:rPr>
              <a:t>9.</a:t>
            </a:r>
            <a:r>
              <a:rPr lang="zh-TW" altLang="en-US" sz="1600">
                <a:latin typeface="DFKai-SB" pitchFamily="65" charset="-120"/>
                <a:ea typeface="DFKai-SB" pitchFamily="65" charset="-120"/>
              </a:rPr>
              <a:t>感冒后容易有后遗症者，请多运动，并维持良好生活作息及饮食习惯</a:t>
            </a:r>
            <a:endParaRPr lang="en-US" altLang="zh-TW" sz="1600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1" name="AutoShape 20"/>
          <p:cNvSpPr/>
          <p:nvPr/>
        </p:nvSpPr>
        <p:spPr>
          <a:xfrm>
            <a:off x="1857375" y="71438"/>
            <a:ext cx="5429250" cy="574675"/>
          </a:xfrm>
          <a:prstGeom prst="roundRect">
            <a:avLst>
              <a:gd name="adj" fmla="val 16667"/>
            </a:avLst>
          </a:prstGeom>
          <a:noFill/>
          <a:ln w="19050">
            <a:noFill/>
          </a:ln>
        </p:spPr>
        <p:txBody>
          <a:bodyPr wrap="none" anchor="ctr" anchorCtr="0"/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pPr algn="ctr"/>
            <a:r>
              <a:rPr lang="zh-TW" altLang="en-US" sz="2400">
                <a:latin typeface="Arial" pitchFamily="34" charset="0"/>
                <a:ea typeface="DFKai-SB" pitchFamily="65" charset="-120"/>
              </a:rPr>
              <a:t>感冒图表使用说明</a:t>
            </a:r>
            <a:endParaRPr lang="zh-TW" altLang="en-US" sz="2400">
              <a:latin typeface="Arial" pitchFamily="34" charset="0"/>
              <a:ea typeface="DFKai-SB" pitchFamily="65" charset="-120"/>
            </a:endParaRPr>
          </a:p>
        </p:txBody>
      </p:sp>
      <p:sp>
        <p:nvSpPr>
          <p:cNvPr id="15362" name="矩形 6"/>
          <p:cNvSpPr/>
          <p:nvPr/>
        </p:nvSpPr>
        <p:spPr>
          <a:xfrm>
            <a:off x="4500563" y="912813"/>
            <a:ext cx="4643437" cy="267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（以下采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18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岁成人为例，其余年龄请依比例自行换算）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、每次服用总剂量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6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公克不变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、若使用单一种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【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复方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】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（如葛根汤），用量即为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6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公克</a:t>
            </a:r>
            <a:br>
              <a:rPr lang="zh-TW" altLang="en-US" sz="1400">
                <a:latin typeface="DFKai-SB" pitchFamily="65" charset="-120"/>
                <a:ea typeface="DFKai-SB" pitchFamily="65" charset="-120"/>
              </a:rPr>
            </a:br>
            <a:r>
              <a:rPr lang="en-US" altLang="zh-TW" sz="1400">
                <a:latin typeface="DFKai-SB" pitchFamily="65" charset="-120"/>
                <a:ea typeface="DFKai-SB" pitchFamily="65" charset="-120"/>
              </a:rPr>
              <a:t>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、若同时使用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【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复方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】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及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【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单方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】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（如杏仁、厚朴）， 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1400">
                <a:latin typeface="DFKai-SB" pitchFamily="65" charset="-120"/>
                <a:ea typeface="DFKai-SB" pitchFamily="65" charset="-120"/>
              </a:rPr>
              <a:t>   其中复方占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5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～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4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公克，单方则占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～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公克）</a:t>
            </a:r>
            <a:br>
              <a:rPr lang="en-US" altLang="zh-TW" sz="1400">
                <a:latin typeface="DFKai-SB" pitchFamily="65" charset="-120"/>
                <a:ea typeface="DFKai-SB" pitchFamily="65" charset="-120"/>
              </a:rPr>
            </a:b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举例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：若为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麻杏甘石汤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证，则每次用量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6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公克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1400">
                <a:latin typeface="DFKai-SB" pitchFamily="65" charset="-120"/>
                <a:ea typeface="DFKai-SB" pitchFamily="65" charset="-120"/>
              </a:rPr>
              <a:t>举例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：若为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小柴胡汤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+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葛根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证，比例采（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5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），假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1400">
                <a:latin typeface="DFKai-SB" pitchFamily="65" charset="-120"/>
                <a:ea typeface="DFKai-SB" pitchFamily="65" charset="-120"/>
              </a:rPr>
              <a:t>       设喉咙痛或口渴严重，可将比例调整为（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4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）</a:t>
            </a:r>
            <a:br>
              <a:rPr lang="en-US" altLang="zh-TW" sz="1400">
                <a:latin typeface="DFKai-SB" pitchFamily="65" charset="-120"/>
                <a:ea typeface="DFKai-SB" pitchFamily="65" charset="-120"/>
              </a:rPr>
            </a:b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举例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：若为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桂枝汤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+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杏仁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+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厚朴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证，可依咳嗽严重程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       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度调整比例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(5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0.5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0.5)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或（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4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）</a:t>
            </a:r>
            <a:br>
              <a:rPr lang="en-US" altLang="zh-TW" sz="1400">
                <a:latin typeface="DFKai-SB" pitchFamily="65" charset="-120"/>
                <a:ea typeface="DFKai-SB" pitchFamily="65" charset="-120"/>
              </a:rPr>
            </a:b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举例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4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：若为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葛根汤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+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玄参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+</a:t>
            </a:r>
            <a:r>
              <a:rPr lang="ja-JP" altLang="en-US" sz="1400">
                <a:latin typeface="DFKai-SB" pitchFamily="65" charset="-120"/>
                <a:ea typeface="DFKai-SB" pitchFamily="65" charset="-120"/>
              </a:rPr>
              <a:t>马勃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+</a:t>
            </a:r>
            <a:r>
              <a:rPr lang="ja-JP" altLang="en-US" sz="1400">
                <a:latin typeface="DFKai-SB" pitchFamily="65" charset="-120"/>
                <a:ea typeface="DFKai-SB" pitchFamily="65" charset="-120"/>
              </a:rPr>
              <a:t>重楼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证，可使用比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       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例（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4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0.7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0.7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0.7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）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5363" name="文字方塊 16"/>
          <p:cNvSpPr txBox="1"/>
          <p:nvPr/>
        </p:nvSpPr>
        <p:spPr>
          <a:xfrm>
            <a:off x="0" y="722313"/>
            <a:ext cx="4572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zh-TW" altLang="en-US" sz="1400">
                <a:latin typeface="DFKai-SB" pitchFamily="65" charset="-120"/>
                <a:ea typeface="DFKai-SB" pitchFamily="65" charset="-120"/>
              </a:rPr>
              <a:t>请由最上方之有汗无汗开始读起，再依症状分支往下走到对应方剂为止。（判断重要性依序由上而下）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285750" y="571500"/>
            <a:ext cx="928688" cy="214313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9pPr>
          </a:lstStyle>
          <a:p>
            <a:pPr lvl="0" algn="ctr" eaLnBrk="1" fontAlgn="base" hangingPunct="1"/>
            <a:r>
              <a:rPr lang="zh-TW" altLang="en-US" sz="1400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读表方式</a:t>
            </a:r>
            <a:endParaRPr lang="zh-TW" altLang="en-US" sz="1400" strike="noStrike" noProof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285750" y="1206500"/>
            <a:ext cx="1285875" cy="214313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9pPr>
          </a:lstStyle>
          <a:p>
            <a:pPr lvl="0" algn="ctr" eaLnBrk="1" fontAlgn="base" hangingPunct="1"/>
            <a:r>
              <a:rPr lang="zh-TW" altLang="en-US" sz="1400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使用药物选择</a:t>
            </a:r>
            <a:endParaRPr lang="zh-TW" altLang="en-US" sz="1400" strike="noStrike" noProof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5366" name="文字方塊 22"/>
          <p:cNvSpPr txBox="1"/>
          <p:nvPr/>
        </p:nvSpPr>
        <p:spPr>
          <a:xfrm>
            <a:off x="0" y="1365250"/>
            <a:ext cx="4572000" cy="30670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【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科学中药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】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使用方便。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【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水药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】</a:t>
            </a:r>
            <a:r>
              <a:rPr lang="ja-JP" altLang="en-US" sz="1400">
                <a:latin typeface="DFKai-SB" pitchFamily="65" charset="-120"/>
                <a:ea typeface="DFKai-SB" pitchFamily="65" charset="-120"/>
              </a:rPr>
              <a:t>药效较强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5" name="圓角矩形 24"/>
          <p:cNvSpPr/>
          <p:nvPr/>
        </p:nvSpPr>
        <p:spPr>
          <a:xfrm>
            <a:off x="280988" y="1827213"/>
            <a:ext cx="1714500" cy="21431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9pPr>
          </a:lstStyle>
          <a:p>
            <a:pPr lvl="0" algn="ctr" eaLnBrk="1" fontAlgn="base" hangingPunct="1"/>
            <a:r>
              <a:rPr lang="zh-TW" altLang="en-US" sz="1400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科学中药使用方法</a:t>
            </a:r>
            <a:endParaRPr lang="zh-TW" altLang="en-US" sz="1400" strike="noStrike" noProof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5368" name="文字方塊 25"/>
          <p:cNvSpPr txBox="1"/>
          <p:nvPr/>
        </p:nvSpPr>
        <p:spPr>
          <a:xfrm>
            <a:off x="0" y="1976438"/>
            <a:ext cx="4572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、每日服用三次，早中晚餐饭前（空腹）以温开水送服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、若病情较重，可于睡前加服一次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8" name="圓角矩形 27"/>
          <p:cNvSpPr/>
          <p:nvPr/>
        </p:nvSpPr>
        <p:spPr>
          <a:xfrm>
            <a:off x="285750" y="2444750"/>
            <a:ext cx="2000250" cy="214313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9pPr>
          </a:lstStyle>
          <a:p>
            <a:pPr lvl="0" algn="ctr" eaLnBrk="1" fontAlgn="base" hangingPunct="1"/>
            <a:r>
              <a:rPr lang="zh-TW" altLang="en-US" sz="1400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科学中药每次服用剂量</a:t>
            </a:r>
            <a:endParaRPr lang="zh-TW" altLang="en-US" sz="1400" strike="noStrike" noProof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5370" name="文字方塊 28"/>
          <p:cNvSpPr txBox="1"/>
          <p:nvPr/>
        </p:nvSpPr>
        <p:spPr>
          <a:xfrm>
            <a:off x="0" y="5095875"/>
            <a:ext cx="4572000" cy="9531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、此剂量仅供参考，请依体格及医师建议酌量增减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、小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baby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的喂食方法：请以温开水与科中药粉混合稀释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   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服送，或请父母以洁净的手指直接沾科中粉末给小婴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   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儿吸允即可，尽量避免以牛奶混合服用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4929188" y="714375"/>
            <a:ext cx="2928938" cy="214313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9pPr>
          </a:lstStyle>
          <a:p>
            <a:pPr lvl="0" algn="ctr" eaLnBrk="1" fontAlgn="base" hangingPunct="1"/>
            <a:r>
              <a:rPr lang="zh-TW" altLang="en-US" sz="1400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科学中药单方与复方使用比例原则</a:t>
            </a:r>
            <a:endParaRPr lang="zh-TW" altLang="en-US" sz="1400" strike="noStrike" noProof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3" name="圓角矩形 32"/>
          <p:cNvSpPr/>
          <p:nvPr/>
        </p:nvSpPr>
        <p:spPr>
          <a:xfrm>
            <a:off x="4929188" y="3571875"/>
            <a:ext cx="1285875" cy="214313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9pPr>
          </a:lstStyle>
          <a:p>
            <a:pPr lvl="0" algn="ctr" eaLnBrk="1" fontAlgn="base" hangingPunct="1"/>
            <a:r>
              <a:rPr lang="zh-TW" altLang="en-US" sz="1400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汤药使用方法</a:t>
            </a:r>
            <a:endParaRPr lang="zh-TW" altLang="en-US" sz="1400" strike="noStrike" noProof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5373" name="矩形 6"/>
          <p:cNvSpPr/>
          <p:nvPr/>
        </p:nvSpPr>
        <p:spPr>
          <a:xfrm>
            <a:off x="4500563" y="3762375"/>
            <a:ext cx="4643437" cy="7372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zh-TW" altLang="en-US" sz="1400">
                <a:latin typeface="DFKai-SB" pitchFamily="65" charset="-120"/>
                <a:ea typeface="DFKai-SB" pitchFamily="65" charset="-120"/>
              </a:rPr>
              <a:t>各药方之参考剂量及使用法请详见后列附件资料，实际使用量请依合格中医师处方。小孩服用量依照与成人体重之比例，如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60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公斤成人需喝一碗，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30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公斤小孩则喝半碗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4932363" y="5421313"/>
            <a:ext cx="928688" cy="214313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9pPr>
          </a:lstStyle>
          <a:p>
            <a:pPr lvl="0" algn="ctr" eaLnBrk="1" fontAlgn="base" hangingPunct="1"/>
            <a:r>
              <a:rPr lang="zh-TW" altLang="en-US" sz="1400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重要提醒</a:t>
            </a:r>
            <a:endParaRPr lang="zh-TW" altLang="en-US" sz="1400" strike="noStrike" noProof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5375" name="矩形 6"/>
          <p:cNvSpPr/>
          <p:nvPr/>
        </p:nvSpPr>
        <p:spPr>
          <a:xfrm>
            <a:off x="4500563" y="5630863"/>
            <a:ext cx="464343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en-US" altLang="zh-TW" sz="1400" b="1"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浸泡胆巴</a:t>
            </a:r>
            <a:r>
              <a:rPr lang="en-US" altLang="zh-TW" sz="1400" b="1"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或</a:t>
            </a:r>
            <a:r>
              <a:rPr lang="en-US" altLang="zh-TW" sz="1400" b="1"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硫磺薰制</a:t>
            </a:r>
            <a:r>
              <a:rPr lang="en-US" altLang="zh-TW" sz="1400" b="1">
                <a:latin typeface="DFKai-SB" pitchFamily="65" charset="-120"/>
                <a:ea typeface="DFKai-SB" pitchFamily="65" charset="-120"/>
              </a:rPr>
              <a:t>』(</a:t>
            </a:r>
            <a:r>
              <a:rPr lang="ja-JP" altLang="en-US" sz="1400" b="1">
                <a:latin typeface="DFKai-SB" pitchFamily="65" charset="-120"/>
                <a:ea typeface="DFKai-SB" pitchFamily="65" charset="-120"/>
              </a:rPr>
              <a:t>二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氧化硫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的中药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等同含防腐剂一样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都会严重损伤肝肾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请务必慎选葯材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5376" name="矩形 6"/>
          <p:cNvSpPr/>
          <p:nvPr/>
        </p:nvSpPr>
        <p:spPr>
          <a:xfrm>
            <a:off x="4572000" y="6232525"/>
            <a:ext cx="4548188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zh-TW" altLang="en-US" sz="1400" b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感谢倪海厦恩师无私的教导</a:t>
            </a:r>
            <a:r>
              <a:rPr lang="en-US" altLang="zh-TW" sz="1400" b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ja-JP" altLang="en-US" sz="1400" b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 并承蒙施合一</a:t>
            </a:r>
            <a:r>
              <a:rPr lang="en-US" altLang="ja-JP" sz="1400" b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1400" b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张孟浩</a:t>
            </a:r>
            <a:r>
              <a:rPr lang="en-US" altLang="zh-TW" sz="1400" b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1400" b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叶昭呈</a:t>
            </a:r>
            <a:r>
              <a:rPr lang="en-US" altLang="zh-TW" sz="1400" b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1400" b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陈彦成的协助。</a:t>
            </a:r>
            <a:endParaRPr lang="en-US" altLang="zh-TW" sz="1400" b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5377" name="矩形 6"/>
          <p:cNvSpPr/>
          <p:nvPr/>
        </p:nvSpPr>
        <p:spPr>
          <a:xfrm>
            <a:off x="4500563" y="4724400"/>
            <a:ext cx="4643437" cy="7372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zh-TW" altLang="en-US" sz="1400">
                <a:latin typeface="DFKai-SB" pitchFamily="65" charset="-120"/>
                <a:ea typeface="DFKai-SB" pitchFamily="65" charset="-120"/>
              </a:rPr>
              <a:t>若对证下药，病情多半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24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小时内可以明显改善，如连续服用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～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日仍然无效时，应该转方或停服，并立刻到诊所就医，避免延误病情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2" name="圓角矩形 31"/>
          <p:cNvSpPr/>
          <p:nvPr/>
        </p:nvSpPr>
        <p:spPr>
          <a:xfrm>
            <a:off x="4929188" y="4476750"/>
            <a:ext cx="2357438" cy="214313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9pPr>
          </a:lstStyle>
          <a:p>
            <a:pPr lvl="0" algn="ctr" eaLnBrk="1" fontAlgn="base" hangingPunct="1"/>
            <a:r>
              <a:rPr lang="zh-TW" altLang="en-US" sz="1400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感冒治症简易图表使用原则</a:t>
            </a:r>
            <a:endParaRPr lang="zh-TW" altLang="en-US" sz="1400" strike="noStrike" noProof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5" name="圓角矩形 34"/>
          <p:cNvSpPr/>
          <p:nvPr/>
        </p:nvSpPr>
        <p:spPr>
          <a:xfrm>
            <a:off x="285750" y="6000750"/>
            <a:ext cx="2000250" cy="214313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PMingLiU" pitchFamily="18" charset="-120"/>
                <a:cs typeface="+mn-cs"/>
              </a:defRPr>
            </a:lvl9pPr>
          </a:lstStyle>
          <a:p>
            <a:pPr lvl="0" algn="ctr" eaLnBrk="1" fontAlgn="base" hangingPunct="1"/>
            <a:r>
              <a:rPr lang="zh-TW" altLang="en-US" sz="1400" strike="noStrike" noProof="1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感冒患者必须遵守原则</a:t>
            </a:r>
            <a:endParaRPr lang="zh-TW" altLang="en-US" sz="1400" strike="noStrike" noProof="1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5380" name="文字方塊 28"/>
          <p:cNvSpPr txBox="1"/>
          <p:nvPr/>
        </p:nvSpPr>
        <p:spPr>
          <a:xfrm>
            <a:off x="0" y="6167438"/>
            <a:ext cx="4572000" cy="7372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、饮食清淡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、少食肉最佳，复原速度将更迅速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1400">
                <a:latin typeface="DFKai-SB" pitchFamily="65" charset="-120"/>
                <a:ea typeface="DFKai-SB" pitchFamily="65" charset="-120"/>
              </a:rPr>
              <a:t>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、感冒愈后应在家多休息一天，可避免外出再次感冒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</p:txBody>
      </p:sp>
      <p:graphicFrame>
        <p:nvGraphicFramePr>
          <p:cNvPr id="11286" name="表格 11285"/>
          <p:cNvGraphicFramePr>
            <a:graphicFrameLocks noGrp="1"/>
          </p:cNvGraphicFramePr>
          <p:nvPr/>
        </p:nvGraphicFramePr>
        <p:xfrm>
          <a:off x="179388" y="2698750"/>
          <a:ext cx="4032250" cy="2268538"/>
        </p:xfrm>
        <a:graphic>
          <a:graphicData uri="http://schemas.openxmlformats.org/drawingml/2006/table">
            <a:tbl>
              <a:tblPr/>
              <a:tblGrid>
                <a:gridCol w="2016125"/>
                <a:gridCol w="2016125"/>
              </a:tblGrid>
              <a:tr h="334963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zh-TW" altLang="en-US" sz="1600">
                          <a:latin typeface="DFKai-SB" pitchFamily="65" charset="-120"/>
                          <a:ea typeface="DFKai-SB" pitchFamily="65" charset="-120"/>
                        </a:rPr>
                        <a:t> 参 考 年 龄</a:t>
                      </a:r>
                      <a:endParaRPr lang="zh-TW" altLang="en-US" sz="16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zh-TW" altLang="en-US" sz="1600">
                          <a:latin typeface="DFKai-SB" pitchFamily="65" charset="-120"/>
                          <a:ea typeface="DFKai-SB" pitchFamily="65" charset="-120"/>
                        </a:rPr>
                        <a:t>科学中药剂量（公克）</a:t>
                      </a:r>
                      <a:endParaRPr lang="zh-TW" altLang="en-US" sz="16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岁以下幼儿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0.3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～</a:t>
                      </a: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0.5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～</a:t>
                      </a: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3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岁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0.5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～</a:t>
                      </a: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1.5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3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～</a:t>
                      </a: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6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岁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1.5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～</a:t>
                      </a: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2.0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6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～</a:t>
                      </a: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10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岁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3.0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10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～</a:t>
                      </a: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14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岁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4.0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14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岁～</a:t>
                      </a: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18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岁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5.0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18</a:t>
                      </a:r>
                      <a:r>
                        <a:rPr lang="zh-TW" altLang="en-US" sz="1200">
                          <a:latin typeface="DFKai-SB" pitchFamily="65" charset="-120"/>
                          <a:ea typeface="DFKai-SB" pitchFamily="65" charset="-120"/>
                        </a:rPr>
                        <a:t>岁以上成人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PMingLiU" pitchFamily="18" charset="-120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TW" sz="1200">
                          <a:latin typeface="DFKai-SB" pitchFamily="65" charset="-120"/>
                          <a:ea typeface="DFKai-SB" pitchFamily="65" charset="-120"/>
                        </a:rPr>
                        <a:t>6.0</a:t>
                      </a:r>
                      <a:endParaRPr lang="zh-TW" altLang="en-US" sz="1200">
                        <a:latin typeface="DFKai-SB" pitchFamily="65" charset="-120"/>
                        <a:ea typeface="DFKai-SB" pitchFamily="65" charset="-120"/>
                      </a:endParaRPr>
                    </a:p>
                  </a:txBody>
                  <a:tcPr marL="91436" marR="91436" marT="45715" marB="45715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TW" altLang="en-US" sz="4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桂枝汤</a:t>
            </a:r>
            <a:endParaRPr lang="zh-TW" altLang="en-US" sz="460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80000"/>
              </a:lnSpc>
            </a:pPr>
            <a:r>
              <a:rPr lang="en-US" altLang="zh-CN" sz="1400">
                <a:latin typeface="DFKai-SB" pitchFamily="65" charset="-120"/>
                <a:ea typeface="DFKai-SB" pitchFamily="65" charset="-120"/>
              </a:rPr>
              <a:t>桂枝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白芍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炙甘草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6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生姜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切片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大枣擘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（用手掰开）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12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枚 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TW" sz="140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桂枝汤加葛根      ：桂枝汤再加入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-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葛根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，用法同桂枝汤。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TW" sz="140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桂枝汤加厚朴、杏仁：桂枝汤再加入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-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厚朴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、北杏仁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 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，用法同桂枝汤。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桂枝汤使用时机：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有汗、怕冷、怕风吹、头痛、有点发烧、肌肉有些酸痛、没胃口、舌苔薄白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                    （如有咳嗽气喘，可加些杏仁及厚朴，若喉咙痛，则可加葛根）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en-US" altLang="zh-TW" sz="1400" b="1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桂枝汤煮法及注意事项：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以上五味药，用七碗水煮成三碗。每次温服一碗。服完药后再喝一碗热稀饭，以帮助药力。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喝完药后以全身微微出汗为最佳。切记不可使病人流太多汗。汗出后须擦干，避免吹风受凉。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若微出汗后，病状消失，则可以停药，不用再服。若是两小时后汗仍不出，可服第二碗；再不出汗，每一小时到一小时半再服一碗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…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余此类推。半日内可喝完三碗。若是病情比较严重，可以早晚各服用一帖药（共六碗）。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照顾者要在旁观察病人病情的变化。若是病状有改善，但仍未消除，可以继续服用桂枝汤。或是汗一直不出，可以连续服用到两、三帖药都可以。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服用桂枝汤者忌食：生冷、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粘滑、肉面、五辛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（辛辣）、酒、酪、臭恶等物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200">
              <a:latin typeface="教育部標準楷書" pitchFamily="2" charset="-120"/>
              <a:ea typeface="教育部標準楷書" pitchFamily="2" charset="-120"/>
            </a:endParaRPr>
          </a:p>
        </p:txBody>
      </p:sp>
      <p:sp>
        <p:nvSpPr>
          <p:cNvPr id="17411" name="TextBox 3"/>
          <p:cNvSpPr txBox="1"/>
          <p:nvPr/>
        </p:nvSpPr>
        <p:spPr>
          <a:xfrm>
            <a:off x="8172450" y="6370638"/>
            <a:ext cx="792480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ja-JP" altLang="en-US" sz="1600">
                <a:latin typeface="Arial" pitchFamily="34" charset="0"/>
                <a:ea typeface="PMingLiU" pitchFamily="18" charset="-120"/>
                <a:hlinkClick r:id="rId2" action="ppaction://hlinksldjump?num=1"/>
              </a:rPr>
              <a:t>回首页</a:t>
            </a:r>
            <a:endParaRPr lang="en-US" altLang="zh-CN" sz="16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zh-CN" sz="4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葛根汤</a:t>
            </a:r>
            <a:endParaRPr lang="zh-TW" altLang="en-US" sz="460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8434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80000"/>
              </a:lnSpc>
            </a:pPr>
            <a:r>
              <a:rPr lang="en-US" altLang="zh-CN" sz="1400">
                <a:latin typeface="DFKai-SB" pitchFamily="65" charset="-120"/>
                <a:ea typeface="DFKai-SB" pitchFamily="65" charset="-120"/>
              </a:rPr>
              <a:t>葛根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12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(4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麻黄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  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生姜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切片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  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桂枝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6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  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芍药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6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TW" sz="1400">
                <a:solidFill>
                  <a:schemeClr val="hlink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炙甘草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6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  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大枣擘（用手掰开）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12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枚 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Blip>
                <a:blip r:embed="rId3"/>
              </a:buBlip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【</a:t>
            </a:r>
            <a:r>
              <a:rPr lang="en-US" altLang="zh-CN" sz="1400" b="1">
                <a:latin typeface="DFKai-SB" pitchFamily="65" charset="-120"/>
                <a:ea typeface="DFKai-SB" pitchFamily="65" charset="-120"/>
              </a:rPr>
              <a:t>注意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】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：有做过心脏手术的病人不可以用麻黄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，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请改用荆芥五钱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,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防风三钱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,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浮萍三钱来取代麻黄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Blip>
                <a:blip r:embed="rId3"/>
              </a:buBlip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葛根汤使用时机：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项强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脖子紧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、头痛、发热、怕冷、无汗、喉咙痛、怕风吹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Blip>
                <a:blip r:embed="rId3"/>
              </a:buBlip>
            </a:pPr>
            <a:endParaRPr lang="en-US" altLang="zh-TW" sz="600" b="1">
              <a:solidFill>
                <a:srgbClr val="3333FF"/>
              </a:solidFill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小孩子好动成性，常常在身体出汗时得到感冒，这就是葛根汤症！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n-US" altLang="zh-TW" sz="6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此方也可给正在发水痘而发烧的小孩吃，在退烧的同时可以将水痘逼出体外，小孩服用后的第二天会全身起水痘，看似很吓人，其实病已经好转，病人烧退，体力也同时会好转，当病人烧退同时胃口恢复时就可以停药了。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Blip>
                <a:blip r:embed="rId3"/>
              </a:buBlip>
            </a:pPr>
            <a:endParaRPr lang="en-US" altLang="zh-TW" sz="600" b="1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葛根汤煮法及注意事项：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en-US" altLang="zh-TW" sz="8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以上七味药，以水十碗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，先煮麻黄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、葛根，等水量减少三碗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捞去浮在上层的白沫，再放入其他药材，煮成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三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碗。去滓，每次温服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一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碗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zh-TW" altLang="en-US" sz="6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喝完药后以全身微微出汗为最佳。切记不可使病人流太多汗，汗出后须擦干，避免吹风受凉。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zh-TW" altLang="en-US" sz="6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和桂枝汤不同处是使用葛根汤时，不需要喝稀饭助药力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zh-TW" altLang="en-US" sz="6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若微出汗后，病状消失，则可以停药，不用再服。若是两小时后汗仍不出，可服第二碗；再不出汗，每一小时到一小时半再服一碗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…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余此类推。半日内可喝完三碗。若是病情比较严重，可以早晚各服用一帖药（共六碗）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zh-TW" altLang="en-US" sz="6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照顾者要在旁观察病人病情的变化。若是病状有改善，但仍未消除，可以继续服用桂枝汤。或是汗一直不出，可以连续服用到两、三帖药都可以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zh-TW" altLang="en-US" sz="6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服用葛根汤者忌食：生冷、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粘滑、肉面、五辛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（辛辣）、酒、酪、臭恶等物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zh-TW" altLang="en-US" sz="12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en-US" altLang="zh-TW" sz="12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8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zh-TW" altLang="en-US" sz="16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8435" name="TextBox 3"/>
          <p:cNvSpPr txBox="1"/>
          <p:nvPr/>
        </p:nvSpPr>
        <p:spPr>
          <a:xfrm>
            <a:off x="8172450" y="6370638"/>
            <a:ext cx="792480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ja-JP" altLang="en-US" sz="1600">
                <a:latin typeface="Arial" pitchFamily="34" charset="0"/>
                <a:ea typeface="PMingLiU" pitchFamily="18" charset="-120"/>
                <a:hlinkClick r:id="rId4" action="ppaction://hlinksldjump?num=1"/>
              </a:rPr>
              <a:t>回首页</a:t>
            </a:r>
            <a:endParaRPr lang="en-US" altLang="zh-CN" sz="16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TW" altLang="en-US" sz="4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麻黄汤</a:t>
            </a:r>
            <a:endParaRPr lang="zh-TW" altLang="en-US" sz="460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0482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n-US" altLang="zh-CN" sz="1400">
                <a:latin typeface="DFKai-SB" pitchFamily="65" charset="-120"/>
                <a:ea typeface="DFKai-SB" pitchFamily="65" charset="-120"/>
              </a:rPr>
              <a:t>麻黄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　 桂枝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6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(2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　 炙甘草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(1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   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杏仁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12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(4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None/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【</a:t>
            </a:r>
            <a:r>
              <a:rPr lang="en-US" altLang="zh-TW" sz="1400" b="1">
                <a:latin typeface="DFKai-SB" pitchFamily="65" charset="-120"/>
                <a:ea typeface="DFKai-SB" pitchFamily="65" charset="-120"/>
              </a:rPr>
              <a:t>注意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】：有做过心脏手术的病人不可以用麻黄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，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请改用荆芥五钱,防风三钱,浮萍三钱来取代麻黄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None/>
            </a:pPr>
            <a:r>
              <a:rPr lang="en-US" altLang="zh-TW" sz="1400" b="1">
                <a:latin typeface="DFKai-SB" pitchFamily="65" charset="-120"/>
                <a:ea typeface="DFKai-SB" pitchFamily="65" charset="-120"/>
              </a:rPr>
              <a:t>    </a:t>
            </a:r>
            <a:endParaRPr lang="en-US" altLang="zh-TW" sz="1400" b="1">
              <a:latin typeface="DFKai-SB" pitchFamily="65" charset="-120"/>
              <a:ea typeface="DFKai-SB" pitchFamily="65" charset="-120"/>
            </a:endParaRPr>
          </a:p>
          <a:p>
            <a:pPr eaLnBrk="1" hangingPunct="1"/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麻黄汤使用时机：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头痛、全身关节痛、身体疼痛、发高烧、无汗、极度怕冷、舌苔薄白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None/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/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麻黄汤煮法及注意事项：</a:t>
            </a:r>
            <a:endParaRPr lang="en-US" altLang="zh-TW" sz="1400" b="1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None/>
            </a:pP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以上四味药，以水九碗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，先煮麻黄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，等水量减少二碗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捞去浮在上层的白沫，再放入其他药材，煮成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三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碗。去滓，每次温服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一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碗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。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汗出后停服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和桂枝汤不同处是使用麻黄汤时，不需要喝稀饭助药力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喝完药后以全身微微出汗为最佳。切记不可使病人流太多汗。汗出后须擦干，避免吹风受凉。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服用麻黄汤者忌食：生冷、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粘滑、肉面、五辛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（辛辣）、酒、酪、臭恶等物</a:t>
            </a:r>
            <a:endParaRPr lang="zh-TW" altLang="en-US" sz="1400">
              <a:latin typeface="DFKai-SB" pitchFamily="65" charset="-120"/>
              <a:ea typeface="DFKai-SB" pitchFamily="65" charset="-120"/>
            </a:endParaRPr>
          </a:p>
          <a:p>
            <a:pPr eaLnBrk="1" hangingPunct="1"/>
            <a:endParaRPr lang="zh-TW" altLang="en-US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0483" name="TextBox 3"/>
          <p:cNvSpPr txBox="1"/>
          <p:nvPr/>
        </p:nvSpPr>
        <p:spPr>
          <a:xfrm>
            <a:off x="8172450" y="6370638"/>
            <a:ext cx="792480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ja-JP" altLang="en-US" sz="1600">
                <a:latin typeface="Arial" pitchFamily="34" charset="0"/>
                <a:ea typeface="PMingLiU" pitchFamily="18" charset="-120"/>
                <a:hlinkClick r:id="rId2" action="ppaction://hlinksldjump?num=1"/>
              </a:rPr>
              <a:t>回首页</a:t>
            </a:r>
            <a:endParaRPr lang="en-US" altLang="zh-CN" sz="16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zh-CN" sz="460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小柴胡汤</a:t>
            </a:r>
            <a:endParaRPr lang="zh-TW" altLang="en-US" sz="460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1506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n-US" altLang="zh-CN" sz="1400">
                <a:latin typeface="DFKai-SB" pitchFamily="65" charset="-120"/>
                <a:ea typeface="DFKai-SB" pitchFamily="65" charset="-120"/>
              </a:rPr>
              <a:t>柴胡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24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(8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黄芩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人参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半夏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炙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甘草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None/>
            </a:pPr>
            <a:r>
              <a:rPr lang="en-US" altLang="zh-TW" sz="140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生姜切片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9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克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(3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钱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)   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大枣擘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（用手掰开）</a:t>
            </a:r>
            <a:r>
              <a:rPr lang="en-US" altLang="zh-TW" sz="1400">
                <a:latin typeface="DFKai-SB" pitchFamily="65" charset="-120"/>
                <a:ea typeface="DFKai-SB" pitchFamily="65" charset="-120"/>
              </a:rPr>
              <a:t>12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枚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None/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/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小柴胡汤使用时机：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女人生理期感冒、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忽冷忽热 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、恶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心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、胸胁胀满感、无食欲 、口苦目眩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None/>
            </a:pPr>
            <a:r>
              <a:rPr lang="en-US" altLang="zh-TW" sz="1400">
                <a:latin typeface="DFKai-SB" pitchFamily="65" charset="-120"/>
                <a:ea typeface="DFKai-SB" pitchFamily="65" charset="-120"/>
              </a:rPr>
              <a:t>			 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心烦、舌红苔薄白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None/>
            </a:pPr>
            <a:endParaRPr lang="en-US" altLang="zh-CN" sz="1400" b="1">
              <a:latin typeface="DFKai-SB" pitchFamily="65" charset="-120"/>
              <a:ea typeface="DFKai-SB" pitchFamily="65" charset="-120"/>
            </a:endParaRPr>
          </a:p>
          <a:p>
            <a:pPr eaLnBrk="1" hangingPunct="1"/>
            <a:r>
              <a:rPr lang="zh-TW" altLang="en-US" sz="1400" b="1">
                <a:latin typeface="DFKai-SB" pitchFamily="65" charset="-120"/>
                <a:ea typeface="DFKai-SB" pitchFamily="65" charset="-120"/>
              </a:rPr>
              <a:t>小柴胡汤煮法及注意事项：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None/>
            </a:pP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上述七味药，以水十二碗，煮成六碗，去滓，再煎成三碗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每次温服一碗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。</a:t>
            </a:r>
            <a:r>
              <a:rPr lang="zh-TW" altLang="en-US" sz="1400">
                <a:latin typeface="DFKai-SB" pitchFamily="65" charset="-120"/>
                <a:ea typeface="DFKai-SB" pitchFamily="65" charset="-120"/>
              </a:rPr>
              <a:t>一天三次</a:t>
            </a:r>
            <a:r>
              <a:rPr lang="en-US" altLang="zh-CN" sz="1400"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1400">
              <a:latin typeface="DFKai-SB" pitchFamily="65" charset="-120"/>
              <a:ea typeface="DFKai-SB" pitchFamily="65" charset="-120"/>
            </a:endParaRPr>
          </a:p>
          <a:p>
            <a:pPr eaLnBrk="1" hangingPunct="1"/>
            <a:endParaRPr lang="en-US" altLang="zh-TW" sz="14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1507" name="TextBox 3"/>
          <p:cNvSpPr txBox="1"/>
          <p:nvPr/>
        </p:nvSpPr>
        <p:spPr>
          <a:xfrm>
            <a:off x="8172450" y="6370638"/>
            <a:ext cx="792480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TW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PMingLiU" pitchFamily="18" charset="-120"/>
                <a:cs typeface="+mn-cs"/>
              </a:defRPr>
            </a:lvl9pPr>
          </a:lstStyle>
          <a:p>
            <a:r>
              <a:rPr lang="ja-JP" altLang="en-US" sz="1600">
                <a:latin typeface="Arial" pitchFamily="34" charset="0"/>
                <a:ea typeface="PMingLiU" pitchFamily="18" charset="-120"/>
                <a:hlinkClick r:id="rId2" action="ppaction://hlinksldjump?num=1"/>
              </a:rPr>
              <a:t>回首页</a:t>
            </a:r>
            <a:endParaRPr lang="en-US" altLang="zh-CN" sz="16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https://d.book118.com/235004123333011041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感冒治症簡易圖表-增訂版-99.03.02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C00000"/>
      </a:hlink>
      <a:folHlink>
        <a:srgbClr val="C00000"/>
      </a:folHlink>
    </a:clrScheme>
    <a:fontScheme name="Default Design">
      <a:majorFont>
        <a:latin typeface="Arial"/>
        <a:ea typeface="新細明體"/>
        <a:cs typeface="Arial"/>
      </a:majorFont>
      <a:minorFont>
        <a:latin typeface="Arial"/>
        <a:ea typeface="新細明體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 bwMode="auto">
        <a:noFill/>
        <a:ln w="28575">
          <a:solidFill>
            <a:schemeClr val="tx1"/>
          </a:solidFill>
          <a:round/>
          <a:headEnd type="arrow" w="med" len="med"/>
        </a:ln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265</Paragraphs>
  <Slides>11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新細明體</vt:lpstr>
      <vt:lpstr>PMingLiU</vt:lpstr>
      <vt:lpstr>DFKai-SB</vt:lpstr>
      <vt:lpstr>Wingdings</vt:lpstr>
      <vt:lpstr>教育部標準楷書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桂枝汤</vt:lpstr>
      <vt:lpstr>葛根汤</vt:lpstr>
      <vt:lpstr>麻黄汤</vt:lpstr>
      <vt:lpstr>小柴胡汤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2024-09-02T17:19:51.495</cp:lastPrinted>
  <dcterms:created xsi:type="dcterms:W3CDTF">2024-09-02T09:19:51Z</dcterms:created>
  <dcterms:modified xsi:type="dcterms:W3CDTF">2024-09-02T09:19:53Z</dcterms:modified>
</cp:coreProperties>
</file>