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30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image" Target="../media/image2.png" /><Relationship Id="rId5" Type="http://schemas.openxmlformats.org/officeDocument/2006/relationships/image" Target="../media/image3.svg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12C11-AE05-418A-B503-5392415AE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1F9E4-6FFE-418B-A668-100A34D1F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8CD0A4-B288-498C-9446-2972B7654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0D812D-6998-4619-85A9-D6623C6F5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67F90D-15E2-4E68-AED4-57977BABA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858143-A7E8-4E53-B5CE-572FC96C6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58C8F9-D9E2-4CFE-A27C-7E57D7603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56F964-CFF7-4898-B1F4-554FA5820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A900DE-69A8-4DE3-9E27-6F129E8EB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7F375-3497-4EFD-882C-AF79B4AE1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A35607-B25B-4F6A-8D66-19501A374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2458720"/>
            <a:ext cx="7571105" cy="118999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1689735"/>
            <a:ext cx="7571105" cy="63817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A-图片 4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9" name="PA-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221740"/>
            <a:ext cx="10968990" cy="50279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Heavy" panose="00000a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PA-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PA-矩形 1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" name="图片 3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798830" y="523875"/>
            <a:ext cx="1866265" cy="342900"/>
          </a:xfrm>
          <a:prstGeom prst="rect">
            <a:avLst/>
          </a:prstGeom>
          <a:noFill/>
        </p:spPr>
        <p:txBody>
          <a:bodyPr vert="horz" wrap="square" lIns="10795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798830" y="866775"/>
            <a:ext cx="1866265" cy="10598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23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633716" y="13469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3" name="图形 5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8915" y="6143342"/>
            <a:ext cx="187891" cy="187891"/>
          </a:xfrm>
          <a:prstGeom prst="rect">
            <a:avLst/>
          </a:prstGeom>
        </p:spPr>
      </p:pic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857760" y="4520059"/>
            <a:ext cx="576901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857885" y="1802130"/>
            <a:ext cx="6318885" cy="5219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857250" y="2505075"/>
            <a:ext cx="6318885" cy="157289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标题"/>
          <p:cNvSpPr txBox="1">
            <a:spLocks noGrp="1"/>
          </p:cNvSpPr>
          <p:nvPr>
            <p:ph type="title" idx="6"/>
            <p:custDataLst>
              <p:tags r:id="rId3"/>
            </p:custDataLst>
          </p:nvPr>
        </p:nvSpPr>
        <p:spPr>
          <a:xfrm>
            <a:off x="6235065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330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1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869315" y="1195705"/>
            <a:ext cx="10707370" cy="4254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096111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4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1714500"/>
            <a:ext cx="7571105" cy="193421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1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69314" y="1333850"/>
            <a:ext cx="10708006" cy="4843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69313" y="478972"/>
            <a:ext cx="10744201" cy="675492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+mn-cs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22" Type="http://schemas.openxmlformats.org/officeDocument/2006/relationships/tags" Target="../tags/tag110.xml" /><Relationship Id="rId23" Type="http://schemas.openxmlformats.org/officeDocument/2006/relationships/tags" Target="../tags/tag111.xml" /><Relationship Id="rId24" Type="http://schemas.openxmlformats.org/officeDocument/2006/relationships/tags" Target="../tags/tag112.xml" /><Relationship Id="rId25" Type="http://schemas.openxmlformats.org/officeDocument/2006/relationships/tags" Target="../tags/tag113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tags" Target="../tags/tag117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22" Type="http://schemas.openxmlformats.org/officeDocument/2006/relationships/tags" Target="../tags/tag137.xml" /><Relationship Id="rId23" Type="http://schemas.openxmlformats.org/officeDocument/2006/relationships/tags" Target="../tags/tag138.xml" /><Relationship Id="rId24" Type="http://schemas.openxmlformats.org/officeDocument/2006/relationships/tags" Target="../tags/tag139.xml" /><Relationship Id="rId25" Type="http://schemas.openxmlformats.org/officeDocument/2006/relationships/tags" Target="../tags/tag140.xml" /><Relationship Id="rId26" Type="http://schemas.openxmlformats.org/officeDocument/2006/relationships/tags" Target="../tags/tag141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20" Type="http://schemas.openxmlformats.org/officeDocument/2006/relationships/tags" Target="../tags/tag191.xml" /><Relationship Id="rId21" Type="http://schemas.openxmlformats.org/officeDocument/2006/relationships/tags" Target="../tags/tag192.xml" /><Relationship Id="rId22" Type="http://schemas.openxmlformats.org/officeDocument/2006/relationships/tags" Target="../tags/tag193.xml" /><Relationship Id="rId23" Type="http://schemas.openxmlformats.org/officeDocument/2006/relationships/tags" Target="../tags/tag194.xml" /><Relationship Id="rId24" Type="http://schemas.openxmlformats.org/officeDocument/2006/relationships/tags" Target="../tags/tag195.xml" /><Relationship Id="rId25" Type="http://schemas.openxmlformats.org/officeDocument/2006/relationships/tags" Target="../tags/tag196.xml" /><Relationship Id="rId26" Type="http://schemas.openxmlformats.org/officeDocument/2006/relationships/tags" Target="../tags/tag197.xml" /><Relationship Id="rId27" Type="http://schemas.openxmlformats.org/officeDocument/2006/relationships/tags" Target="../tags/tag198.xml" /><Relationship Id="rId28" Type="http://schemas.openxmlformats.org/officeDocument/2006/relationships/tags" Target="../tags/tag199.xml" /><Relationship Id="rId29" Type="http://schemas.openxmlformats.org/officeDocument/2006/relationships/tags" Target="../tags/tag200.xml" /><Relationship Id="rId3" Type="http://schemas.openxmlformats.org/officeDocument/2006/relationships/tags" Target="../tags/tag174.xml" /><Relationship Id="rId30" Type="http://schemas.openxmlformats.org/officeDocument/2006/relationships/tags" Target="../tags/tag201.xml" /><Relationship Id="rId31" Type="http://schemas.openxmlformats.org/officeDocument/2006/relationships/tags" Target="../tags/tag202.xml" /><Relationship Id="rId32" Type="http://schemas.openxmlformats.org/officeDocument/2006/relationships/tags" Target="../tags/tag203.xml" /><Relationship Id="rId33" Type="http://schemas.openxmlformats.org/officeDocument/2006/relationships/tags" Target="../tags/tag20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18" Type="http://schemas.openxmlformats.org/officeDocument/2006/relationships/tags" Target="../tags/tag221.xml" /><Relationship Id="rId19" Type="http://schemas.openxmlformats.org/officeDocument/2006/relationships/tags" Target="../tags/tag222.xml" /><Relationship Id="rId2" Type="http://schemas.openxmlformats.org/officeDocument/2006/relationships/tags" Target="../tags/tag205.xml" /><Relationship Id="rId20" Type="http://schemas.openxmlformats.org/officeDocument/2006/relationships/tags" Target="../tags/tag223.xml" /><Relationship Id="rId21" Type="http://schemas.openxmlformats.org/officeDocument/2006/relationships/tags" Target="../tags/tag224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14" Type="http://schemas.openxmlformats.org/officeDocument/2006/relationships/tags" Target="../tags/tag237.xml" /><Relationship Id="rId15" Type="http://schemas.openxmlformats.org/officeDocument/2006/relationships/tags" Target="../tags/tag238.xml" /><Relationship Id="rId16" Type="http://schemas.openxmlformats.org/officeDocument/2006/relationships/tags" Target="../tags/tag239.xml" /><Relationship Id="rId17" Type="http://schemas.openxmlformats.org/officeDocument/2006/relationships/tags" Target="../tags/tag240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2.xml" /><Relationship Id="rId11" Type="http://schemas.openxmlformats.org/officeDocument/2006/relationships/tags" Target="../tags/tag253.xml" /><Relationship Id="rId12" Type="http://schemas.openxmlformats.org/officeDocument/2006/relationships/tags" Target="../tags/tag254.xml" /><Relationship Id="rId13" Type="http://schemas.openxmlformats.org/officeDocument/2006/relationships/tags" Target="../tags/tag255.xml" /><Relationship Id="rId14" Type="http://schemas.openxmlformats.org/officeDocument/2006/relationships/tags" Target="../tags/tag256.xml" /><Relationship Id="rId15" Type="http://schemas.openxmlformats.org/officeDocument/2006/relationships/tags" Target="../tags/tag257.xml" /><Relationship Id="rId16" Type="http://schemas.openxmlformats.org/officeDocument/2006/relationships/tags" Target="../tags/tag258.xml" /><Relationship Id="rId17" Type="http://schemas.openxmlformats.org/officeDocument/2006/relationships/tags" Target="../tags/tag259.xml" /><Relationship Id="rId18" Type="http://schemas.openxmlformats.org/officeDocument/2006/relationships/tags" Target="../tags/tag260.xml" /><Relationship Id="rId19" Type="http://schemas.openxmlformats.org/officeDocument/2006/relationships/tags" Target="../tags/tag261.xml" /><Relationship Id="rId2" Type="http://schemas.openxmlformats.org/officeDocument/2006/relationships/tags" Target="../tags/tag244.xml" /><Relationship Id="rId20" Type="http://schemas.openxmlformats.org/officeDocument/2006/relationships/tags" Target="../tags/tag262.xml" /><Relationship Id="rId21" Type="http://schemas.openxmlformats.org/officeDocument/2006/relationships/tags" Target="../tags/tag263.xml" /><Relationship Id="rId22" Type="http://schemas.openxmlformats.org/officeDocument/2006/relationships/tags" Target="../tags/tag264.xml" /><Relationship Id="rId23" Type="http://schemas.openxmlformats.org/officeDocument/2006/relationships/tags" Target="../tags/tag265.xml" /><Relationship Id="rId24" Type="http://schemas.openxmlformats.org/officeDocument/2006/relationships/tags" Target="../tags/tag266.xml" /><Relationship Id="rId25" Type="http://schemas.openxmlformats.org/officeDocument/2006/relationships/tags" Target="../tags/tag267.xml" /><Relationship Id="rId26" Type="http://schemas.openxmlformats.org/officeDocument/2006/relationships/tags" Target="../tags/tag268.xml" /><Relationship Id="rId27" Type="http://schemas.openxmlformats.org/officeDocument/2006/relationships/tags" Target="../tags/tag269.xml" /><Relationship Id="rId28" Type="http://schemas.openxmlformats.org/officeDocument/2006/relationships/tags" Target="../tags/tag270.xml" /><Relationship Id="rId29" Type="http://schemas.openxmlformats.org/officeDocument/2006/relationships/tags" Target="../tags/tag271.xml" /><Relationship Id="rId3" Type="http://schemas.openxmlformats.org/officeDocument/2006/relationships/tags" Target="../tags/tag245.xml" /><Relationship Id="rId30" Type="http://schemas.openxmlformats.org/officeDocument/2006/relationships/tags" Target="../tags/tag272.xml" /><Relationship Id="rId31" Type="http://schemas.openxmlformats.org/officeDocument/2006/relationships/tags" Target="../tags/tag273.xml" /><Relationship Id="rId32" Type="http://schemas.openxmlformats.org/officeDocument/2006/relationships/tags" Target="../tags/tag274.xml" /><Relationship Id="rId33" Type="http://schemas.openxmlformats.org/officeDocument/2006/relationships/tags" Target="../tags/tag275.xml" /><Relationship Id="rId34" Type="http://schemas.openxmlformats.org/officeDocument/2006/relationships/tags" Target="../tags/tag276.xml" /><Relationship Id="rId35" Type="http://schemas.openxmlformats.org/officeDocument/2006/relationships/tags" Target="../tags/tag277.xml" /><Relationship Id="rId36" Type="http://schemas.openxmlformats.org/officeDocument/2006/relationships/tags" Target="../tags/tag278.xml" /><Relationship Id="rId37" Type="http://schemas.openxmlformats.org/officeDocument/2006/relationships/tags" Target="../tags/tag279.xml" /><Relationship Id="rId38" Type="http://schemas.openxmlformats.org/officeDocument/2006/relationships/tags" Target="../tags/tag280.xml" /><Relationship Id="rId39" Type="http://schemas.openxmlformats.org/officeDocument/2006/relationships/tags" Target="../tags/tag281.xml" /><Relationship Id="rId4" Type="http://schemas.openxmlformats.org/officeDocument/2006/relationships/tags" Target="../tags/tag246.xml" /><Relationship Id="rId40" Type="http://schemas.openxmlformats.org/officeDocument/2006/relationships/tags" Target="../tags/tag282.xml" /><Relationship Id="rId41" Type="http://schemas.openxmlformats.org/officeDocument/2006/relationships/tags" Target="../tags/tag283.xml" /><Relationship Id="rId42" Type="http://schemas.openxmlformats.org/officeDocument/2006/relationships/tags" Target="../tags/tag284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Relationship Id="rId8" Type="http://schemas.openxmlformats.org/officeDocument/2006/relationships/tags" Target="../tags/tag250.xml" /><Relationship Id="rId9" Type="http://schemas.openxmlformats.org/officeDocument/2006/relationships/tags" Target="../tags/tag25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3.xml" /><Relationship Id="rId11" Type="http://schemas.openxmlformats.org/officeDocument/2006/relationships/tags" Target="../tags/tag294.xml" /><Relationship Id="rId12" Type="http://schemas.openxmlformats.org/officeDocument/2006/relationships/tags" Target="../tags/tag295.xml" /><Relationship Id="rId13" Type="http://schemas.openxmlformats.org/officeDocument/2006/relationships/tags" Target="../tags/tag296.xml" /><Relationship Id="rId14" Type="http://schemas.openxmlformats.org/officeDocument/2006/relationships/tags" Target="../tags/tag297.xml" /><Relationship Id="rId15" Type="http://schemas.openxmlformats.org/officeDocument/2006/relationships/tags" Target="../tags/tag298.xml" /><Relationship Id="rId16" Type="http://schemas.openxmlformats.org/officeDocument/2006/relationships/tags" Target="../tags/tag299.xml" /><Relationship Id="rId17" Type="http://schemas.openxmlformats.org/officeDocument/2006/relationships/tags" Target="../tags/tag300.xml" /><Relationship Id="rId2" Type="http://schemas.openxmlformats.org/officeDocument/2006/relationships/tags" Target="../tags/tag285.xml" /><Relationship Id="rId3" Type="http://schemas.openxmlformats.org/officeDocument/2006/relationships/tags" Target="../tags/tag286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tags" Target="../tags/tag289.xml" /><Relationship Id="rId7" Type="http://schemas.openxmlformats.org/officeDocument/2006/relationships/tags" Target="../tags/tag290.xml" /><Relationship Id="rId8" Type="http://schemas.openxmlformats.org/officeDocument/2006/relationships/tags" Target="../tags/tag291.xml" /><Relationship Id="rId9" Type="http://schemas.openxmlformats.org/officeDocument/2006/relationships/tags" Target="../tags/tag29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02022234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汇报人：_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跗跖关节脱位的查房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Simple &amp; Creative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64" name="直接连接符 63"/>
          <p:cNvCxnSpPr/>
          <p:nvPr>
            <p:custDataLst>
              <p:tags r:id="rId5"/>
            </p:custDataLst>
          </p:nvPr>
        </p:nvCxnSpPr>
        <p:spPr>
          <a:xfrm>
            <a:off x="159448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直接连接符 64"/>
          <p:cNvCxnSpPr/>
          <p:nvPr>
            <p:custDataLst>
              <p:tags r:id="rId6"/>
            </p:custDataLst>
          </p:nvPr>
        </p:nvCxnSpPr>
        <p:spPr>
          <a:xfrm>
            <a:off x="159448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序号"/>
          <p:cNvSpPr txBox="1"/>
          <p:nvPr>
            <p:custDataLst>
              <p:tags r:id="rId7"/>
            </p:custDataLst>
          </p:nvPr>
        </p:nvSpPr>
        <p:spPr>
          <a:xfrm>
            <a:off x="159448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01.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68" name="标题"/>
          <p:cNvSpPr txBox="1"/>
          <p:nvPr>
            <p:custDataLst>
              <p:tags r:id="rId8"/>
            </p:custDataLst>
          </p:nvPr>
        </p:nvSpPr>
        <p:spPr>
          <a:xfrm>
            <a:off x="159448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跗跖关节脱位概述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7" name="直接连接符 126"/>
          <p:cNvCxnSpPr/>
          <p:nvPr>
            <p:custDataLst>
              <p:tags r:id="rId9"/>
            </p:custDataLst>
          </p:nvPr>
        </p:nvCxnSpPr>
        <p:spPr>
          <a:xfrm>
            <a:off x="512000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直接连接符 127"/>
          <p:cNvCxnSpPr/>
          <p:nvPr>
            <p:custDataLst>
              <p:tags r:id="rId10"/>
            </p:custDataLst>
          </p:nvPr>
        </p:nvCxnSpPr>
        <p:spPr>
          <a:xfrm>
            <a:off x="512000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序号"/>
          <p:cNvSpPr txBox="1"/>
          <p:nvPr>
            <p:custDataLst>
              <p:tags r:id="rId11"/>
            </p:custDataLst>
          </p:nvPr>
        </p:nvSpPr>
        <p:spPr>
          <a:xfrm>
            <a:off x="512000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02.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1" name="标题"/>
          <p:cNvSpPr txBox="1"/>
          <p:nvPr>
            <p:custDataLst>
              <p:tags r:id="rId12"/>
            </p:custDataLst>
          </p:nvPr>
        </p:nvSpPr>
        <p:spPr>
          <a:xfrm>
            <a:off x="512000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病例汇报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34" name="直接连接符 133"/>
          <p:cNvCxnSpPr/>
          <p:nvPr>
            <p:custDataLst>
              <p:tags r:id="rId13"/>
            </p:custDataLst>
          </p:nvPr>
        </p:nvCxnSpPr>
        <p:spPr>
          <a:xfrm>
            <a:off x="864552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直接连接符 134"/>
          <p:cNvCxnSpPr/>
          <p:nvPr>
            <p:custDataLst>
              <p:tags r:id="rId14"/>
            </p:custDataLst>
          </p:nvPr>
        </p:nvCxnSpPr>
        <p:spPr>
          <a:xfrm>
            <a:off x="864552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6" name="序号"/>
          <p:cNvSpPr txBox="1"/>
          <p:nvPr>
            <p:custDataLst>
              <p:tags r:id="rId15"/>
            </p:custDataLst>
          </p:nvPr>
        </p:nvSpPr>
        <p:spPr>
          <a:xfrm>
            <a:off x="864552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03.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8" name="标题"/>
          <p:cNvSpPr txBox="1"/>
          <p:nvPr>
            <p:custDataLst>
              <p:tags r:id="rId16"/>
            </p:custDataLst>
          </p:nvPr>
        </p:nvSpPr>
        <p:spPr>
          <a:xfrm>
            <a:off x="864552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护理诊断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0" name="直接连接符 119"/>
          <p:cNvCxnSpPr/>
          <p:nvPr>
            <p:custDataLst>
              <p:tags r:id="rId17"/>
            </p:custDataLst>
          </p:nvPr>
        </p:nvCxnSpPr>
        <p:spPr>
          <a:xfrm>
            <a:off x="3357245" y="4844415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直接连接符 120"/>
          <p:cNvCxnSpPr/>
          <p:nvPr>
            <p:custDataLst>
              <p:tags r:id="rId18"/>
            </p:custDataLst>
          </p:nvPr>
        </p:nvCxnSpPr>
        <p:spPr>
          <a:xfrm>
            <a:off x="3357245" y="4844415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序号"/>
          <p:cNvSpPr txBox="1"/>
          <p:nvPr>
            <p:custDataLst>
              <p:tags r:id="rId19"/>
            </p:custDataLst>
          </p:nvPr>
        </p:nvSpPr>
        <p:spPr>
          <a:xfrm>
            <a:off x="3357245" y="4361180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04.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24" name="标题"/>
          <p:cNvSpPr txBox="1"/>
          <p:nvPr>
            <p:custDataLst>
              <p:tags r:id="rId20"/>
            </p:custDataLst>
          </p:nvPr>
        </p:nvSpPr>
        <p:spPr>
          <a:xfrm>
            <a:off x="3357245" y="5003165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护理措施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41" name="直接连接符 140"/>
          <p:cNvCxnSpPr/>
          <p:nvPr>
            <p:custDataLst>
              <p:tags r:id="rId21"/>
            </p:custDataLst>
          </p:nvPr>
        </p:nvCxnSpPr>
        <p:spPr>
          <a:xfrm>
            <a:off x="6882765" y="484378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直接连接符 141"/>
          <p:cNvCxnSpPr/>
          <p:nvPr>
            <p:custDataLst>
              <p:tags r:id="rId22"/>
            </p:custDataLst>
          </p:nvPr>
        </p:nvCxnSpPr>
        <p:spPr>
          <a:xfrm>
            <a:off x="6882765" y="484378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" name="序号"/>
          <p:cNvSpPr txBox="1"/>
          <p:nvPr>
            <p:custDataLst>
              <p:tags r:id="rId23"/>
            </p:custDataLst>
          </p:nvPr>
        </p:nvSpPr>
        <p:spPr>
          <a:xfrm>
            <a:off x="6882765" y="436054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05.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45" name="标题"/>
          <p:cNvSpPr txBox="1"/>
          <p:nvPr>
            <p:custDataLst>
              <p:tags r:id="rId24"/>
            </p:custDataLst>
          </p:nvPr>
        </p:nvSpPr>
        <p:spPr>
          <a:xfrm>
            <a:off x="6882765" y="500253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健康宣教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跗跖关节脱位概述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定义和分类</a:t>
            </a:r>
            <a:endParaRPr lang="zh-CN" altLang="en-US"/>
          </a:p>
        </p:txBody>
      </p:sp>
      <p:sp>
        <p:nvSpPr>
          <p:cNvPr id="59" name="矩形: 圆角 58"/>
          <p:cNvSpPr/>
          <p:nvPr>
            <p:custDataLst>
              <p:tags r:id="rId2"/>
            </p:custDataLst>
          </p:nvPr>
        </p:nvSpPr>
        <p:spPr>
          <a:xfrm>
            <a:off x="9157898" y="1841797"/>
            <a:ext cx="2419307" cy="3798576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60" name="任意多边形: 形状 59"/>
          <p:cNvSpPr/>
          <p:nvPr>
            <p:custDataLst>
              <p:tags r:id="rId3"/>
            </p:custDataLst>
          </p:nvPr>
        </p:nvSpPr>
        <p:spPr>
          <a:xfrm>
            <a:off x="9157898" y="1841797"/>
            <a:ext cx="2419307" cy="1231292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4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61" name="任意多边形: 形状 60"/>
          <p:cNvSpPr/>
          <p:nvPr>
            <p:custDataLst>
              <p:tags r:id="rId4"/>
            </p:custDataLst>
          </p:nvPr>
        </p:nvSpPr>
        <p:spPr>
          <a:xfrm>
            <a:off x="10841728" y="1831518"/>
            <a:ext cx="725234" cy="298749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4"/>
              </a:gs>
              <a:gs pos="0">
                <a:schemeClr val="accent4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62" name="任意多边形: 形状 61"/>
          <p:cNvSpPr/>
          <p:nvPr>
            <p:custDataLst>
              <p:tags r:id="rId5"/>
            </p:custDataLst>
          </p:nvPr>
        </p:nvSpPr>
        <p:spPr>
          <a:xfrm>
            <a:off x="9157898" y="2439907"/>
            <a:ext cx="744778" cy="633096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4"/>
              </a:gs>
              <a:gs pos="0">
                <a:schemeClr val="accent4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58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6"/>
            </p:custDataLst>
          </p:nvPr>
        </p:nvSpPr>
        <p:spPr>
          <a:xfrm>
            <a:off x="10480036" y="1831518"/>
            <a:ext cx="1096575" cy="1019096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rgbClr val="FFFFFF"/>
                </a:solidFill>
                <a:latin typeface="+mn-ea"/>
                <a:cs typeface="Montserrat Black"/>
              </a:rPr>
              <a:t>04</a:t>
            </a:r>
            <a:endParaRPr lang="en-US" sz="4400" b="1" spc="300">
              <a:solidFill>
                <a:srgbClr val="FFFFFF"/>
              </a:solidFill>
              <a:latin typeface="+mn-ea"/>
              <a:cs typeface="Montserrat Black"/>
            </a:endParaRPr>
          </a:p>
        </p:txBody>
      </p:sp>
      <p:sp>
        <p:nvSpPr>
          <p:cNvPr id="4" name="矩形: 圆角 49"/>
          <p:cNvSpPr/>
          <p:nvPr>
            <p:custDataLst>
              <p:tags r:id="rId7"/>
            </p:custDataLst>
          </p:nvPr>
        </p:nvSpPr>
        <p:spPr>
          <a:xfrm>
            <a:off x="6309327" y="1841797"/>
            <a:ext cx="2419307" cy="3798576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5" name="任意多边形: 形状 50"/>
          <p:cNvSpPr/>
          <p:nvPr>
            <p:custDataLst>
              <p:tags r:id="rId8"/>
            </p:custDataLst>
          </p:nvPr>
        </p:nvSpPr>
        <p:spPr>
          <a:xfrm>
            <a:off x="6309327" y="1841797"/>
            <a:ext cx="2419307" cy="1231292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3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6" name="任意多边形: 形状 51"/>
          <p:cNvSpPr/>
          <p:nvPr>
            <p:custDataLst>
              <p:tags r:id="rId9"/>
            </p:custDataLst>
          </p:nvPr>
        </p:nvSpPr>
        <p:spPr>
          <a:xfrm>
            <a:off x="7983521" y="1831518"/>
            <a:ext cx="725234" cy="298749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3">
                  <a:alpha val="50000"/>
                </a:schemeClr>
              </a:gs>
              <a:gs pos="0">
                <a:schemeClr val="accent3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7" name="任意多边形: 形状 52"/>
          <p:cNvSpPr/>
          <p:nvPr>
            <p:custDataLst>
              <p:tags r:id="rId10"/>
            </p:custDataLst>
          </p:nvPr>
        </p:nvSpPr>
        <p:spPr>
          <a:xfrm>
            <a:off x="6309327" y="2439907"/>
            <a:ext cx="744778" cy="633096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3">
                  <a:alpha val="50000"/>
                </a:schemeClr>
              </a:gs>
              <a:gs pos="0">
                <a:schemeClr val="accent3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8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1"/>
            </p:custDataLst>
          </p:nvPr>
        </p:nvSpPr>
        <p:spPr>
          <a:xfrm>
            <a:off x="7642386" y="1841797"/>
            <a:ext cx="1096575" cy="1019096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03</a:t>
            </a:r>
            <a:endParaRPr lang="en-US" sz="44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9" name="矩形: 圆角 3"/>
          <p:cNvSpPr/>
          <p:nvPr>
            <p:custDataLst>
              <p:tags r:id="rId12"/>
            </p:custDataLst>
          </p:nvPr>
        </p:nvSpPr>
        <p:spPr>
          <a:xfrm>
            <a:off x="608330" y="1841797"/>
            <a:ext cx="2419307" cy="3798576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0" name="任意多边形: 形状 10"/>
          <p:cNvSpPr/>
          <p:nvPr>
            <p:custDataLst>
              <p:tags r:id="rId13"/>
            </p:custDataLst>
          </p:nvPr>
        </p:nvSpPr>
        <p:spPr>
          <a:xfrm>
            <a:off x="608330" y="1841797"/>
            <a:ext cx="2419307" cy="1231292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1" name="任意多边形: 形状 14"/>
          <p:cNvSpPr/>
          <p:nvPr>
            <p:custDataLst>
              <p:tags r:id="rId14"/>
            </p:custDataLst>
          </p:nvPr>
        </p:nvSpPr>
        <p:spPr>
          <a:xfrm>
            <a:off x="2291518" y="1831518"/>
            <a:ext cx="725234" cy="298749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1">
                  <a:alpha val="50000"/>
                </a:schemeClr>
              </a:gs>
              <a:gs pos="0">
                <a:schemeClr val="accent1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2" name="任意多边形: 形状 17"/>
          <p:cNvSpPr/>
          <p:nvPr>
            <p:custDataLst>
              <p:tags r:id="rId15"/>
            </p:custDataLst>
          </p:nvPr>
        </p:nvSpPr>
        <p:spPr>
          <a:xfrm>
            <a:off x="608330" y="2439907"/>
            <a:ext cx="744778" cy="633096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1">
                  <a:alpha val="50000"/>
                </a:schemeClr>
              </a:gs>
              <a:gs pos="0">
                <a:schemeClr val="accent1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3" name="TextBox 21"/>
          <p:cNvSpPr txBox="1"/>
          <p:nvPr>
            <p:custDataLst>
              <p:tags r:id="rId16"/>
            </p:custDataLst>
          </p:nvPr>
        </p:nvSpPr>
        <p:spPr>
          <a:xfrm>
            <a:off x="792710" y="3474875"/>
            <a:ext cx="2098288" cy="1868576"/>
          </a:xfrm>
          <a:prstGeom prst="rect">
            <a:avLst/>
          </a:prstGeom>
          <a:noFill/>
        </p:spPr>
        <p:txBody>
          <a:bodyPr wrap="square" lIns="0" rIns="0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tx1"/>
                </a:solidFill>
                <a:uFillTx/>
                <a:latin typeface="+mn-ea"/>
                <a:sym typeface="+mn-ea"/>
              </a:rPr>
              <a:t>跗跖关节脱位：足部关节的一种脱位，通常发生在足部跖骨和跗骨之间。</a:t>
            </a:r>
            <a:endParaRPr lang="zh-CN" altLang="en-US" sz="2400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14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7"/>
            </p:custDataLst>
          </p:nvPr>
        </p:nvSpPr>
        <p:spPr>
          <a:xfrm>
            <a:off x="1930468" y="1841797"/>
            <a:ext cx="1096575" cy="1019096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01</a:t>
            </a:r>
            <a:endParaRPr lang="en-US" sz="44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6" name="矩形: 圆角 40"/>
          <p:cNvSpPr/>
          <p:nvPr>
            <p:custDataLst>
              <p:tags r:id="rId18"/>
            </p:custDataLst>
          </p:nvPr>
        </p:nvSpPr>
        <p:spPr>
          <a:xfrm>
            <a:off x="3458828" y="1841797"/>
            <a:ext cx="2419307" cy="3798576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7" name="任意多边形: 形状 41"/>
          <p:cNvSpPr/>
          <p:nvPr>
            <p:custDataLst>
              <p:tags r:id="rId19"/>
            </p:custDataLst>
          </p:nvPr>
        </p:nvSpPr>
        <p:spPr>
          <a:xfrm>
            <a:off x="3458828" y="1841797"/>
            <a:ext cx="2419307" cy="1231292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9" name="任意多边形: 形状 42"/>
          <p:cNvSpPr/>
          <p:nvPr>
            <p:custDataLst>
              <p:tags r:id="rId20"/>
            </p:custDataLst>
          </p:nvPr>
        </p:nvSpPr>
        <p:spPr>
          <a:xfrm>
            <a:off x="5116319" y="1831518"/>
            <a:ext cx="725234" cy="298749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2"/>
              </a:gs>
              <a:gs pos="0">
                <a:schemeClr val="accent2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20" name="任意多边形: 形状 43"/>
          <p:cNvSpPr/>
          <p:nvPr>
            <p:custDataLst>
              <p:tags r:id="rId21"/>
            </p:custDataLst>
          </p:nvPr>
        </p:nvSpPr>
        <p:spPr>
          <a:xfrm>
            <a:off x="3458828" y="2439907"/>
            <a:ext cx="744778" cy="633096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2"/>
              </a:gs>
              <a:gs pos="0">
                <a:schemeClr val="accent2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21" name="TextBox 21"/>
          <p:cNvSpPr txBox="1"/>
          <p:nvPr>
            <p:custDataLst>
              <p:tags r:id="rId22"/>
            </p:custDataLst>
          </p:nvPr>
        </p:nvSpPr>
        <p:spPr>
          <a:xfrm>
            <a:off x="3643208" y="3474875"/>
            <a:ext cx="2098288" cy="1868576"/>
          </a:xfrm>
          <a:prstGeom prst="rect">
            <a:avLst/>
          </a:prstGeom>
          <a:noFill/>
        </p:spPr>
        <p:txBody>
          <a:bodyPr wrap="square" lIns="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900" spc="150">
                <a:solidFill>
                  <a:schemeClr val="tx1"/>
                </a:solidFill>
                <a:uFillTx/>
                <a:latin typeface="+mn-ea"/>
                <a:sym typeface="+mn-ea"/>
              </a:rPr>
              <a:t>分类：根据脱位程度和方向，可分为单纯脱位、半脱位和全脱位。</a:t>
            </a:r>
            <a:endParaRPr lang="zh-CN" altLang="en-US" sz="1900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2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23"/>
            </p:custDataLst>
          </p:nvPr>
        </p:nvSpPr>
        <p:spPr>
          <a:xfrm>
            <a:off x="4781609" y="1841797"/>
            <a:ext cx="1096575" cy="1019096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02</a:t>
            </a:r>
            <a:endParaRPr lang="en-US" sz="44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24" name="TextBox 21"/>
          <p:cNvSpPr txBox="1"/>
          <p:nvPr>
            <p:custDataLst>
              <p:tags r:id="rId24"/>
            </p:custDataLst>
          </p:nvPr>
        </p:nvSpPr>
        <p:spPr>
          <a:xfrm>
            <a:off x="6494349" y="3474875"/>
            <a:ext cx="2098288" cy="1868576"/>
          </a:xfrm>
          <a:prstGeom prst="rect">
            <a:avLst/>
          </a:prstGeom>
          <a:noFill/>
        </p:spPr>
        <p:txBody>
          <a:bodyPr wrap="square" lIns="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900" spc="150">
                <a:solidFill>
                  <a:schemeClr val="tx1"/>
                </a:solidFill>
                <a:uFillTx/>
                <a:latin typeface="+mn-ea"/>
                <a:sym typeface="+mn-ea"/>
              </a:rPr>
              <a:t>病因：主要由于外伤、运动损伤、先天性畸形等因素导致。</a:t>
            </a:r>
            <a:endParaRPr lang="zh-CN" altLang="en-US" sz="1900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26" name="TextBox 21"/>
          <p:cNvSpPr txBox="1"/>
          <p:nvPr>
            <p:custDataLst>
              <p:tags r:id="rId25"/>
            </p:custDataLst>
          </p:nvPr>
        </p:nvSpPr>
        <p:spPr>
          <a:xfrm>
            <a:off x="9342278" y="3474875"/>
            <a:ext cx="2098288" cy="1868576"/>
          </a:xfrm>
          <a:prstGeom prst="rect">
            <a:avLst/>
          </a:prstGeom>
          <a:noFill/>
        </p:spPr>
        <p:txBody>
          <a:bodyPr wrap="square" lIns="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900" spc="150">
                <a:solidFill>
                  <a:schemeClr val="tx1"/>
                </a:solidFill>
                <a:uFillTx/>
                <a:latin typeface="+mn-ea"/>
                <a:sym typeface="+mn-ea"/>
              </a:rPr>
              <a:t>症状：包括疼痛、肿胀、关节活动受限、跛行等。</a:t>
            </a:r>
            <a:endParaRPr lang="zh-CN" altLang="en-US" sz="1900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</p:spTree>
    <p:custDataLst>
      <p:tags r:id="rId26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病因和病理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89381" y="1221740"/>
            <a:ext cx="4626597" cy="235751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969972" y="1602105"/>
            <a:ext cx="228191" cy="22819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369120" y="1498125"/>
            <a:ext cx="4067128" cy="13332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外伤：扭伤、骨折、脱位等外力作用导致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8534" y="1221740"/>
            <a:ext cx="4626597" cy="235751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408454" y="1602105"/>
            <a:ext cx="228191" cy="22819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808274" y="1498125"/>
            <a:ext cx="4067128" cy="13332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疾病：关节炎、类风湿性关节炎等疾病导致关节不稳定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89381" y="3892346"/>
            <a:ext cx="4626597" cy="235751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369120" y="4168060"/>
            <a:ext cx="4067128" cy="13332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遗传：遗传因素导致关节结构异常，易发生脱位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969972" y="4272711"/>
            <a:ext cx="228191" cy="22819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9581" y="3892346"/>
            <a:ext cx="4626597" cy="235751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70171" y="4272711"/>
            <a:ext cx="228191" cy="22819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69320" y="4168060"/>
            <a:ext cx="4067128" cy="13332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运动：运动不当或过度运动导致关节损伤，增加脱位风险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临床表现和诊断</a:t>
            </a:r>
            <a:endParaRPr lang="zh-CN" altLang="en-US"/>
          </a:p>
        </p:txBody>
      </p:sp>
      <p:sp>
        <p:nvSpPr>
          <p:cNvPr id="10" name="Freeform 10"/>
          <p:cNvSpPr/>
          <p:nvPr>
            <p:custDataLst>
              <p:tags r:id="rId2"/>
            </p:custDataLst>
          </p:nvPr>
        </p:nvSpPr>
        <p:spPr bwMode="auto">
          <a:xfrm>
            <a:off x="1108422" y="1464637"/>
            <a:ext cx="1179452" cy="1316670"/>
          </a:xfrm>
          <a:custGeom>
            <a:gdLst>
              <a:gd name="T0" fmla="*/ 21 w 518"/>
              <a:gd name="T1" fmla="*/ 145 h 578"/>
              <a:gd name="T2" fmla="*/ 5 w 518"/>
              <a:gd name="T3" fmla="*/ 421 h 578"/>
              <a:gd name="T4" fmla="*/ 180 w 518"/>
              <a:gd name="T5" fmla="*/ 537 h 578"/>
              <a:gd name="T6" fmla="*/ 428 w 518"/>
              <a:gd name="T7" fmla="*/ 412 h 578"/>
              <a:gd name="T8" fmla="*/ 440 w 518"/>
              <a:gd name="T9" fmla="*/ 203 h 578"/>
              <a:gd name="T10" fmla="*/ 209 w 518"/>
              <a:gd name="T11" fmla="*/ 51 h 578"/>
              <a:gd name="T12" fmla="*/ 21 w 518"/>
              <a:gd name="T13" fmla="*/ 145 h 57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18" h="578">
                <a:moveTo>
                  <a:pt x="21" y="145"/>
                </a:moveTo>
                <a:cubicBezTo>
                  <a:pt x="5" y="421"/>
                  <a:pt x="5" y="421"/>
                  <a:pt x="5" y="421"/>
                </a:cubicBezTo>
                <a:cubicBezTo>
                  <a:pt x="0" y="514"/>
                  <a:pt x="97" y="578"/>
                  <a:pt x="180" y="537"/>
                </a:cubicBezTo>
                <a:cubicBezTo>
                  <a:pt x="428" y="412"/>
                  <a:pt x="428" y="412"/>
                  <a:pt x="428" y="412"/>
                </a:cubicBezTo>
                <a:cubicBezTo>
                  <a:pt x="511" y="371"/>
                  <a:pt x="518" y="254"/>
                  <a:pt x="440" y="203"/>
                </a:cubicBezTo>
                <a:cubicBezTo>
                  <a:pt x="209" y="51"/>
                  <a:pt x="209" y="51"/>
                  <a:pt x="209" y="51"/>
                </a:cubicBezTo>
                <a:cubicBezTo>
                  <a:pt x="131" y="0"/>
                  <a:pt x="27" y="52"/>
                  <a:pt x="21" y="145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  <a:alpha val="30000"/>
                </a:schemeClr>
              </a:gs>
              <a:gs pos="100000">
                <a:schemeClr val="accent1">
                  <a:alpha val="80000"/>
                </a:schemeClr>
              </a:gs>
            </a:gsLst>
            <a:lin ang="5400000" scaled="0"/>
          </a:gradFill>
          <a:ln>
            <a:noFill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11" name="Freeform 11"/>
          <p:cNvSpPr/>
          <p:nvPr>
            <p:custDataLst>
              <p:tags r:id="rId3"/>
            </p:custDataLst>
          </p:nvPr>
        </p:nvSpPr>
        <p:spPr bwMode="auto">
          <a:xfrm>
            <a:off x="1245042" y="1390291"/>
            <a:ext cx="1180994" cy="1316670"/>
          </a:xfrm>
          <a:custGeom>
            <a:gdLst>
              <a:gd name="T0" fmla="*/ 22 w 518"/>
              <a:gd name="T1" fmla="*/ 145 h 578"/>
              <a:gd name="T2" fmla="*/ 6 w 518"/>
              <a:gd name="T3" fmla="*/ 421 h 578"/>
              <a:gd name="T4" fmla="*/ 181 w 518"/>
              <a:gd name="T5" fmla="*/ 536 h 578"/>
              <a:gd name="T6" fmla="*/ 428 w 518"/>
              <a:gd name="T7" fmla="*/ 412 h 578"/>
              <a:gd name="T8" fmla="*/ 440 w 518"/>
              <a:gd name="T9" fmla="*/ 203 h 578"/>
              <a:gd name="T10" fmla="*/ 209 w 518"/>
              <a:gd name="T11" fmla="*/ 51 h 578"/>
              <a:gd name="T12" fmla="*/ 22 w 518"/>
              <a:gd name="T13" fmla="*/ 145 h 57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18" h="578">
                <a:moveTo>
                  <a:pt x="22" y="145"/>
                </a:moveTo>
                <a:cubicBezTo>
                  <a:pt x="6" y="421"/>
                  <a:pt x="6" y="421"/>
                  <a:pt x="6" y="421"/>
                </a:cubicBezTo>
                <a:cubicBezTo>
                  <a:pt x="0" y="514"/>
                  <a:pt x="98" y="578"/>
                  <a:pt x="181" y="536"/>
                </a:cubicBezTo>
                <a:cubicBezTo>
                  <a:pt x="428" y="412"/>
                  <a:pt x="428" y="412"/>
                  <a:pt x="428" y="412"/>
                </a:cubicBezTo>
                <a:cubicBezTo>
                  <a:pt x="512" y="370"/>
                  <a:pt x="518" y="254"/>
                  <a:pt x="440" y="203"/>
                </a:cubicBezTo>
                <a:cubicBezTo>
                  <a:pt x="209" y="51"/>
                  <a:pt x="209" y="51"/>
                  <a:pt x="209" y="51"/>
                </a:cubicBezTo>
                <a:cubicBezTo>
                  <a:pt x="131" y="0"/>
                  <a:pt x="27" y="52"/>
                  <a:pt x="22" y="14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16" name="文本框 58"/>
          <p:cNvSpPr txBox="1"/>
          <p:nvPr>
            <p:custDataLst>
              <p:tags r:id="rId4"/>
            </p:custDataLst>
          </p:nvPr>
        </p:nvSpPr>
        <p:spPr>
          <a:xfrm>
            <a:off x="1400090" y="1767107"/>
            <a:ext cx="734652" cy="63708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b="1" spc="300">
                <a:solidFill>
                  <a:schemeClr val="lt1">
                    <a:lumMod val="100000"/>
                  </a:schemeClr>
                </a:solidFill>
                <a:latin typeface="+mn-ea"/>
              </a:rPr>
              <a:t>01</a:t>
            </a:r>
            <a:endParaRPr lang="en-US" altLang="zh-CN" sz="3200" b="1" spc="300">
              <a:solidFill>
                <a:schemeClr val="lt1">
                  <a:lumMod val="100000"/>
                </a:schemeClr>
              </a:solidFill>
              <a:latin typeface="+mn-ea"/>
            </a:endParaRPr>
          </a:p>
        </p:txBody>
      </p:sp>
      <p:sp>
        <p:nvSpPr>
          <p:cNvPr id="23" name="Freeform 10"/>
          <p:cNvSpPr/>
          <p:nvPr>
            <p:custDataLst>
              <p:tags r:id="rId5"/>
            </p:custDataLst>
          </p:nvPr>
        </p:nvSpPr>
        <p:spPr bwMode="auto">
          <a:xfrm>
            <a:off x="4009848" y="1464637"/>
            <a:ext cx="1179452" cy="1316670"/>
          </a:xfrm>
          <a:custGeom>
            <a:gdLst>
              <a:gd name="T0" fmla="*/ 21 w 518"/>
              <a:gd name="T1" fmla="*/ 145 h 578"/>
              <a:gd name="T2" fmla="*/ 5 w 518"/>
              <a:gd name="T3" fmla="*/ 421 h 578"/>
              <a:gd name="T4" fmla="*/ 180 w 518"/>
              <a:gd name="T5" fmla="*/ 537 h 578"/>
              <a:gd name="T6" fmla="*/ 428 w 518"/>
              <a:gd name="T7" fmla="*/ 412 h 578"/>
              <a:gd name="T8" fmla="*/ 440 w 518"/>
              <a:gd name="T9" fmla="*/ 203 h 578"/>
              <a:gd name="T10" fmla="*/ 209 w 518"/>
              <a:gd name="T11" fmla="*/ 51 h 578"/>
              <a:gd name="T12" fmla="*/ 21 w 518"/>
              <a:gd name="T13" fmla="*/ 145 h 57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18" h="578">
                <a:moveTo>
                  <a:pt x="21" y="145"/>
                </a:moveTo>
                <a:cubicBezTo>
                  <a:pt x="5" y="421"/>
                  <a:pt x="5" y="421"/>
                  <a:pt x="5" y="421"/>
                </a:cubicBezTo>
                <a:cubicBezTo>
                  <a:pt x="0" y="514"/>
                  <a:pt x="97" y="578"/>
                  <a:pt x="180" y="537"/>
                </a:cubicBezTo>
                <a:cubicBezTo>
                  <a:pt x="428" y="412"/>
                  <a:pt x="428" y="412"/>
                  <a:pt x="428" y="412"/>
                </a:cubicBezTo>
                <a:cubicBezTo>
                  <a:pt x="511" y="371"/>
                  <a:pt x="518" y="254"/>
                  <a:pt x="440" y="203"/>
                </a:cubicBezTo>
                <a:cubicBezTo>
                  <a:pt x="209" y="51"/>
                  <a:pt x="209" y="51"/>
                  <a:pt x="209" y="51"/>
                </a:cubicBezTo>
                <a:cubicBezTo>
                  <a:pt x="131" y="0"/>
                  <a:pt x="27" y="52"/>
                  <a:pt x="21" y="145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  <a:alpha val="30000"/>
                </a:schemeClr>
              </a:gs>
              <a:gs pos="100000">
                <a:schemeClr val="accent2"/>
              </a:gs>
            </a:gsLst>
            <a:lin ang="5400000" scaled="0"/>
          </a:gradFill>
          <a:ln>
            <a:noFill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24" name="Freeform 11"/>
          <p:cNvSpPr/>
          <p:nvPr>
            <p:custDataLst>
              <p:tags r:id="rId6"/>
            </p:custDataLst>
          </p:nvPr>
        </p:nvSpPr>
        <p:spPr bwMode="auto">
          <a:xfrm>
            <a:off x="4146468" y="1390291"/>
            <a:ext cx="1180994" cy="1316670"/>
          </a:xfrm>
          <a:custGeom>
            <a:gdLst>
              <a:gd name="T0" fmla="*/ 22 w 518"/>
              <a:gd name="T1" fmla="*/ 145 h 578"/>
              <a:gd name="T2" fmla="*/ 6 w 518"/>
              <a:gd name="T3" fmla="*/ 421 h 578"/>
              <a:gd name="T4" fmla="*/ 181 w 518"/>
              <a:gd name="T5" fmla="*/ 536 h 578"/>
              <a:gd name="T6" fmla="*/ 428 w 518"/>
              <a:gd name="T7" fmla="*/ 412 h 578"/>
              <a:gd name="T8" fmla="*/ 440 w 518"/>
              <a:gd name="T9" fmla="*/ 203 h 578"/>
              <a:gd name="T10" fmla="*/ 209 w 518"/>
              <a:gd name="T11" fmla="*/ 51 h 578"/>
              <a:gd name="T12" fmla="*/ 22 w 518"/>
              <a:gd name="T13" fmla="*/ 145 h 57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18" h="578">
                <a:moveTo>
                  <a:pt x="22" y="145"/>
                </a:moveTo>
                <a:cubicBezTo>
                  <a:pt x="6" y="421"/>
                  <a:pt x="6" y="421"/>
                  <a:pt x="6" y="421"/>
                </a:cubicBezTo>
                <a:cubicBezTo>
                  <a:pt x="0" y="514"/>
                  <a:pt x="98" y="578"/>
                  <a:pt x="181" y="536"/>
                </a:cubicBezTo>
                <a:cubicBezTo>
                  <a:pt x="428" y="412"/>
                  <a:pt x="428" y="412"/>
                  <a:pt x="428" y="412"/>
                </a:cubicBezTo>
                <a:cubicBezTo>
                  <a:pt x="512" y="370"/>
                  <a:pt x="518" y="254"/>
                  <a:pt x="440" y="203"/>
                </a:cubicBezTo>
                <a:cubicBezTo>
                  <a:pt x="209" y="51"/>
                  <a:pt x="209" y="51"/>
                  <a:pt x="209" y="51"/>
                </a:cubicBezTo>
                <a:cubicBezTo>
                  <a:pt x="131" y="0"/>
                  <a:pt x="27" y="52"/>
                  <a:pt x="22" y="145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22" name="文本框 58"/>
          <p:cNvSpPr txBox="1"/>
          <p:nvPr>
            <p:custDataLst>
              <p:tags r:id="rId7"/>
            </p:custDataLst>
          </p:nvPr>
        </p:nvSpPr>
        <p:spPr>
          <a:xfrm>
            <a:off x="4301516" y="1767107"/>
            <a:ext cx="734652" cy="63708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b="1" spc="300">
                <a:solidFill>
                  <a:schemeClr val="lt1">
                    <a:lumMod val="100000"/>
                  </a:schemeClr>
                </a:solidFill>
                <a:latin typeface="+mn-ea"/>
              </a:rPr>
              <a:t>02</a:t>
            </a:r>
            <a:endParaRPr lang="en-US" altLang="zh-CN" sz="3200" b="1" spc="300">
              <a:solidFill>
                <a:schemeClr val="lt1">
                  <a:lumMod val="100000"/>
                </a:schemeClr>
              </a:solidFill>
              <a:latin typeface="+mn-ea"/>
            </a:endParaRPr>
          </a:p>
        </p:txBody>
      </p:sp>
      <p:sp>
        <p:nvSpPr>
          <p:cNvPr id="30" name="Freeform 10"/>
          <p:cNvSpPr/>
          <p:nvPr>
            <p:custDataLst>
              <p:tags r:id="rId8"/>
            </p:custDataLst>
          </p:nvPr>
        </p:nvSpPr>
        <p:spPr bwMode="auto">
          <a:xfrm>
            <a:off x="6912545" y="1464637"/>
            <a:ext cx="1179452" cy="1316670"/>
          </a:xfrm>
          <a:custGeom>
            <a:gdLst>
              <a:gd name="T0" fmla="*/ 21 w 518"/>
              <a:gd name="T1" fmla="*/ 145 h 578"/>
              <a:gd name="T2" fmla="*/ 5 w 518"/>
              <a:gd name="T3" fmla="*/ 421 h 578"/>
              <a:gd name="T4" fmla="*/ 180 w 518"/>
              <a:gd name="T5" fmla="*/ 537 h 578"/>
              <a:gd name="T6" fmla="*/ 428 w 518"/>
              <a:gd name="T7" fmla="*/ 412 h 578"/>
              <a:gd name="T8" fmla="*/ 440 w 518"/>
              <a:gd name="T9" fmla="*/ 203 h 578"/>
              <a:gd name="T10" fmla="*/ 209 w 518"/>
              <a:gd name="T11" fmla="*/ 51 h 578"/>
              <a:gd name="T12" fmla="*/ 21 w 518"/>
              <a:gd name="T13" fmla="*/ 145 h 57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18" h="578">
                <a:moveTo>
                  <a:pt x="21" y="145"/>
                </a:moveTo>
                <a:cubicBezTo>
                  <a:pt x="5" y="421"/>
                  <a:pt x="5" y="421"/>
                  <a:pt x="5" y="421"/>
                </a:cubicBezTo>
                <a:cubicBezTo>
                  <a:pt x="0" y="514"/>
                  <a:pt x="97" y="578"/>
                  <a:pt x="180" y="537"/>
                </a:cubicBezTo>
                <a:cubicBezTo>
                  <a:pt x="428" y="412"/>
                  <a:pt x="428" y="412"/>
                  <a:pt x="428" y="412"/>
                </a:cubicBezTo>
                <a:cubicBezTo>
                  <a:pt x="511" y="371"/>
                  <a:pt x="518" y="254"/>
                  <a:pt x="440" y="203"/>
                </a:cubicBezTo>
                <a:cubicBezTo>
                  <a:pt x="209" y="51"/>
                  <a:pt x="209" y="51"/>
                  <a:pt x="209" y="51"/>
                </a:cubicBezTo>
                <a:cubicBezTo>
                  <a:pt x="131" y="0"/>
                  <a:pt x="27" y="52"/>
                  <a:pt x="21" y="145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  <a:alpha val="30000"/>
                </a:schemeClr>
              </a:gs>
              <a:gs pos="100000">
                <a:schemeClr val="accent3"/>
              </a:gs>
            </a:gsLst>
            <a:lin ang="5400000" scaled="0"/>
          </a:gradFill>
          <a:ln>
            <a:noFill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31" name="Freeform 11"/>
          <p:cNvSpPr/>
          <p:nvPr>
            <p:custDataLst>
              <p:tags r:id="rId9"/>
            </p:custDataLst>
          </p:nvPr>
        </p:nvSpPr>
        <p:spPr bwMode="auto">
          <a:xfrm>
            <a:off x="7049164" y="1390291"/>
            <a:ext cx="1180994" cy="1316670"/>
          </a:xfrm>
          <a:custGeom>
            <a:gdLst>
              <a:gd name="T0" fmla="*/ 22 w 518"/>
              <a:gd name="T1" fmla="*/ 145 h 578"/>
              <a:gd name="T2" fmla="*/ 6 w 518"/>
              <a:gd name="T3" fmla="*/ 421 h 578"/>
              <a:gd name="T4" fmla="*/ 181 w 518"/>
              <a:gd name="T5" fmla="*/ 536 h 578"/>
              <a:gd name="T6" fmla="*/ 428 w 518"/>
              <a:gd name="T7" fmla="*/ 412 h 578"/>
              <a:gd name="T8" fmla="*/ 440 w 518"/>
              <a:gd name="T9" fmla="*/ 203 h 578"/>
              <a:gd name="T10" fmla="*/ 209 w 518"/>
              <a:gd name="T11" fmla="*/ 51 h 578"/>
              <a:gd name="T12" fmla="*/ 22 w 518"/>
              <a:gd name="T13" fmla="*/ 145 h 57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18" h="578">
                <a:moveTo>
                  <a:pt x="22" y="145"/>
                </a:moveTo>
                <a:cubicBezTo>
                  <a:pt x="6" y="421"/>
                  <a:pt x="6" y="421"/>
                  <a:pt x="6" y="421"/>
                </a:cubicBezTo>
                <a:cubicBezTo>
                  <a:pt x="0" y="514"/>
                  <a:pt x="98" y="578"/>
                  <a:pt x="181" y="536"/>
                </a:cubicBezTo>
                <a:cubicBezTo>
                  <a:pt x="428" y="412"/>
                  <a:pt x="428" y="412"/>
                  <a:pt x="428" y="412"/>
                </a:cubicBezTo>
                <a:cubicBezTo>
                  <a:pt x="512" y="370"/>
                  <a:pt x="518" y="254"/>
                  <a:pt x="440" y="203"/>
                </a:cubicBezTo>
                <a:cubicBezTo>
                  <a:pt x="209" y="51"/>
                  <a:pt x="209" y="51"/>
                  <a:pt x="209" y="51"/>
                </a:cubicBezTo>
                <a:cubicBezTo>
                  <a:pt x="131" y="0"/>
                  <a:pt x="27" y="52"/>
                  <a:pt x="22" y="145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29" name="文本框 58"/>
          <p:cNvSpPr txBox="1"/>
          <p:nvPr>
            <p:custDataLst>
              <p:tags r:id="rId10"/>
            </p:custDataLst>
          </p:nvPr>
        </p:nvSpPr>
        <p:spPr>
          <a:xfrm>
            <a:off x="7203577" y="1767107"/>
            <a:ext cx="734652" cy="63708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b="1" spc="300">
                <a:solidFill>
                  <a:schemeClr val="lt1">
                    <a:lumMod val="100000"/>
                  </a:schemeClr>
                </a:solidFill>
                <a:latin typeface="+mn-ea"/>
              </a:rPr>
              <a:t>03</a:t>
            </a:r>
            <a:endParaRPr lang="en-US" altLang="zh-CN" sz="3200" b="1" spc="300">
              <a:solidFill>
                <a:schemeClr val="lt1">
                  <a:lumMod val="100000"/>
                </a:schemeClr>
              </a:solidFill>
              <a:latin typeface="+mn-ea"/>
            </a:endParaRPr>
          </a:p>
        </p:txBody>
      </p:sp>
      <p:sp>
        <p:nvSpPr>
          <p:cNvPr id="37" name="Freeform 10"/>
          <p:cNvSpPr/>
          <p:nvPr>
            <p:custDataLst>
              <p:tags r:id="rId11"/>
            </p:custDataLst>
          </p:nvPr>
        </p:nvSpPr>
        <p:spPr bwMode="auto">
          <a:xfrm>
            <a:off x="9814606" y="1464637"/>
            <a:ext cx="1179452" cy="1316670"/>
          </a:xfrm>
          <a:custGeom>
            <a:gdLst>
              <a:gd name="T0" fmla="*/ 21 w 518"/>
              <a:gd name="T1" fmla="*/ 145 h 578"/>
              <a:gd name="T2" fmla="*/ 5 w 518"/>
              <a:gd name="T3" fmla="*/ 421 h 578"/>
              <a:gd name="T4" fmla="*/ 180 w 518"/>
              <a:gd name="T5" fmla="*/ 537 h 578"/>
              <a:gd name="T6" fmla="*/ 428 w 518"/>
              <a:gd name="T7" fmla="*/ 412 h 578"/>
              <a:gd name="T8" fmla="*/ 440 w 518"/>
              <a:gd name="T9" fmla="*/ 203 h 578"/>
              <a:gd name="T10" fmla="*/ 209 w 518"/>
              <a:gd name="T11" fmla="*/ 51 h 578"/>
              <a:gd name="T12" fmla="*/ 21 w 518"/>
              <a:gd name="T13" fmla="*/ 145 h 57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18" h="578">
                <a:moveTo>
                  <a:pt x="21" y="145"/>
                </a:moveTo>
                <a:cubicBezTo>
                  <a:pt x="5" y="421"/>
                  <a:pt x="5" y="421"/>
                  <a:pt x="5" y="421"/>
                </a:cubicBezTo>
                <a:cubicBezTo>
                  <a:pt x="0" y="514"/>
                  <a:pt x="97" y="578"/>
                  <a:pt x="180" y="537"/>
                </a:cubicBezTo>
                <a:cubicBezTo>
                  <a:pt x="428" y="412"/>
                  <a:pt x="428" y="412"/>
                  <a:pt x="428" y="412"/>
                </a:cubicBezTo>
                <a:cubicBezTo>
                  <a:pt x="511" y="371"/>
                  <a:pt x="518" y="254"/>
                  <a:pt x="440" y="203"/>
                </a:cubicBezTo>
                <a:cubicBezTo>
                  <a:pt x="209" y="51"/>
                  <a:pt x="209" y="51"/>
                  <a:pt x="209" y="51"/>
                </a:cubicBezTo>
                <a:cubicBezTo>
                  <a:pt x="131" y="0"/>
                  <a:pt x="27" y="52"/>
                  <a:pt x="21" y="145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  <a:alpha val="30000"/>
                </a:schemeClr>
              </a:gs>
              <a:gs pos="100000">
                <a:schemeClr val="accent4"/>
              </a:gs>
            </a:gsLst>
            <a:lin ang="5400000" scaled="0"/>
          </a:gradFill>
          <a:ln>
            <a:noFill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38" name="Freeform 11"/>
          <p:cNvSpPr/>
          <p:nvPr>
            <p:custDataLst>
              <p:tags r:id="rId12"/>
            </p:custDataLst>
          </p:nvPr>
        </p:nvSpPr>
        <p:spPr bwMode="auto">
          <a:xfrm>
            <a:off x="9951226" y="1390291"/>
            <a:ext cx="1180994" cy="1316670"/>
          </a:xfrm>
          <a:custGeom>
            <a:gdLst>
              <a:gd name="T0" fmla="*/ 22 w 518"/>
              <a:gd name="T1" fmla="*/ 145 h 578"/>
              <a:gd name="T2" fmla="*/ 6 w 518"/>
              <a:gd name="T3" fmla="*/ 421 h 578"/>
              <a:gd name="T4" fmla="*/ 181 w 518"/>
              <a:gd name="T5" fmla="*/ 536 h 578"/>
              <a:gd name="T6" fmla="*/ 428 w 518"/>
              <a:gd name="T7" fmla="*/ 412 h 578"/>
              <a:gd name="T8" fmla="*/ 440 w 518"/>
              <a:gd name="T9" fmla="*/ 203 h 578"/>
              <a:gd name="T10" fmla="*/ 209 w 518"/>
              <a:gd name="T11" fmla="*/ 51 h 578"/>
              <a:gd name="T12" fmla="*/ 22 w 518"/>
              <a:gd name="T13" fmla="*/ 145 h 57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18" h="578">
                <a:moveTo>
                  <a:pt x="22" y="145"/>
                </a:moveTo>
                <a:cubicBezTo>
                  <a:pt x="6" y="421"/>
                  <a:pt x="6" y="421"/>
                  <a:pt x="6" y="421"/>
                </a:cubicBezTo>
                <a:cubicBezTo>
                  <a:pt x="0" y="514"/>
                  <a:pt x="98" y="578"/>
                  <a:pt x="181" y="536"/>
                </a:cubicBezTo>
                <a:cubicBezTo>
                  <a:pt x="428" y="412"/>
                  <a:pt x="428" y="412"/>
                  <a:pt x="428" y="412"/>
                </a:cubicBezTo>
                <a:cubicBezTo>
                  <a:pt x="512" y="370"/>
                  <a:pt x="518" y="254"/>
                  <a:pt x="440" y="203"/>
                </a:cubicBezTo>
                <a:cubicBezTo>
                  <a:pt x="209" y="51"/>
                  <a:pt x="209" y="51"/>
                  <a:pt x="209" y="51"/>
                </a:cubicBezTo>
                <a:cubicBezTo>
                  <a:pt x="131" y="0"/>
                  <a:pt x="27" y="52"/>
                  <a:pt x="22" y="145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36" name="文本框 58"/>
          <p:cNvSpPr txBox="1"/>
          <p:nvPr>
            <p:custDataLst>
              <p:tags r:id="rId13"/>
            </p:custDataLst>
          </p:nvPr>
        </p:nvSpPr>
        <p:spPr>
          <a:xfrm>
            <a:off x="10106273" y="1767107"/>
            <a:ext cx="734652" cy="63708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b="1" spc="300">
                <a:solidFill>
                  <a:schemeClr val="lt1">
                    <a:lumMod val="100000"/>
                  </a:schemeClr>
                </a:solidFill>
                <a:latin typeface="+mn-ea"/>
              </a:rPr>
              <a:t>04</a:t>
            </a:r>
            <a:endParaRPr lang="en-US" altLang="zh-CN" sz="3200" b="1" spc="300">
              <a:solidFill>
                <a:schemeClr val="lt1">
                  <a:lumMod val="100000"/>
                </a:schemeClr>
              </a:solidFill>
              <a:latin typeface="+mn-ea"/>
            </a:endParaRPr>
          </a:p>
        </p:txBody>
      </p:sp>
      <p:sp>
        <p:nvSpPr>
          <p:cNvPr id="6" name="文本框 60"/>
          <p:cNvSpPr txBox="1"/>
          <p:nvPr>
            <p:custDataLst>
              <p:tags r:id="rId14"/>
            </p:custDataLst>
          </p:nvPr>
        </p:nvSpPr>
        <p:spPr>
          <a:xfrm>
            <a:off x="608330" y="3239425"/>
            <a:ext cx="2207812" cy="2841478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000" spc="150">
                <a:latin typeface="+mn-ea"/>
                <a:sym typeface="+mn-ea"/>
              </a:rPr>
              <a:t>临床表现：疼痛、肿胀、关节活动受限、足部畸形</a:t>
            </a:r>
            <a:endParaRPr lang="zh-CN" altLang="en-US" sz="2000" spc="150">
              <a:latin typeface="+mn-ea"/>
              <a:sym typeface="+mn-ea"/>
            </a:endParaRPr>
          </a:p>
        </p:txBody>
      </p:sp>
      <p:sp>
        <p:nvSpPr>
          <p:cNvPr id="4" name="文本框 60"/>
          <p:cNvSpPr txBox="1"/>
          <p:nvPr>
            <p:custDataLst>
              <p:tags r:id="rId15"/>
            </p:custDataLst>
          </p:nvPr>
        </p:nvSpPr>
        <p:spPr>
          <a:xfrm>
            <a:off x="3495776" y="3239425"/>
            <a:ext cx="2207812" cy="2841478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000" spc="150">
                <a:latin typeface="+mn-ea"/>
                <a:sym typeface="+mn-ea"/>
              </a:rPr>
              <a:t>诊断方法：X线检查、CT检查、MRI检查</a:t>
            </a:r>
            <a:endParaRPr lang="zh-CN" altLang="en-US" sz="2000" spc="150">
              <a:latin typeface="+mn-ea"/>
              <a:sym typeface="+mn-ea"/>
            </a:endParaRPr>
          </a:p>
        </p:txBody>
      </p:sp>
      <p:sp>
        <p:nvSpPr>
          <p:cNvPr id="5" name="文本框 60"/>
          <p:cNvSpPr txBox="1"/>
          <p:nvPr>
            <p:custDataLst>
              <p:tags r:id="rId16"/>
            </p:custDataLst>
          </p:nvPr>
        </p:nvSpPr>
        <p:spPr>
          <a:xfrm>
            <a:off x="6432786" y="3239425"/>
            <a:ext cx="2207812" cy="2841478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000" spc="150">
                <a:latin typeface="+mn-ea"/>
                <a:sym typeface="+mn-ea"/>
              </a:rPr>
              <a:t>鉴别诊断：与其他足部疾病进行鉴别，如骨折、韧带损伤等</a:t>
            </a:r>
            <a:endParaRPr lang="zh-CN" altLang="en-US" sz="2000" spc="150">
              <a:latin typeface="+mn-ea"/>
              <a:sym typeface="+mn-ea"/>
            </a:endParaRPr>
          </a:p>
        </p:txBody>
      </p:sp>
      <p:sp>
        <p:nvSpPr>
          <p:cNvPr id="7" name="文本框 60"/>
          <p:cNvSpPr txBox="1"/>
          <p:nvPr>
            <p:custDataLst>
              <p:tags r:id="rId17"/>
            </p:custDataLst>
          </p:nvPr>
        </p:nvSpPr>
        <p:spPr>
          <a:xfrm>
            <a:off x="9369797" y="3239425"/>
            <a:ext cx="2207812" cy="2841478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000" spc="150">
                <a:latin typeface="+mn-ea"/>
                <a:sym typeface="+mn-ea"/>
              </a:rPr>
              <a:t>治疗方法：保守治疗、手术治疗、康复治疗</a:t>
            </a:r>
            <a:endParaRPr lang="zh-CN" altLang="en-US" sz="2000" spc="150"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病例基本信息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518675" y="2352031"/>
            <a:ext cx="3177" cy="119971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560429" y="3630539"/>
            <a:ext cx="635" cy="34377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79943" y="3061819"/>
            <a:ext cx="3813" cy="52678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626145" y="3567631"/>
            <a:ext cx="1906" cy="147231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36128" y="2173472"/>
            <a:ext cx="3813" cy="133315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67715" y="3615289"/>
            <a:ext cx="0" cy="56045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687864" y="3242920"/>
            <a:ext cx="3813" cy="26752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25170" y="3567631"/>
            <a:ext cx="3813" cy="112091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751674" y="2576977"/>
            <a:ext cx="635" cy="933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776907" y="3588600"/>
            <a:ext cx="635" cy="18427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1851253" y="2050197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789350" y="2717410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现病史：左足扭伤后出现疼痛、肿胀、活动受限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37613" y="1651139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体格检查：左足肿胀、压痛、关节活动受限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81429" y="2528684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诊断：左足跗跖关节脱位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619525" y="1827792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预后：良好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876486" y="4035316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患者年龄：35岁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826656" y="4935736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主诉：左足疼痛、肿胀、活动受限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767294" y="4414039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既往史：无特殊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26360" y="5280145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影像学检查：左足跗跖关节脱位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660009" y="4224042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治疗方案：手法复位、固定、康复治疗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608330" y="3570808"/>
            <a:ext cx="10969626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453224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60059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493708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515128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7131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0099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23049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660355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68495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710185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病史及症状变化</a:t>
            </a:r>
            <a:endParaRPr lang="zh-CN" altLang="en-US"/>
          </a:p>
        </p:txBody>
      </p:sp>
      <p:sp>
        <p:nvSpPr>
          <p:cNvPr id="4" name="剪去对角的矩形 3"/>
          <p:cNvSpPr/>
          <p:nvPr>
            <p:custDataLst>
              <p:tags r:id="rId2"/>
            </p:custDataLst>
          </p:nvPr>
        </p:nvSpPr>
        <p:spPr>
          <a:xfrm>
            <a:off x="614050" y="1713061"/>
            <a:ext cx="725650" cy="705270"/>
          </a:xfrm>
          <a:prstGeom prst="snip2Diag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3"/>
            </p:custDataLst>
          </p:nvPr>
        </p:nvSpPr>
        <p:spPr>
          <a:xfrm>
            <a:off x="613414" y="1731492"/>
            <a:ext cx="727834" cy="6688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uFillTx/>
                <a:latin typeface="+mn-ea"/>
                <a:cs typeface="+mj-lt"/>
              </a:rPr>
              <a:t>01</a:t>
            </a:r>
            <a:endParaRPr lang="en-US" altLang="zh-CN" sz="3200" b="1" spc="150">
              <a:solidFill>
                <a:srgbClr val="FFFFFF"/>
              </a:solidFill>
              <a:uFillTx/>
              <a:latin typeface="+mn-ea"/>
              <a:cs typeface="+mj-lt"/>
            </a:endParaRPr>
          </a:p>
        </p:txBody>
      </p:sp>
      <p:sp>
        <p:nvSpPr>
          <p:cNvPr id="15" name="矩形 14"/>
          <p:cNvSpPr/>
          <p:nvPr>
            <p:custDataLst>
              <p:tags r:id="rId4"/>
            </p:custDataLst>
          </p:nvPr>
        </p:nvSpPr>
        <p:spPr>
          <a:xfrm>
            <a:off x="1427556" y="1372405"/>
            <a:ext cx="4441641" cy="1387245"/>
          </a:xfrm>
          <a:prstGeom prst="rect">
            <a:avLst/>
          </a:prstGeom>
          <a:noFill/>
          <a:ln w="63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5"/>
            </p:custDataLst>
          </p:nvPr>
        </p:nvSpPr>
        <p:spPr>
          <a:xfrm>
            <a:off x="1559116" y="1409267"/>
            <a:ext cx="4157080" cy="1321369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患者年龄：35岁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剪去对角的矩形 44"/>
          <p:cNvSpPr/>
          <p:nvPr>
            <p:custDataLst>
              <p:tags r:id="rId6"/>
            </p:custDataLst>
          </p:nvPr>
        </p:nvSpPr>
        <p:spPr>
          <a:xfrm>
            <a:off x="6323213" y="3376936"/>
            <a:ext cx="725650" cy="704543"/>
          </a:xfrm>
          <a:prstGeom prst="snip2Diag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48" name="文本框 47"/>
          <p:cNvSpPr txBox="1"/>
          <p:nvPr>
            <p:custDataLst>
              <p:tags r:id="rId7"/>
            </p:custDataLst>
          </p:nvPr>
        </p:nvSpPr>
        <p:spPr>
          <a:xfrm>
            <a:off x="6321942" y="3395367"/>
            <a:ext cx="727834" cy="6688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uFillTx/>
                <a:latin typeface="+mn-ea"/>
                <a:cs typeface="+mj-lt"/>
              </a:rPr>
              <a:t>05</a:t>
            </a:r>
            <a:endParaRPr lang="en-US" altLang="zh-CN" sz="3200" b="1" spc="150">
              <a:solidFill>
                <a:srgbClr val="FFFFFF"/>
              </a:solidFill>
              <a:uFillTx/>
              <a:latin typeface="+mn-ea"/>
              <a:cs typeface="+mj-lt"/>
            </a:endParaRPr>
          </a:p>
        </p:txBody>
      </p:sp>
      <p:sp>
        <p:nvSpPr>
          <p:cNvPr id="46" name="矩形 45"/>
          <p:cNvSpPr/>
          <p:nvPr>
            <p:custDataLst>
              <p:tags r:id="rId8"/>
            </p:custDataLst>
          </p:nvPr>
        </p:nvSpPr>
        <p:spPr>
          <a:xfrm>
            <a:off x="7136084" y="3036916"/>
            <a:ext cx="4441641" cy="1385308"/>
          </a:xfrm>
          <a:prstGeom prst="rect">
            <a:avLst/>
          </a:prstGeom>
          <a:noFill/>
          <a:ln w="635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47" name="文本框 46"/>
          <p:cNvSpPr txBox="1"/>
          <p:nvPr>
            <p:custDataLst>
              <p:tags r:id="rId9"/>
            </p:custDataLst>
          </p:nvPr>
        </p:nvSpPr>
        <p:spPr>
          <a:xfrm>
            <a:off x="7257474" y="3072507"/>
            <a:ext cx="4157080" cy="1321369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治疗方案：手法复位，石膏固定，康复治疗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9" name="剪去对角的矩形 48"/>
          <p:cNvSpPr/>
          <p:nvPr>
            <p:custDataLst>
              <p:tags r:id="rId10"/>
            </p:custDataLst>
          </p:nvPr>
        </p:nvSpPr>
        <p:spPr>
          <a:xfrm>
            <a:off x="609601" y="5071317"/>
            <a:ext cx="725650" cy="705270"/>
          </a:xfrm>
          <a:prstGeom prst="snip2Diag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52" name="文本框 51"/>
          <p:cNvSpPr txBox="1"/>
          <p:nvPr>
            <p:custDataLst>
              <p:tags r:id="rId11"/>
            </p:custDataLst>
          </p:nvPr>
        </p:nvSpPr>
        <p:spPr>
          <a:xfrm>
            <a:off x="608330" y="5089748"/>
            <a:ext cx="727834" cy="6688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uFillTx/>
                <a:latin typeface="+mn-ea"/>
                <a:cs typeface="+mj-lt"/>
              </a:rPr>
              <a:t>03</a:t>
            </a:r>
            <a:endParaRPr lang="en-US" altLang="zh-CN" sz="3200" b="1" spc="150">
              <a:solidFill>
                <a:srgbClr val="FFFFFF"/>
              </a:solidFill>
              <a:uFillTx/>
              <a:latin typeface="+mn-ea"/>
              <a:cs typeface="+mj-lt"/>
            </a:endParaRPr>
          </a:p>
        </p:txBody>
      </p:sp>
      <p:sp>
        <p:nvSpPr>
          <p:cNvPr id="50" name="矩形 49"/>
          <p:cNvSpPr/>
          <p:nvPr>
            <p:custDataLst>
              <p:tags r:id="rId12"/>
            </p:custDataLst>
          </p:nvPr>
        </p:nvSpPr>
        <p:spPr>
          <a:xfrm>
            <a:off x="1422472" y="4730661"/>
            <a:ext cx="4441641" cy="1387245"/>
          </a:xfrm>
          <a:prstGeom prst="rect">
            <a:avLst/>
          </a:prstGeom>
          <a:noFill/>
          <a:ln w="63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51" name="文本框 50"/>
          <p:cNvSpPr txBox="1"/>
          <p:nvPr>
            <p:custDataLst>
              <p:tags r:id="rId13"/>
            </p:custDataLst>
          </p:nvPr>
        </p:nvSpPr>
        <p:spPr>
          <a:xfrm>
            <a:off x="1544498" y="4766888"/>
            <a:ext cx="4157080" cy="1321369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症状变化：疼痛加剧，关节活动受限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剪去对角的矩形 52"/>
          <p:cNvSpPr/>
          <p:nvPr>
            <p:custDataLst>
              <p:tags r:id="rId14"/>
            </p:custDataLst>
          </p:nvPr>
        </p:nvSpPr>
        <p:spPr>
          <a:xfrm>
            <a:off x="609601" y="3397274"/>
            <a:ext cx="725650" cy="704543"/>
          </a:xfrm>
          <a:prstGeom prst="snip2Diag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56" name="文本框 55"/>
          <p:cNvSpPr txBox="1"/>
          <p:nvPr>
            <p:custDataLst>
              <p:tags r:id="rId15"/>
            </p:custDataLst>
          </p:nvPr>
        </p:nvSpPr>
        <p:spPr>
          <a:xfrm>
            <a:off x="608330" y="3415705"/>
            <a:ext cx="727834" cy="6688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uFillTx/>
                <a:latin typeface="+mn-ea"/>
                <a:cs typeface="+mj-lt"/>
              </a:rPr>
              <a:t>02</a:t>
            </a:r>
            <a:endParaRPr lang="en-US" altLang="zh-CN" sz="3200" b="1" spc="150">
              <a:solidFill>
                <a:srgbClr val="FFFFFF"/>
              </a:solidFill>
              <a:uFillTx/>
              <a:latin typeface="+mn-ea"/>
              <a:cs typeface="+mj-lt"/>
            </a:endParaRPr>
          </a:p>
        </p:txBody>
      </p:sp>
      <p:sp>
        <p:nvSpPr>
          <p:cNvPr id="54" name="矩形 53"/>
          <p:cNvSpPr/>
          <p:nvPr>
            <p:custDataLst>
              <p:tags r:id="rId16"/>
            </p:custDataLst>
          </p:nvPr>
        </p:nvSpPr>
        <p:spPr>
          <a:xfrm>
            <a:off x="1422472" y="3057253"/>
            <a:ext cx="4441641" cy="1385308"/>
          </a:xfrm>
          <a:prstGeom prst="rect">
            <a:avLst/>
          </a:prstGeom>
          <a:noFill/>
          <a:ln w="63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55" name="文本框 54"/>
          <p:cNvSpPr txBox="1"/>
          <p:nvPr>
            <p:custDataLst>
              <p:tags r:id="rId17"/>
            </p:custDataLst>
          </p:nvPr>
        </p:nvSpPr>
        <p:spPr>
          <a:xfrm>
            <a:off x="1544498" y="3092209"/>
            <a:ext cx="4157080" cy="1321369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病史：右踝关节扭伤，疼痛、肿胀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7" name="剪去对角的矩形 56"/>
          <p:cNvSpPr/>
          <p:nvPr>
            <p:custDataLst>
              <p:tags r:id="rId18"/>
            </p:custDataLst>
          </p:nvPr>
        </p:nvSpPr>
        <p:spPr>
          <a:xfrm>
            <a:off x="6323213" y="1695266"/>
            <a:ext cx="725650" cy="704543"/>
          </a:xfrm>
          <a:prstGeom prst="snip2Diag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0" name="文本框 59"/>
          <p:cNvSpPr txBox="1"/>
          <p:nvPr>
            <p:custDataLst>
              <p:tags r:id="rId19"/>
            </p:custDataLst>
          </p:nvPr>
        </p:nvSpPr>
        <p:spPr>
          <a:xfrm>
            <a:off x="6321942" y="1712425"/>
            <a:ext cx="727834" cy="6688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uFillTx/>
                <a:latin typeface="+mn-ea"/>
                <a:cs typeface="+mj-lt"/>
              </a:rPr>
              <a:t>04</a:t>
            </a:r>
            <a:endParaRPr lang="en-US" altLang="zh-CN" sz="3200" b="1" spc="150">
              <a:solidFill>
                <a:srgbClr val="FFFFFF"/>
              </a:solidFill>
              <a:uFillTx/>
              <a:latin typeface="+mn-ea"/>
              <a:cs typeface="+mj-lt"/>
            </a:endParaRPr>
          </a:p>
        </p:txBody>
      </p:sp>
      <p:sp>
        <p:nvSpPr>
          <p:cNvPr id="58" name="矩形 57"/>
          <p:cNvSpPr/>
          <p:nvPr>
            <p:custDataLst>
              <p:tags r:id="rId20"/>
            </p:custDataLst>
          </p:nvPr>
        </p:nvSpPr>
        <p:spPr>
          <a:xfrm>
            <a:off x="7136084" y="1353974"/>
            <a:ext cx="4441641" cy="1385308"/>
          </a:xfrm>
          <a:prstGeom prst="rect">
            <a:avLst/>
          </a:prstGeom>
          <a:noFill/>
          <a:ln w="63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59" name="文本框 58"/>
          <p:cNvSpPr txBox="1"/>
          <p:nvPr>
            <p:custDataLst>
              <p:tags r:id="rId21"/>
            </p:custDataLst>
          </p:nvPr>
        </p:nvSpPr>
        <p:spPr>
          <a:xfrm>
            <a:off x="7257474" y="1389565"/>
            <a:ext cx="4157080" cy="1321369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影像学检查：X线片显示跗跖关节脱位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辅助检查及诊断结果</a:t>
            </a:r>
            <a:endParaRPr lang="zh-CN" altLang="en-US"/>
          </a:p>
        </p:txBody>
      </p:sp>
      <p:sp>
        <p:nvSpPr>
          <p:cNvPr id="11" name="矩形: 圆角 4"/>
          <p:cNvSpPr/>
          <p:nvPr>
            <p:custDataLst>
              <p:tags r:id="rId2"/>
            </p:custDataLst>
          </p:nvPr>
        </p:nvSpPr>
        <p:spPr>
          <a:xfrm>
            <a:off x="608330" y="2242046"/>
            <a:ext cx="2508989" cy="3379553"/>
          </a:xfrm>
          <a:prstGeom prst="roundRect">
            <a:avLst>
              <a:gd name="adj" fmla="val 5926"/>
            </a:avLst>
          </a:prstGeom>
          <a:solidFill>
            <a:sysClr val="window" lastClr="FFFFFF"/>
          </a:solidFill>
          <a:ln w="1270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8" name="文本框 27"/>
          <p:cNvSpPr txBox="1"/>
          <p:nvPr>
            <p:custDataLst>
              <p:tags r:id="rId3"/>
            </p:custDataLst>
          </p:nvPr>
        </p:nvSpPr>
        <p:spPr>
          <a:xfrm>
            <a:off x="774469" y="2857587"/>
            <a:ext cx="2176253" cy="2489688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just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影像学检查：X线片、CT、MRI等</a:t>
            </a: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29" name="任意多边形: 形状 11"/>
          <p:cNvSpPr/>
          <p:nvPr>
            <p:custDataLst>
              <p:tags r:id="rId4"/>
            </p:custDataLst>
          </p:nvPr>
        </p:nvSpPr>
        <p:spPr>
          <a:xfrm>
            <a:off x="614695" y="5508172"/>
            <a:ext cx="2496582" cy="115110"/>
          </a:xfrm>
          <a:custGeom>
            <a:gdLst>
              <a:gd name="connsiteX0" fmla="*/ 0 w 2299702"/>
              <a:gd name="connsiteY0" fmla="*/ 0 h 105988"/>
              <a:gd name="connsiteX1" fmla="*/ 2299702 w 2299702"/>
              <a:gd name="connsiteY1" fmla="*/ 0 h 105988"/>
              <a:gd name="connsiteX2" fmla="*/ 2295200 w 2299702"/>
              <a:gd name="connsiteY2" fmla="*/ 22301 h 105988"/>
              <a:gd name="connsiteX3" fmla="*/ 2168945 w 2299702"/>
              <a:gd name="connsiteY3" fmla="*/ 105988 h 105988"/>
              <a:gd name="connsiteX4" fmla="*/ 130757 w 2299702"/>
              <a:gd name="connsiteY4" fmla="*/ 105988 h 105988"/>
              <a:gd name="connsiteX5" fmla="*/ 4502 w 2299702"/>
              <a:gd name="connsiteY5" fmla="*/ 22301 h 1059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299702" h="105988">
                <a:moveTo>
                  <a:pt x="0" y="0"/>
                </a:moveTo>
                <a:lnTo>
                  <a:pt x="2299702" y="0"/>
                </a:lnTo>
                <a:lnTo>
                  <a:pt x="2295200" y="22301"/>
                </a:lnTo>
                <a:cubicBezTo>
                  <a:pt x="2274399" y="71481"/>
                  <a:pt x="2225702" y="105988"/>
                  <a:pt x="2168945" y="105988"/>
                </a:cubicBezTo>
                <a:lnTo>
                  <a:pt x="130757" y="105988"/>
                </a:lnTo>
                <a:cubicBezTo>
                  <a:pt x="74000" y="105988"/>
                  <a:pt x="25303" y="71481"/>
                  <a:pt x="4502" y="22301"/>
                </a:cubicBezTo>
                <a:close/>
              </a:path>
            </a:pathLst>
          </a:custGeom>
          <a:solidFill>
            <a:schemeClr val="accent1"/>
          </a:solidFill>
          <a:ln w="19050" cap="flat" cmpd="sng" algn="ctr">
            <a:noFill/>
            <a:prstDash val="solid"/>
            <a:miter lim="800000"/>
          </a:ln>
          <a:effectLst>
            <a:outerShdw blurRad="203200" dist="76200" dir="5400000" sx="96000" sy="96000" algn="t" rotWithShape="0">
              <a:sysClr val="windowText" lastClr="000000">
                <a:lumMod val="50000"/>
                <a:lumOff val="50000"/>
                <a:alpha val="30000"/>
              </a:sysClr>
            </a:outerShdw>
          </a:effectLst>
        </p:spPr>
        <p:txBody>
          <a:bodyPr lIns="0" tIns="0" rIns="0" bIns="0"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600" b="0" i="0" u="none" strike="noStrike" kern="0" cap="none" spc="0" normalizeH="0" baseline="0" noProof="0">
              <a:ln>
                <a:noFill/>
              </a:ln>
              <a:gradFill>
                <a:gsLst>
                  <a:gs pos="5000">
                    <a:srgbClr val="BC1E1E"/>
                  </a:gs>
                  <a:gs pos="100000">
                    <a:srgbClr val="771313"/>
                  </a:gs>
                </a:gsLst>
                <a:lin ang="4800000" scaled="0"/>
              </a:gra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0" name="矩形: 圆角 49"/>
          <p:cNvSpPr/>
          <p:nvPr>
            <p:custDataLst>
              <p:tags r:id="rId5"/>
            </p:custDataLst>
          </p:nvPr>
        </p:nvSpPr>
        <p:spPr>
          <a:xfrm>
            <a:off x="1472125" y="1848659"/>
            <a:ext cx="781647" cy="781647"/>
          </a:xfrm>
          <a:prstGeom prst="roundRect">
            <a:avLst>
              <a:gd name="adj" fmla="val 13544"/>
            </a:avLst>
          </a:prstGeom>
          <a:solidFill>
            <a:schemeClr val="accent1"/>
          </a:solidFill>
          <a:ln w="38100" cap="flat" cmpd="sng" algn="ctr">
            <a:noFill/>
            <a:prstDash val="solid"/>
            <a:miter lim="800000"/>
          </a:ln>
          <a:effectLst>
            <a:outerShdw blurRad="152400" dist="76200" dir="2700000" algn="tl" rotWithShape="0">
              <a:sysClr val="windowText" lastClr="000000">
                <a:lumMod val="50000"/>
                <a:lumOff val="50000"/>
                <a:alpha val="30000"/>
              </a:sysClr>
            </a:outerShdw>
          </a:effectLst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2800" b="1" i="0" u="none" strike="noStrike" kern="0" cap="none" spc="0" normalizeH="0" baseline="0" noProof="0">
                <a:ln>
                  <a:noFill/>
                </a:ln>
                <a:solidFill>
                  <a:schemeClr val="lt1">
                    <a:lumMod val="100000"/>
                  </a:schemeClr>
                </a:solidFill>
                <a:effectLst/>
                <a:uLnTx/>
                <a:uFillTx/>
                <a:latin typeface="+mn-ea"/>
                <a:cs typeface="+mn-ea"/>
                <a:sym typeface="+mn-lt"/>
              </a:rPr>
              <a:t>01</a:t>
            </a:r>
            <a:endParaRPr kumimoji="1" lang="en-US" altLang="zh-CN" sz="2800" b="1" i="0" u="none" strike="noStrike" kern="0" cap="none" spc="0" normalizeH="0" baseline="0" noProof="0">
              <a:ln>
                <a:noFill/>
              </a:ln>
              <a:solidFill>
                <a:schemeClr val="lt1">
                  <a:lumMod val="100000"/>
                </a:schemeClr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4" name="矩形: 圆角 12"/>
          <p:cNvSpPr/>
          <p:nvPr>
            <p:custDataLst>
              <p:tags r:id="rId6"/>
            </p:custDataLst>
          </p:nvPr>
        </p:nvSpPr>
        <p:spPr>
          <a:xfrm>
            <a:off x="3428236" y="2242046"/>
            <a:ext cx="2508989" cy="3379553"/>
          </a:xfrm>
          <a:prstGeom prst="roundRect">
            <a:avLst>
              <a:gd name="adj" fmla="val 5926"/>
            </a:avLst>
          </a:prstGeom>
          <a:solidFill>
            <a:sysClr val="window" lastClr="FFFFFF"/>
          </a:solidFill>
          <a:ln w="1270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矩形: 圆角 20"/>
          <p:cNvSpPr/>
          <p:nvPr>
            <p:custDataLst>
              <p:tags r:id="rId7"/>
            </p:custDataLst>
          </p:nvPr>
        </p:nvSpPr>
        <p:spPr>
          <a:xfrm>
            <a:off x="4292032" y="1848659"/>
            <a:ext cx="781647" cy="781647"/>
          </a:xfrm>
          <a:prstGeom prst="roundRect">
            <a:avLst>
              <a:gd name="adj" fmla="val 13544"/>
            </a:avLst>
          </a:prstGeom>
          <a:solidFill>
            <a:schemeClr val="accent1"/>
          </a:solidFill>
          <a:ln w="38100" cap="flat" cmpd="sng" algn="ctr">
            <a:noFill/>
            <a:prstDash val="solid"/>
            <a:miter lim="800000"/>
          </a:ln>
          <a:effectLst>
            <a:outerShdw blurRad="152400" dist="76200" dir="2700000" algn="tl" rotWithShape="0">
              <a:sysClr val="windowText" lastClr="000000">
                <a:lumMod val="50000"/>
                <a:lumOff val="50000"/>
                <a:alpha val="30000"/>
              </a:sysClr>
            </a:outerShdw>
          </a:effectLst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2800" b="1" i="0" u="none" strike="noStrike" kern="0" cap="none" spc="0" normalizeH="0" baseline="0" noProof="0">
                <a:ln>
                  <a:noFill/>
                </a:ln>
                <a:solidFill>
                  <a:schemeClr val="lt1">
                    <a:lumMod val="100000"/>
                  </a:schemeClr>
                </a:solidFill>
                <a:effectLst/>
                <a:uLnTx/>
                <a:uFillTx/>
                <a:latin typeface="+mn-ea"/>
                <a:cs typeface="+mn-ea"/>
                <a:sym typeface="+mn-lt"/>
              </a:rPr>
              <a:t>02</a:t>
            </a:r>
            <a:endParaRPr kumimoji="1" lang="en-US" altLang="zh-CN" sz="2800" b="1" i="0" u="none" strike="noStrike" kern="0" cap="none" spc="0" normalizeH="0" baseline="0" noProof="0">
              <a:ln>
                <a:noFill/>
              </a:ln>
              <a:solidFill>
                <a:schemeClr val="lt1">
                  <a:lumMod val="100000"/>
                </a:schemeClr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任意多边形: 形状 24"/>
          <p:cNvSpPr/>
          <p:nvPr>
            <p:custDataLst>
              <p:tags r:id="rId8"/>
            </p:custDataLst>
          </p:nvPr>
        </p:nvSpPr>
        <p:spPr>
          <a:xfrm>
            <a:off x="3434602" y="5508172"/>
            <a:ext cx="2496582" cy="115110"/>
          </a:xfrm>
          <a:custGeom>
            <a:gdLst>
              <a:gd name="connsiteX0" fmla="*/ 0 w 2299702"/>
              <a:gd name="connsiteY0" fmla="*/ 0 h 105988"/>
              <a:gd name="connsiteX1" fmla="*/ 2299702 w 2299702"/>
              <a:gd name="connsiteY1" fmla="*/ 0 h 105988"/>
              <a:gd name="connsiteX2" fmla="*/ 2295200 w 2299702"/>
              <a:gd name="connsiteY2" fmla="*/ 22301 h 105988"/>
              <a:gd name="connsiteX3" fmla="*/ 2168945 w 2299702"/>
              <a:gd name="connsiteY3" fmla="*/ 105988 h 105988"/>
              <a:gd name="connsiteX4" fmla="*/ 130757 w 2299702"/>
              <a:gd name="connsiteY4" fmla="*/ 105988 h 105988"/>
              <a:gd name="connsiteX5" fmla="*/ 4502 w 2299702"/>
              <a:gd name="connsiteY5" fmla="*/ 22301 h 1059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299702" h="105988">
                <a:moveTo>
                  <a:pt x="0" y="0"/>
                </a:moveTo>
                <a:lnTo>
                  <a:pt x="2299702" y="0"/>
                </a:lnTo>
                <a:lnTo>
                  <a:pt x="2295200" y="22301"/>
                </a:lnTo>
                <a:cubicBezTo>
                  <a:pt x="2274399" y="71481"/>
                  <a:pt x="2225702" y="105988"/>
                  <a:pt x="2168945" y="105988"/>
                </a:cubicBezTo>
                <a:lnTo>
                  <a:pt x="130757" y="105988"/>
                </a:lnTo>
                <a:cubicBezTo>
                  <a:pt x="74000" y="105988"/>
                  <a:pt x="25303" y="71481"/>
                  <a:pt x="4502" y="22301"/>
                </a:cubicBezTo>
                <a:close/>
              </a:path>
            </a:pathLst>
          </a:custGeom>
          <a:solidFill>
            <a:schemeClr val="accent1"/>
          </a:solidFill>
          <a:ln w="19050" cap="flat" cmpd="sng" algn="ctr">
            <a:noFill/>
            <a:prstDash val="solid"/>
            <a:miter lim="800000"/>
          </a:ln>
          <a:effectLst>
            <a:outerShdw blurRad="203200" dist="76200" dir="5400000" sx="96000" sy="96000" algn="t" rotWithShape="0">
              <a:sysClr val="windowText" lastClr="000000">
                <a:lumMod val="50000"/>
                <a:lumOff val="50000"/>
                <a:alpha val="30000"/>
              </a:sysClr>
            </a:outerShdw>
          </a:effectLst>
        </p:spPr>
        <p:txBody>
          <a:bodyPr lIns="0" tIns="0" rIns="0" bIns="0"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600" b="0" i="0" u="none" strike="noStrike" kern="0" cap="none" spc="0" normalizeH="0" baseline="0" noProof="0">
              <a:ln>
                <a:noFill/>
              </a:ln>
              <a:gradFill>
                <a:gsLst>
                  <a:gs pos="5000">
                    <a:srgbClr val="BC1E1E"/>
                  </a:gs>
                  <a:gs pos="100000">
                    <a:srgbClr val="771313"/>
                  </a:gs>
                </a:gsLst>
                <a:lin ang="4800000" scaled="0"/>
              </a:gra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2"/>
          <p:cNvSpPr txBox="1"/>
          <p:nvPr>
            <p:custDataLst>
              <p:tags r:id="rId9"/>
            </p:custDataLst>
          </p:nvPr>
        </p:nvSpPr>
        <p:spPr>
          <a:xfrm>
            <a:off x="3594375" y="2857587"/>
            <a:ext cx="2176253" cy="2489688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just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实验室检查：血常规、生化、免疫等</a:t>
            </a: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6" name="矩形: 圆角 12"/>
          <p:cNvSpPr/>
          <p:nvPr>
            <p:custDataLst>
              <p:tags r:id="rId10"/>
            </p:custDataLst>
          </p:nvPr>
        </p:nvSpPr>
        <p:spPr>
          <a:xfrm>
            <a:off x="6248143" y="2242046"/>
            <a:ext cx="2508989" cy="3379553"/>
          </a:xfrm>
          <a:prstGeom prst="roundRect">
            <a:avLst>
              <a:gd name="adj" fmla="val 5926"/>
            </a:avLst>
          </a:prstGeom>
          <a:solidFill>
            <a:sysClr val="window" lastClr="FFFFFF"/>
          </a:solidFill>
          <a:ln w="1270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矩形: 圆角 20"/>
          <p:cNvSpPr/>
          <p:nvPr>
            <p:custDataLst>
              <p:tags r:id="rId11"/>
            </p:custDataLst>
          </p:nvPr>
        </p:nvSpPr>
        <p:spPr>
          <a:xfrm>
            <a:off x="7111938" y="1848659"/>
            <a:ext cx="781647" cy="781647"/>
          </a:xfrm>
          <a:prstGeom prst="roundRect">
            <a:avLst>
              <a:gd name="adj" fmla="val 13544"/>
            </a:avLst>
          </a:prstGeom>
          <a:solidFill>
            <a:schemeClr val="accent1"/>
          </a:solidFill>
          <a:ln w="38100" cap="flat" cmpd="sng" algn="ctr">
            <a:noFill/>
            <a:prstDash val="solid"/>
            <a:miter lim="800000"/>
          </a:ln>
          <a:effectLst>
            <a:outerShdw blurRad="152400" dist="76200" dir="2700000" algn="tl" rotWithShape="0">
              <a:sysClr val="windowText" lastClr="000000">
                <a:lumMod val="50000"/>
                <a:lumOff val="50000"/>
                <a:alpha val="30000"/>
              </a:sysClr>
            </a:outerShdw>
          </a:effectLst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2800" b="1" i="0" u="none" strike="noStrike" kern="0" cap="none" spc="0" normalizeH="0" baseline="0" noProof="0">
                <a:ln>
                  <a:noFill/>
                </a:ln>
                <a:solidFill>
                  <a:schemeClr val="lt1">
                    <a:lumMod val="100000"/>
                  </a:schemeClr>
                </a:solidFill>
                <a:effectLst/>
                <a:uLnTx/>
                <a:uFillTx/>
                <a:latin typeface="+mn-ea"/>
                <a:cs typeface="+mn-ea"/>
                <a:sym typeface="+mn-lt"/>
              </a:rPr>
              <a:t>03</a:t>
            </a:r>
            <a:endParaRPr kumimoji="1" lang="en-US" altLang="zh-CN" sz="2800" b="1" i="0" u="none" strike="noStrike" kern="0" cap="none" spc="0" normalizeH="0" baseline="0" noProof="0">
              <a:ln>
                <a:noFill/>
              </a:ln>
              <a:solidFill>
                <a:schemeClr val="lt1">
                  <a:lumMod val="100000"/>
                </a:schemeClr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任意多边形: 形状 24"/>
          <p:cNvSpPr/>
          <p:nvPr>
            <p:custDataLst>
              <p:tags r:id="rId12"/>
            </p:custDataLst>
          </p:nvPr>
        </p:nvSpPr>
        <p:spPr>
          <a:xfrm>
            <a:off x="6254508" y="5508172"/>
            <a:ext cx="2496582" cy="115110"/>
          </a:xfrm>
          <a:custGeom>
            <a:gdLst>
              <a:gd name="connsiteX0" fmla="*/ 0 w 2299702"/>
              <a:gd name="connsiteY0" fmla="*/ 0 h 105988"/>
              <a:gd name="connsiteX1" fmla="*/ 2299702 w 2299702"/>
              <a:gd name="connsiteY1" fmla="*/ 0 h 105988"/>
              <a:gd name="connsiteX2" fmla="*/ 2295200 w 2299702"/>
              <a:gd name="connsiteY2" fmla="*/ 22301 h 105988"/>
              <a:gd name="connsiteX3" fmla="*/ 2168945 w 2299702"/>
              <a:gd name="connsiteY3" fmla="*/ 105988 h 105988"/>
              <a:gd name="connsiteX4" fmla="*/ 130757 w 2299702"/>
              <a:gd name="connsiteY4" fmla="*/ 105988 h 105988"/>
              <a:gd name="connsiteX5" fmla="*/ 4502 w 2299702"/>
              <a:gd name="connsiteY5" fmla="*/ 22301 h 1059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299702" h="105988">
                <a:moveTo>
                  <a:pt x="0" y="0"/>
                </a:moveTo>
                <a:lnTo>
                  <a:pt x="2299702" y="0"/>
                </a:lnTo>
                <a:lnTo>
                  <a:pt x="2295200" y="22301"/>
                </a:lnTo>
                <a:cubicBezTo>
                  <a:pt x="2274399" y="71481"/>
                  <a:pt x="2225702" y="105988"/>
                  <a:pt x="2168945" y="105988"/>
                </a:cubicBezTo>
                <a:lnTo>
                  <a:pt x="130757" y="105988"/>
                </a:lnTo>
                <a:cubicBezTo>
                  <a:pt x="74000" y="105988"/>
                  <a:pt x="25303" y="71481"/>
                  <a:pt x="4502" y="22301"/>
                </a:cubicBezTo>
                <a:close/>
              </a:path>
            </a:pathLst>
          </a:custGeom>
          <a:solidFill>
            <a:schemeClr val="accent1"/>
          </a:solidFill>
          <a:ln w="19050" cap="flat" cmpd="sng" algn="ctr">
            <a:noFill/>
            <a:prstDash val="solid"/>
            <a:miter lim="800000"/>
          </a:ln>
          <a:effectLst>
            <a:outerShdw blurRad="203200" dist="76200" dir="5400000" sx="96000" sy="96000" algn="t" rotWithShape="0">
              <a:sysClr val="windowText" lastClr="000000">
                <a:lumMod val="50000"/>
                <a:lumOff val="50000"/>
                <a:alpha val="30000"/>
              </a:sysClr>
            </a:outerShdw>
          </a:effectLst>
        </p:spPr>
        <p:txBody>
          <a:bodyPr lIns="0" tIns="0" rIns="0" bIns="0"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600" b="0" i="0" u="none" strike="noStrike" kern="0" cap="none" spc="0" normalizeH="0" baseline="0" noProof="0">
              <a:ln>
                <a:noFill/>
              </a:ln>
              <a:gradFill>
                <a:gsLst>
                  <a:gs pos="5000">
                    <a:srgbClr val="BC1E1E"/>
                  </a:gs>
                  <a:gs pos="100000">
                    <a:srgbClr val="771313"/>
                  </a:gs>
                </a:gsLst>
                <a:lin ang="4800000" scaled="0"/>
              </a:gra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文本框 9"/>
          <p:cNvSpPr txBox="1"/>
          <p:nvPr>
            <p:custDataLst>
              <p:tags r:id="rId13"/>
            </p:custDataLst>
          </p:nvPr>
        </p:nvSpPr>
        <p:spPr>
          <a:xfrm>
            <a:off x="6414282" y="2857587"/>
            <a:ext cx="2176253" cy="2489688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just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诊断结果：跗跖关节脱位，可能伴有韧带损伤、骨折等</a:t>
            </a: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矩形: 圆角 12"/>
          <p:cNvSpPr/>
          <p:nvPr>
            <p:custDataLst>
              <p:tags r:id="rId14"/>
            </p:custDataLst>
          </p:nvPr>
        </p:nvSpPr>
        <p:spPr>
          <a:xfrm>
            <a:off x="9068049" y="2242046"/>
            <a:ext cx="2508989" cy="3379553"/>
          </a:xfrm>
          <a:prstGeom prst="roundRect">
            <a:avLst>
              <a:gd name="adj" fmla="val 5926"/>
            </a:avLst>
          </a:prstGeom>
          <a:solidFill>
            <a:sysClr val="window" lastClr="FFFFFF"/>
          </a:solidFill>
          <a:ln w="1270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矩形: 圆角 20"/>
          <p:cNvSpPr/>
          <p:nvPr>
            <p:custDataLst>
              <p:tags r:id="rId15"/>
            </p:custDataLst>
          </p:nvPr>
        </p:nvSpPr>
        <p:spPr>
          <a:xfrm>
            <a:off x="9931844" y="1848659"/>
            <a:ext cx="781647" cy="781647"/>
          </a:xfrm>
          <a:prstGeom prst="roundRect">
            <a:avLst>
              <a:gd name="adj" fmla="val 13544"/>
            </a:avLst>
          </a:prstGeom>
          <a:solidFill>
            <a:schemeClr val="accent1"/>
          </a:solidFill>
          <a:ln w="38100" cap="flat" cmpd="sng" algn="ctr">
            <a:noFill/>
            <a:prstDash val="solid"/>
            <a:miter lim="800000"/>
          </a:ln>
          <a:effectLst>
            <a:outerShdw blurRad="152400" dist="76200" dir="2700000" algn="tl" rotWithShape="0">
              <a:sysClr val="windowText" lastClr="000000">
                <a:lumMod val="50000"/>
                <a:lumOff val="50000"/>
                <a:alpha val="30000"/>
              </a:sysClr>
            </a:outerShdw>
          </a:effectLst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2800" b="1" i="0" u="none" strike="noStrike" kern="0" cap="none" spc="0" normalizeH="0" baseline="0" noProof="0">
                <a:ln>
                  <a:noFill/>
                </a:ln>
                <a:solidFill>
                  <a:schemeClr val="lt1">
                    <a:lumMod val="100000"/>
                  </a:schemeClr>
                </a:solidFill>
                <a:effectLst/>
                <a:uLnTx/>
                <a:uFillTx/>
                <a:latin typeface="+mn-ea"/>
                <a:cs typeface="+mn-ea"/>
                <a:sym typeface="+mn-lt"/>
              </a:rPr>
              <a:t>04</a:t>
            </a:r>
            <a:endParaRPr kumimoji="1" lang="en-US" altLang="zh-CN" sz="2800" b="1" i="0" u="none" strike="noStrike" kern="0" cap="none" spc="0" normalizeH="0" baseline="0" noProof="0">
              <a:ln>
                <a:noFill/>
              </a:ln>
              <a:solidFill>
                <a:schemeClr val="lt1">
                  <a:lumMod val="100000"/>
                </a:schemeClr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: 形状 24"/>
          <p:cNvSpPr/>
          <p:nvPr>
            <p:custDataLst>
              <p:tags r:id="rId16"/>
            </p:custDataLst>
          </p:nvPr>
        </p:nvSpPr>
        <p:spPr>
          <a:xfrm>
            <a:off x="9074415" y="5508172"/>
            <a:ext cx="2496582" cy="115110"/>
          </a:xfrm>
          <a:custGeom>
            <a:gdLst>
              <a:gd name="connsiteX0" fmla="*/ 0 w 2299702"/>
              <a:gd name="connsiteY0" fmla="*/ 0 h 105988"/>
              <a:gd name="connsiteX1" fmla="*/ 2299702 w 2299702"/>
              <a:gd name="connsiteY1" fmla="*/ 0 h 105988"/>
              <a:gd name="connsiteX2" fmla="*/ 2295200 w 2299702"/>
              <a:gd name="connsiteY2" fmla="*/ 22301 h 105988"/>
              <a:gd name="connsiteX3" fmla="*/ 2168945 w 2299702"/>
              <a:gd name="connsiteY3" fmla="*/ 105988 h 105988"/>
              <a:gd name="connsiteX4" fmla="*/ 130757 w 2299702"/>
              <a:gd name="connsiteY4" fmla="*/ 105988 h 105988"/>
              <a:gd name="connsiteX5" fmla="*/ 4502 w 2299702"/>
              <a:gd name="connsiteY5" fmla="*/ 22301 h 1059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299702" h="105988">
                <a:moveTo>
                  <a:pt x="0" y="0"/>
                </a:moveTo>
                <a:lnTo>
                  <a:pt x="2299702" y="0"/>
                </a:lnTo>
                <a:lnTo>
                  <a:pt x="2295200" y="22301"/>
                </a:lnTo>
                <a:cubicBezTo>
                  <a:pt x="2274399" y="71481"/>
                  <a:pt x="2225702" y="105988"/>
                  <a:pt x="2168945" y="105988"/>
                </a:cubicBezTo>
                <a:lnTo>
                  <a:pt x="130757" y="105988"/>
                </a:lnTo>
                <a:cubicBezTo>
                  <a:pt x="74000" y="105988"/>
                  <a:pt x="25303" y="71481"/>
                  <a:pt x="4502" y="22301"/>
                </a:cubicBezTo>
                <a:close/>
              </a:path>
            </a:pathLst>
          </a:custGeom>
          <a:solidFill>
            <a:schemeClr val="accent1"/>
          </a:solidFill>
          <a:ln w="19050" cap="flat" cmpd="sng" algn="ctr">
            <a:noFill/>
            <a:prstDash val="solid"/>
            <a:miter lim="800000"/>
          </a:ln>
          <a:effectLst>
            <a:outerShdw blurRad="203200" dist="76200" dir="5400000" sx="96000" sy="96000" algn="t" rotWithShape="0">
              <a:sysClr val="windowText" lastClr="000000">
                <a:lumMod val="50000"/>
                <a:lumOff val="50000"/>
                <a:alpha val="30000"/>
              </a:sysClr>
            </a:outerShdw>
          </a:effectLst>
        </p:spPr>
        <p:txBody>
          <a:bodyPr lIns="0" tIns="0" rIns="0" bIns="0"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600" b="0" i="0" u="none" strike="noStrike" kern="0" cap="none" spc="0" normalizeH="0" baseline="0" noProof="0">
              <a:ln>
                <a:noFill/>
              </a:ln>
              <a:gradFill>
                <a:gsLst>
                  <a:gs pos="5000">
                    <a:srgbClr val="BC1E1E"/>
                  </a:gs>
                  <a:gs pos="100000">
                    <a:srgbClr val="771313"/>
                  </a:gs>
                </a:gsLst>
                <a:lin ang="4800000" scaled="0"/>
              </a:gra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9" name="文本框 18"/>
          <p:cNvSpPr txBox="1"/>
          <p:nvPr>
            <p:custDataLst>
              <p:tags r:id="rId17"/>
            </p:custDataLst>
          </p:nvPr>
        </p:nvSpPr>
        <p:spPr>
          <a:xfrm>
            <a:off x="9234188" y="2857587"/>
            <a:ext cx="2176253" cy="2489688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just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治疗方案：保守治疗或手术治疗，根据病情选择合适的治疗方法</a:t>
            </a: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4" name="矩形: 圆角"/>
          <p:cNvSpPr/>
          <p:nvPr>
            <p:custDataLst>
              <p:tags r:id="rId2"/>
            </p:custDataLst>
          </p:nvPr>
        </p:nvSpPr>
        <p:spPr>
          <a:xfrm>
            <a:off x="608330" y="1479631"/>
            <a:ext cx="5198445" cy="1227691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直角三角形"/>
          <p:cNvSpPr/>
          <p:nvPr>
            <p:custDataLst>
              <p:tags r:id="rId3"/>
            </p:custDataLst>
          </p:nvPr>
        </p:nvSpPr>
        <p:spPr>
          <a:xfrm>
            <a:off x="1594049" y="1363102"/>
            <a:ext cx="120344" cy="119074"/>
          </a:xfrm>
          <a:prstGeom prst="rt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: 圆角"/>
          <p:cNvSpPr/>
          <p:nvPr>
            <p:custDataLst>
              <p:tags r:id="rId4"/>
            </p:custDataLst>
          </p:nvPr>
        </p:nvSpPr>
        <p:spPr>
          <a:xfrm>
            <a:off x="948365" y="1354824"/>
            <a:ext cx="663969" cy="808697"/>
          </a:xfrm>
          <a:prstGeom prst="roundRect">
            <a:avLst>
              <a:gd name="adj" fmla="val 443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9" name="装饰3"/>
          <p:cNvSpPr/>
          <p:nvPr>
            <p:custDataLst>
              <p:tags r:id="rId5"/>
            </p:custDataLst>
          </p:nvPr>
        </p:nvSpPr>
        <p:spPr>
          <a:xfrm>
            <a:off x="5310872" y="2524569"/>
            <a:ext cx="509416" cy="191031"/>
          </a:xfrm>
          <a:custGeom>
            <a:gdLst>
              <a:gd name="connsiteX0" fmla="*/ 95251 w 507999"/>
              <a:gd name="connsiteY0" fmla="*/ 1 h 190502"/>
              <a:gd name="connsiteX1" fmla="*/ 412748 w 507999"/>
              <a:gd name="connsiteY1" fmla="*/ 2 h 190502"/>
              <a:gd name="connsiteX2" fmla="*/ 507999 w 507999"/>
              <a:gd name="connsiteY2" fmla="*/ 95252 h 190502"/>
              <a:gd name="connsiteX3" fmla="*/ 412751 w 507999"/>
              <a:gd name="connsiteY3" fmla="*/ 190502 h 190502"/>
              <a:gd name="connsiteX4" fmla="*/ 95250 w 507999"/>
              <a:gd name="connsiteY4" fmla="*/ 190502 h 190502"/>
              <a:gd name="connsiteX5" fmla="*/ 1 w 507999"/>
              <a:gd name="connsiteY5" fmla="*/ 95250 h 190502"/>
              <a:gd name="connsiteX6" fmla="*/ 95251 w 507999"/>
              <a:gd name="connsiteY6" fmla="*/ 1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999" h="190502">
                <a:moveTo>
                  <a:pt x="95251" y="1"/>
                </a:moveTo>
                <a:lnTo>
                  <a:pt x="412748" y="2"/>
                </a:lnTo>
                <a:cubicBezTo>
                  <a:pt x="465354" y="0"/>
                  <a:pt x="508002" y="42647"/>
                  <a:pt x="507999" y="95252"/>
                </a:cubicBezTo>
                <a:cubicBezTo>
                  <a:pt x="508001" y="147852"/>
                  <a:pt x="465356" y="190500"/>
                  <a:pt x="412751" y="190502"/>
                </a:cubicBezTo>
                <a:lnTo>
                  <a:pt x="95250" y="190502"/>
                </a:lnTo>
                <a:cubicBezTo>
                  <a:pt x="42651" y="190501"/>
                  <a:pt x="1" y="147856"/>
                  <a:pt x="1" y="95250"/>
                </a:cubicBezTo>
                <a:cubicBezTo>
                  <a:pt x="0" y="42646"/>
                  <a:pt x="42648" y="-1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5" name="装饰2"/>
          <p:cNvSpPr/>
          <p:nvPr>
            <p:custDataLst>
              <p:tags r:id="rId6"/>
            </p:custDataLst>
          </p:nvPr>
        </p:nvSpPr>
        <p:spPr>
          <a:xfrm>
            <a:off x="5629257" y="2206185"/>
            <a:ext cx="191031" cy="509416"/>
          </a:xfrm>
          <a:custGeom>
            <a:gdLst>
              <a:gd name="connsiteX0" fmla="*/ 95252 w 190502"/>
              <a:gd name="connsiteY0" fmla="*/ 1 h 508001"/>
              <a:gd name="connsiteX1" fmla="*/ 190500 w 190502"/>
              <a:gd name="connsiteY1" fmla="*/ 95251 h 508001"/>
              <a:gd name="connsiteX2" fmla="*/ 190502 w 190502"/>
              <a:gd name="connsiteY2" fmla="*/ 412753 h 508001"/>
              <a:gd name="connsiteX3" fmla="*/ 95252 w 190502"/>
              <a:gd name="connsiteY3" fmla="*/ 508001 h 508001"/>
              <a:gd name="connsiteX4" fmla="*/ 1 w 190502"/>
              <a:gd name="connsiteY4" fmla="*/ 412751 h 508001"/>
              <a:gd name="connsiteX5" fmla="*/ 3 w 190502"/>
              <a:gd name="connsiteY5" fmla="*/ 95251 h 508001"/>
              <a:gd name="connsiteX6" fmla="*/ 95252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2" y="1"/>
                </a:moveTo>
                <a:cubicBezTo>
                  <a:pt x="147856" y="1"/>
                  <a:pt x="190504" y="42645"/>
                  <a:pt x="190500" y="95251"/>
                </a:cubicBezTo>
                <a:lnTo>
                  <a:pt x="190502" y="412753"/>
                </a:lnTo>
                <a:cubicBezTo>
                  <a:pt x="190503" y="465354"/>
                  <a:pt x="147855" y="508000"/>
                  <a:pt x="95252" y="508001"/>
                </a:cubicBezTo>
                <a:cubicBezTo>
                  <a:pt x="42643" y="507998"/>
                  <a:pt x="-1" y="465355"/>
                  <a:pt x="1" y="412751"/>
                </a:cubicBezTo>
                <a:lnTo>
                  <a:pt x="3" y="95251"/>
                </a:lnTo>
                <a:cubicBezTo>
                  <a:pt x="2" y="42646"/>
                  <a:pt x="42646" y="-2"/>
                  <a:pt x="95252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7" name="装饰1"/>
          <p:cNvSpPr/>
          <p:nvPr>
            <p:custDataLst>
              <p:tags r:id="rId7"/>
            </p:custDataLst>
          </p:nvPr>
        </p:nvSpPr>
        <p:spPr>
          <a:xfrm>
            <a:off x="5265025" y="2168615"/>
            <a:ext cx="550806" cy="550806"/>
          </a:xfrm>
          <a:custGeom>
            <a:gdLst>
              <a:gd name="connsiteX0" fmla="*/ 95251 w 548992"/>
              <a:gd name="connsiteY0" fmla="*/ 1 h 548992"/>
              <a:gd name="connsiteX1" fmla="*/ 162602 w 548992"/>
              <a:gd name="connsiteY1" fmla="*/ 27900 h 548992"/>
              <a:gd name="connsiteX2" fmla="*/ 521094 w 548992"/>
              <a:gd name="connsiteY2" fmla="*/ 386391 h 548992"/>
              <a:gd name="connsiteX3" fmla="*/ 521093 w 548992"/>
              <a:gd name="connsiteY3" fmla="*/ 521094 h 548992"/>
              <a:gd name="connsiteX4" fmla="*/ 386390 w 548992"/>
              <a:gd name="connsiteY4" fmla="*/ 521095 h 548992"/>
              <a:gd name="connsiteX5" fmla="*/ 27900 w 548992"/>
              <a:gd name="connsiteY5" fmla="*/ 162604 h 548992"/>
              <a:gd name="connsiteX6" fmla="*/ 27899 w 548992"/>
              <a:gd name="connsiteY6" fmla="*/ 27900 h 548992"/>
              <a:gd name="connsiteX7" fmla="*/ 95251 w 548992"/>
              <a:gd name="connsiteY7" fmla="*/ 1 h 5489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2" h="548992">
                <a:moveTo>
                  <a:pt x="95251" y="1"/>
                </a:moveTo>
                <a:cubicBezTo>
                  <a:pt x="119628" y="2"/>
                  <a:pt x="144003" y="9301"/>
                  <a:pt x="162602" y="27900"/>
                </a:cubicBezTo>
                <a:lnTo>
                  <a:pt x="521094" y="386391"/>
                </a:lnTo>
                <a:cubicBezTo>
                  <a:pt x="558291" y="423587"/>
                  <a:pt x="558292" y="483897"/>
                  <a:pt x="521093" y="521094"/>
                </a:cubicBezTo>
                <a:cubicBezTo>
                  <a:pt x="483897" y="558291"/>
                  <a:pt x="423587" y="558292"/>
                  <a:pt x="386390" y="521095"/>
                </a:cubicBezTo>
                <a:lnTo>
                  <a:pt x="27900" y="162604"/>
                </a:lnTo>
                <a:cubicBezTo>
                  <a:pt x="-9298" y="125405"/>
                  <a:pt x="-9299" y="65096"/>
                  <a:pt x="27899" y="27900"/>
                </a:cubicBezTo>
                <a:cubicBezTo>
                  <a:pt x="46496" y="9301"/>
                  <a:pt x="70874" y="0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文本框 18"/>
          <p:cNvSpPr txBox="1"/>
          <p:nvPr>
            <p:custDataLst>
              <p:tags r:id="rId8"/>
            </p:custDataLst>
          </p:nvPr>
        </p:nvSpPr>
        <p:spPr>
          <a:xfrm>
            <a:off x="1008221" y="1631819"/>
            <a:ext cx="544438" cy="4790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01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23" name="文本框 22"/>
          <p:cNvSpPr txBox="1"/>
          <p:nvPr>
            <p:custDataLst>
              <p:tags r:id="rId9"/>
            </p:custDataLst>
          </p:nvPr>
        </p:nvSpPr>
        <p:spPr>
          <a:xfrm>
            <a:off x="1873591" y="1631819"/>
            <a:ext cx="3291461" cy="100991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原因：跗跖关节脱位导致的疼痛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911" name="矩形: 圆角"/>
          <p:cNvSpPr/>
          <p:nvPr>
            <p:custDataLst>
              <p:tags r:id="rId10"/>
            </p:custDataLst>
          </p:nvPr>
        </p:nvSpPr>
        <p:spPr>
          <a:xfrm>
            <a:off x="6378735" y="3238388"/>
            <a:ext cx="5198445" cy="1227411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2" name="直角三角形"/>
          <p:cNvSpPr/>
          <p:nvPr>
            <p:custDataLst>
              <p:tags r:id="rId11"/>
            </p:custDataLst>
          </p:nvPr>
        </p:nvSpPr>
        <p:spPr>
          <a:xfrm>
            <a:off x="10428588" y="3119949"/>
            <a:ext cx="120345" cy="119076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3" name="矩形: 圆角"/>
          <p:cNvSpPr/>
          <p:nvPr>
            <p:custDataLst>
              <p:tags r:id="rId12"/>
            </p:custDataLst>
          </p:nvPr>
        </p:nvSpPr>
        <p:spPr>
          <a:xfrm>
            <a:off x="10530471" y="3111671"/>
            <a:ext cx="663970" cy="808697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00" name="装饰12"/>
          <p:cNvSpPr/>
          <p:nvPr>
            <p:custDataLst>
              <p:tags r:id="rId13"/>
            </p:custDataLst>
          </p:nvPr>
        </p:nvSpPr>
        <p:spPr>
          <a:xfrm>
            <a:off x="6376187" y="3224379"/>
            <a:ext cx="191031" cy="509416"/>
          </a:xfrm>
          <a:custGeom>
            <a:gdLst>
              <a:gd name="connsiteX0" fmla="*/ 95251 w 190501"/>
              <a:gd name="connsiteY0" fmla="*/ 1 h 508000"/>
              <a:gd name="connsiteX1" fmla="*/ 190501 w 190501"/>
              <a:gd name="connsiteY1" fmla="*/ 95254 h 508000"/>
              <a:gd name="connsiteX2" fmla="*/ 190499 w 190501"/>
              <a:gd name="connsiteY2" fmla="*/ 412751 h 508000"/>
              <a:gd name="connsiteX3" fmla="*/ 95253 w 190501"/>
              <a:gd name="connsiteY3" fmla="*/ 508000 h 508000"/>
              <a:gd name="connsiteX4" fmla="*/ 0 w 190501"/>
              <a:gd name="connsiteY4" fmla="*/ 412750 h 508000"/>
              <a:gd name="connsiteX5" fmla="*/ 2 w 190501"/>
              <a:gd name="connsiteY5" fmla="*/ 95245 h 508000"/>
              <a:gd name="connsiteX6" fmla="*/ 95251 w 190501"/>
              <a:gd name="connsiteY6" fmla="*/ 1 h 50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1" h="508000">
                <a:moveTo>
                  <a:pt x="95251" y="1"/>
                </a:moveTo>
                <a:cubicBezTo>
                  <a:pt x="147857" y="-2"/>
                  <a:pt x="190506" y="42645"/>
                  <a:pt x="190501" y="95254"/>
                </a:cubicBezTo>
                <a:lnTo>
                  <a:pt x="190499" y="412751"/>
                </a:lnTo>
                <a:cubicBezTo>
                  <a:pt x="190508" y="465352"/>
                  <a:pt x="147855" y="507997"/>
                  <a:pt x="95253" y="508000"/>
                </a:cubicBezTo>
                <a:cubicBezTo>
                  <a:pt x="42646" y="508001"/>
                  <a:pt x="4" y="465352"/>
                  <a:pt x="0" y="412750"/>
                </a:cubicBezTo>
                <a:lnTo>
                  <a:pt x="2" y="95245"/>
                </a:lnTo>
                <a:cubicBezTo>
                  <a:pt x="-1" y="42641"/>
                  <a:pt x="42653" y="-5"/>
                  <a:pt x="95251" y="1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6" name="装饰11"/>
          <p:cNvSpPr/>
          <p:nvPr>
            <p:custDataLst>
              <p:tags r:id="rId14"/>
            </p:custDataLst>
          </p:nvPr>
        </p:nvSpPr>
        <p:spPr>
          <a:xfrm>
            <a:off x="6376187" y="3224379"/>
            <a:ext cx="509416" cy="191031"/>
          </a:xfrm>
          <a:custGeom>
            <a:gdLst>
              <a:gd name="connsiteX0" fmla="*/ 412751 w 508001"/>
              <a:gd name="connsiteY0" fmla="*/ 1 h 190500"/>
              <a:gd name="connsiteX1" fmla="*/ 508001 w 508001"/>
              <a:gd name="connsiteY1" fmla="*/ 95250 h 190500"/>
              <a:gd name="connsiteX2" fmla="*/ 412750 w 508001"/>
              <a:gd name="connsiteY2" fmla="*/ 190497 h 190500"/>
              <a:gd name="connsiteX3" fmla="*/ 95249 w 508001"/>
              <a:gd name="connsiteY3" fmla="*/ 190500 h 190500"/>
              <a:gd name="connsiteX4" fmla="*/ 0 w 508001"/>
              <a:gd name="connsiteY4" fmla="*/ 95247 h 190500"/>
              <a:gd name="connsiteX5" fmla="*/ 95246 w 508001"/>
              <a:gd name="connsiteY5" fmla="*/ 2 h 190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8000" h="190500">
                <a:moveTo>
                  <a:pt x="412751" y="1"/>
                </a:moveTo>
                <a:cubicBezTo>
                  <a:pt x="465355" y="-5"/>
                  <a:pt x="508002" y="42644"/>
                  <a:pt x="508001" y="95250"/>
                </a:cubicBezTo>
                <a:cubicBezTo>
                  <a:pt x="508003" y="147854"/>
                  <a:pt x="465357" y="190496"/>
                  <a:pt x="412750" y="190497"/>
                </a:cubicBezTo>
                <a:lnTo>
                  <a:pt x="95249" y="190500"/>
                </a:lnTo>
                <a:cubicBezTo>
                  <a:pt x="42645" y="190501"/>
                  <a:pt x="4" y="147857"/>
                  <a:pt x="0" y="95247"/>
                </a:cubicBezTo>
                <a:cubicBezTo>
                  <a:pt x="3" y="42643"/>
                  <a:pt x="42649" y="-4"/>
                  <a:pt x="95246" y="2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60" name="装饰10"/>
          <p:cNvSpPr/>
          <p:nvPr>
            <p:custDataLst>
              <p:tags r:id="rId15"/>
            </p:custDataLst>
          </p:nvPr>
        </p:nvSpPr>
        <p:spPr>
          <a:xfrm>
            <a:off x="6372367" y="3228836"/>
            <a:ext cx="550806" cy="550806"/>
          </a:xfrm>
          <a:custGeom>
            <a:gdLst>
              <a:gd name="connsiteX0" fmla="*/ 95253 w 548986"/>
              <a:gd name="connsiteY0" fmla="*/ 0 h 548988"/>
              <a:gd name="connsiteX1" fmla="*/ 162603 w 548986"/>
              <a:gd name="connsiteY1" fmla="*/ 27900 h 548988"/>
              <a:gd name="connsiteX2" fmla="*/ 521093 w 548986"/>
              <a:gd name="connsiteY2" fmla="*/ 386386 h 548988"/>
              <a:gd name="connsiteX3" fmla="*/ 548986 w 548986"/>
              <a:gd name="connsiteY3" fmla="*/ 453739 h 548988"/>
              <a:gd name="connsiteX4" fmla="*/ 521092 w 548986"/>
              <a:gd name="connsiteY4" fmla="*/ 521091 h 548988"/>
              <a:gd name="connsiteX5" fmla="*/ 386391 w 548986"/>
              <a:gd name="connsiteY5" fmla="*/ 521091 h 548988"/>
              <a:gd name="connsiteX6" fmla="*/ 27903 w 548986"/>
              <a:gd name="connsiteY6" fmla="*/ 162597 h 548988"/>
              <a:gd name="connsiteX7" fmla="*/ 27901 w 548986"/>
              <a:gd name="connsiteY7" fmla="*/ 27902 h 548988"/>
              <a:gd name="connsiteX8" fmla="*/ 95253 w 548986"/>
              <a:gd name="connsiteY8" fmla="*/ 0 h 5489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8986" h="548988">
                <a:moveTo>
                  <a:pt x="95253" y="0"/>
                </a:moveTo>
                <a:cubicBezTo>
                  <a:pt x="119627" y="0"/>
                  <a:pt x="144003" y="9298"/>
                  <a:pt x="162603" y="27900"/>
                </a:cubicBezTo>
                <a:lnTo>
                  <a:pt x="521093" y="386386"/>
                </a:lnTo>
                <a:cubicBezTo>
                  <a:pt x="539692" y="404984"/>
                  <a:pt x="548996" y="429365"/>
                  <a:pt x="548986" y="453739"/>
                </a:cubicBezTo>
                <a:cubicBezTo>
                  <a:pt x="548988" y="478117"/>
                  <a:pt x="539693" y="502491"/>
                  <a:pt x="521092" y="521091"/>
                </a:cubicBezTo>
                <a:cubicBezTo>
                  <a:pt x="483897" y="558294"/>
                  <a:pt x="423588" y="558282"/>
                  <a:pt x="386391" y="521091"/>
                </a:cubicBezTo>
                <a:lnTo>
                  <a:pt x="27903" y="162597"/>
                </a:lnTo>
                <a:cubicBezTo>
                  <a:pt x="-9300" y="125409"/>
                  <a:pt x="-9301" y="65098"/>
                  <a:pt x="27901" y="27902"/>
                </a:cubicBezTo>
                <a:cubicBezTo>
                  <a:pt x="46499" y="9299"/>
                  <a:pt x="70876" y="0"/>
                  <a:pt x="95253" y="0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54" name="文本框 12"/>
          <p:cNvSpPr txBox="1"/>
          <p:nvPr>
            <p:custDataLst>
              <p:tags r:id="rId16"/>
            </p:custDataLst>
          </p:nvPr>
        </p:nvSpPr>
        <p:spPr>
          <a:xfrm>
            <a:off x="10590328" y="3391213"/>
            <a:ext cx="544438" cy="4790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04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545" name="矩形: 圆角"/>
          <p:cNvSpPr/>
          <p:nvPr>
            <p:custDataLst>
              <p:tags r:id="rId17"/>
            </p:custDataLst>
          </p:nvPr>
        </p:nvSpPr>
        <p:spPr>
          <a:xfrm>
            <a:off x="6378735" y="1503191"/>
            <a:ext cx="5198445" cy="1227691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9" name="直角三角形"/>
          <p:cNvSpPr/>
          <p:nvPr>
            <p:custDataLst>
              <p:tags r:id="rId18"/>
            </p:custDataLst>
          </p:nvPr>
        </p:nvSpPr>
        <p:spPr>
          <a:xfrm>
            <a:off x="10429225" y="1386663"/>
            <a:ext cx="120345" cy="119076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1" name="矩形: 圆角"/>
          <p:cNvSpPr/>
          <p:nvPr>
            <p:custDataLst>
              <p:tags r:id="rId19"/>
            </p:custDataLst>
          </p:nvPr>
        </p:nvSpPr>
        <p:spPr>
          <a:xfrm>
            <a:off x="10531108" y="1378385"/>
            <a:ext cx="663970" cy="808697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39" name="装饰6"/>
          <p:cNvSpPr/>
          <p:nvPr>
            <p:custDataLst>
              <p:tags r:id="rId20"/>
            </p:custDataLst>
          </p:nvPr>
        </p:nvSpPr>
        <p:spPr>
          <a:xfrm>
            <a:off x="6372367" y="2546220"/>
            <a:ext cx="509416" cy="191031"/>
          </a:xfrm>
          <a:custGeom>
            <a:gdLst>
              <a:gd name="connsiteX0" fmla="*/ 95256 w 508002"/>
              <a:gd name="connsiteY0" fmla="*/ 1 h 190501"/>
              <a:gd name="connsiteX1" fmla="*/ 412752 w 508002"/>
              <a:gd name="connsiteY1" fmla="*/ 1 h 190501"/>
              <a:gd name="connsiteX2" fmla="*/ 508002 w 508002"/>
              <a:gd name="connsiteY2" fmla="*/ 95249 h 190501"/>
              <a:gd name="connsiteX3" fmla="*/ 412751 w 508002"/>
              <a:gd name="connsiteY3" fmla="*/ 190501 h 190501"/>
              <a:gd name="connsiteX4" fmla="*/ 95248 w 508002"/>
              <a:gd name="connsiteY4" fmla="*/ 190500 h 190501"/>
              <a:gd name="connsiteX5" fmla="*/ 1 w 508002"/>
              <a:gd name="connsiteY5" fmla="*/ 95251 h 190501"/>
              <a:gd name="connsiteX6" fmla="*/ 95256 w 508002"/>
              <a:gd name="connsiteY6" fmla="*/ 1 h 1905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8002" h="190501">
                <a:moveTo>
                  <a:pt x="95256" y="1"/>
                </a:moveTo>
                <a:lnTo>
                  <a:pt x="412752" y="1"/>
                </a:lnTo>
                <a:cubicBezTo>
                  <a:pt x="465351" y="-6"/>
                  <a:pt x="508001" y="42646"/>
                  <a:pt x="508002" y="95249"/>
                </a:cubicBezTo>
                <a:cubicBezTo>
                  <a:pt x="508002" y="147854"/>
                  <a:pt x="465351" y="190499"/>
                  <a:pt x="412751" y="190501"/>
                </a:cubicBezTo>
                <a:lnTo>
                  <a:pt x="95248" y="190500"/>
                </a:lnTo>
                <a:cubicBezTo>
                  <a:pt x="42644" y="190503"/>
                  <a:pt x="0" y="147849"/>
                  <a:pt x="1" y="95251"/>
                </a:cubicBezTo>
                <a:cubicBezTo>
                  <a:pt x="1" y="42645"/>
                  <a:pt x="42647" y="-3"/>
                  <a:pt x="95256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9" name="装饰5"/>
          <p:cNvSpPr/>
          <p:nvPr>
            <p:custDataLst>
              <p:tags r:id="rId21"/>
            </p:custDataLst>
          </p:nvPr>
        </p:nvSpPr>
        <p:spPr>
          <a:xfrm>
            <a:off x="6372367" y="2227835"/>
            <a:ext cx="191031" cy="509416"/>
          </a:xfrm>
          <a:custGeom>
            <a:gdLst>
              <a:gd name="connsiteX0" fmla="*/ 95250 w 190502"/>
              <a:gd name="connsiteY0" fmla="*/ 1 h 508001"/>
              <a:gd name="connsiteX1" fmla="*/ 190500 w 190502"/>
              <a:gd name="connsiteY1" fmla="*/ 95252 h 508001"/>
              <a:gd name="connsiteX2" fmla="*/ 190502 w 190502"/>
              <a:gd name="connsiteY2" fmla="*/ 412753 h 508001"/>
              <a:gd name="connsiteX3" fmla="*/ 95251 w 190502"/>
              <a:gd name="connsiteY3" fmla="*/ 508001 h 508001"/>
              <a:gd name="connsiteX4" fmla="*/ 1 w 190502"/>
              <a:gd name="connsiteY4" fmla="*/ 412754 h 508001"/>
              <a:gd name="connsiteX5" fmla="*/ 2 w 190502"/>
              <a:gd name="connsiteY5" fmla="*/ 95251 h 508001"/>
              <a:gd name="connsiteX6" fmla="*/ 95250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0" y="1"/>
                </a:moveTo>
                <a:cubicBezTo>
                  <a:pt x="147854" y="-2"/>
                  <a:pt x="190499" y="42646"/>
                  <a:pt x="190500" y="95252"/>
                </a:cubicBezTo>
                <a:lnTo>
                  <a:pt x="190502" y="412753"/>
                </a:lnTo>
                <a:cubicBezTo>
                  <a:pt x="190504" y="465355"/>
                  <a:pt x="147858" y="508000"/>
                  <a:pt x="95251" y="508001"/>
                </a:cubicBezTo>
                <a:cubicBezTo>
                  <a:pt x="42645" y="508000"/>
                  <a:pt x="-1" y="465355"/>
                  <a:pt x="1" y="412754"/>
                </a:cubicBezTo>
                <a:lnTo>
                  <a:pt x="2" y="95251"/>
                </a:lnTo>
                <a:cubicBezTo>
                  <a:pt x="-2" y="42646"/>
                  <a:pt x="42646" y="0"/>
                  <a:pt x="9525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67" name="装饰4"/>
          <p:cNvSpPr/>
          <p:nvPr>
            <p:custDataLst>
              <p:tags r:id="rId22"/>
            </p:custDataLst>
          </p:nvPr>
        </p:nvSpPr>
        <p:spPr>
          <a:xfrm>
            <a:off x="6376824" y="2190266"/>
            <a:ext cx="550806" cy="550806"/>
          </a:xfrm>
          <a:custGeom>
            <a:gdLst>
              <a:gd name="connsiteX0" fmla="*/ 453740 w 548990"/>
              <a:gd name="connsiteY0" fmla="*/ 1 h 548986"/>
              <a:gd name="connsiteX1" fmla="*/ 521093 w 548990"/>
              <a:gd name="connsiteY1" fmla="*/ 27894 h 548986"/>
              <a:gd name="connsiteX2" fmla="*/ 521092 w 548990"/>
              <a:gd name="connsiteY2" fmla="*/ 162597 h 548986"/>
              <a:gd name="connsiteX3" fmla="*/ 162600 w 548990"/>
              <a:gd name="connsiteY3" fmla="*/ 521084 h 548986"/>
              <a:gd name="connsiteX4" fmla="*/ 27902 w 548990"/>
              <a:gd name="connsiteY4" fmla="*/ 521086 h 548986"/>
              <a:gd name="connsiteX5" fmla="*/ 27902 w 548990"/>
              <a:gd name="connsiteY5" fmla="*/ 386383 h 548986"/>
              <a:gd name="connsiteX6" fmla="*/ 386388 w 548990"/>
              <a:gd name="connsiteY6" fmla="*/ 27893 h 548986"/>
              <a:gd name="connsiteX7" fmla="*/ 453740 w 548990"/>
              <a:gd name="connsiteY7" fmla="*/ 1 h 548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0" h="548986">
                <a:moveTo>
                  <a:pt x="453740" y="1"/>
                </a:moveTo>
                <a:cubicBezTo>
                  <a:pt x="478118" y="-1"/>
                  <a:pt x="502492" y="9294"/>
                  <a:pt x="521093" y="27894"/>
                </a:cubicBezTo>
                <a:cubicBezTo>
                  <a:pt x="558295" y="65092"/>
                  <a:pt x="558285" y="125399"/>
                  <a:pt x="521092" y="162597"/>
                </a:cubicBezTo>
                <a:lnTo>
                  <a:pt x="162600" y="521084"/>
                </a:lnTo>
                <a:cubicBezTo>
                  <a:pt x="125409" y="558287"/>
                  <a:pt x="65100" y="558287"/>
                  <a:pt x="27902" y="521086"/>
                </a:cubicBezTo>
                <a:cubicBezTo>
                  <a:pt x="-9301" y="483887"/>
                  <a:pt x="-9298" y="423582"/>
                  <a:pt x="27902" y="386383"/>
                </a:cubicBezTo>
                <a:lnTo>
                  <a:pt x="386388" y="27893"/>
                </a:lnTo>
                <a:cubicBezTo>
                  <a:pt x="404986" y="9294"/>
                  <a:pt x="429367" y="-9"/>
                  <a:pt x="45374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56" name="文本框 12"/>
          <p:cNvSpPr txBox="1"/>
          <p:nvPr>
            <p:custDataLst>
              <p:tags r:id="rId23"/>
            </p:custDataLst>
          </p:nvPr>
        </p:nvSpPr>
        <p:spPr>
          <a:xfrm>
            <a:off x="10590964" y="1660473"/>
            <a:ext cx="544438" cy="4790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02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899" name="矩形: 圆角"/>
          <p:cNvSpPr/>
          <p:nvPr>
            <p:custDataLst>
              <p:tags r:id="rId24"/>
            </p:custDataLst>
          </p:nvPr>
        </p:nvSpPr>
        <p:spPr>
          <a:xfrm>
            <a:off x="608330" y="3237751"/>
            <a:ext cx="5198445" cy="1227411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0" name="直角三角形"/>
          <p:cNvSpPr/>
          <p:nvPr>
            <p:custDataLst>
              <p:tags r:id="rId25"/>
            </p:custDataLst>
          </p:nvPr>
        </p:nvSpPr>
        <p:spPr>
          <a:xfrm>
            <a:off x="1594049" y="3119949"/>
            <a:ext cx="120344" cy="119074"/>
          </a:xfrm>
          <a:prstGeom prst="rtTriangle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1" name="矩形: 圆角"/>
          <p:cNvSpPr/>
          <p:nvPr>
            <p:custDataLst>
              <p:tags r:id="rId26"/>
            </p:custDataLst>
          </p:nvPr>
        </p:nvSpPr>
        <p:spPr>
          <a:xfrm>
            <a:off x="948365" y="3111671"/>
            <a:ext cx="663969" cy="808697"/>
          </a:xfrm>
          <a:prstGeom prst="roundRect">
            <a:avLst>
              <a:gd name="adj" fmla="val 4439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5" name="文本框 9"/>
          <p:cNvSpPr txBox="1"/>
          <p:nvPr>
            <p:custDataLst>
              <p:tags r:id="rId27"/>
            </p:custDataLst>
          </p:nvPr>
        </p:nvSpPr>
        <p:spPr>
          <a:xfrm>
            <a:off x="1008221" y="3388666"/>
            <a:ext cx="544438" cy="4790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03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244" name="装饰9"/>
          <p:cNvSpPr/>
          <p:nvPr>
            <p:custDataLst>
              <p:tags r:id="rId28"/>
            </p:custDataLst>
          </p:nvPr>
        </p:nvSpPr>
        <p:spPr>
          <a:xfrm>
            <a:off x="5624163" y="3224379"/>
            <a:ext cx="191031" cy="509416"/>
          </a:xfrm>
          <a:custGeom>
            <a:gdLst>
              <a:gd name="connsiteX0" fmla="*/ 95253 w 190504"/>
              <a:gd name="connsiteY0" fmla="*/ 1 h 508001"/>
              <a:gd name="connsiteX1" fmla="*/ 190504 w 190504"/>
              <a:gd name="connsiteY1" fmla="*/ 95248 h 508001"/>
              <a:gd name="connsiteX2" fmla="*/ 190502 w 190504"/>
              <a:gd name="connsiteY2" fmla="*/ 412751 h 508001"/>
              <a:gd name="connsiteX3" fmla="*/ 95250 w 190504"/>
              <a:gd name="connsiteY3" fmla="*/ 508001 h 508001"/>
              <a:gd name="connsiteX4" fmla="*/ 1 w 190504"/>
              <a:gd name="connsiteY4" fmla="*/ 412753 h 508001"/>
              <a:gd name="connsiteX5" fmla="*/ 4 w 190504"/>
              <a:gd name="connsiteY5" fmla="*/ 95256 h 508001"/>
              <a:gd name="connsiteX6" fmla="*/ 95253 w 190504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4" h="508000">
                <a:moveTo>
                  <a:pt x="95253" y="1"/>
                </a:moveTo>
                <a:cubicBezTo>
                  <a:pt x="147852" y="-1"/>
                  <a:pt x="190502" y="42646"/>
                  <a:pt x="190504" y="95248"/>
                </a:cubicBezTo>
                <a:lnTo>
                  <a:pt x="190502" y="412751"/>
                </a:lnTo>
                <a:cubicBezTo>
                  <a:pt x="190502" y="465351"/>
                  <a:pt x="147855" y="508000"/>
                  <a:pt x="95250" y="508001"/>
                </a:cubicBezTo>
                <a:cubicBezTo>
                  <a:pt x="42647" y="508002"/>
                  <a:pt x="-1" y="465354"/>
                  <a:pt x="1" y="412753"/>
                </a:cubicBezTo>
                <a:lnTo>
                  <a:pt x="4" y="95256"/>
                </a:lnTo>
                <a:cubicBezTo>
                  <a:pt x="2" y="42649"/>
                  <a:pt x="42646" y="-1"/>
                  <a:pt x="95253" y="1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96" name="装饰8"/>
          <p:cNvSpPr/>
          <p:nvPr>
            <p:custDataLst>
              <p:tags r:id="rId29"/>
            </p:custDataLst>
          </p:nvPr>
        </p:nvSpPr>
        <p:spPr>
          <a:xfrm>
            <a:off x="5268209" y="3228836"/>
            <a:ext cx="550806" cy="550806"/>
          </a:xfrm>
          <a:custGeom>
            <a:gdLst>
              <a:gd name="connsiteX0" fmla="*/ 453742 w 548992"/>
              <a:gd name="connsiteY0" fmla="*/ 0 h 548991"/>
              <a:gd name="connsiteX1" fmla="*/ 521094 w 548992"/>
              <a:gd name="connsiteY1" fmla="*/ 27899 h 548991"/>
              <a:gd name="connsiteX2" fmla="*/ 521096 w 548992"/>
              <a:gd name="connsiteY2" fmla="*/ 162601 h 548991"/>
              <a:gd name="connsiteX3" fmla="*/ 162604 w 548992"/>
              <a:gd name="connsiteY3" fmla="*/ 521093 h 548991"/>
              <a:gd name="connsiteX4" fmla="*/ 27901 w 548992"/>
              <a:gd name="connsiteY4" fmla="*/ 521091 h 548991"/>
              <a:gd name="connsiteX5" fmla="*/ 1 w 548992"/>
              <a:gd name="connsiteY5" fmla="*/ 453741 h 548991"/>
              <a:gd name="connsiteX6" fmla="*/ 27902 w 548992"/>
              <a:gd name="connsiteY6" fmla="*/ 386390 h 548991"/>
              <a:gd name="connsiteX7" fmla="*/ 386390 w 548992"/>
              <a:gd name="connsiteY7" fmla="*/ 27899 h 548991"/>
              <a:gd name="connsiteX8" fmla="*/ 453742 w 548992"/>
              <a:gd name="connsiteY8" fmla="*/ 0 h 548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8992" h="548991">
                <a:moveTo>
                  <a:pt x="453742" y="0"/>
                </a:moveTo>
                <a:cubicBezTo>
                  <a:pt x="478119" y="0"/>
                  <a:pt x="502498" y="9300"/>
                  <a:pt x="521094" y="27899"/>
                </a:cubicBezTo>
                <a:cubicBezTo>
                  <a:pt x="558291" y="65095"/>
                  <a:pt x="558292" y="125404"/>
                  <a:pt x="521096" y="162601"/>
                </a:cubicBezTo>
                <a:lnTo>
                  <a:pt x="162604" y="521093"/>
                </a:lnTo>
                <a:cubicBezTo>
                  <a:pt x="125406" y="558289"/>
                  <a:pt x="65096" y="558293"/>
                  <a:pt x="27901" y="521091"/>
                </a:cubicBezTo>
                <a:cubicBezTo>
                  <a:pt x="9302" y="502497"/>
                  <a:pt x="0" y="478118"/>
                  <a:pt x="1" y="453741"/>
                </a:cubicBezTo>
                <a:cubicBezTo>
                  <a:pt x="3" y="429365"/>
                  <a:pt x="9302" y="404990"/>
                  <a:pt x="27902" y="386390"/>
                </a:cubicBezTo>
                <a:lnTo>
                  <a:pt x="386390" y="27899"/>
                </a:lnTo>
                <a:cubicBezTo>
                  <a:pt x="404991" y="9299"/>
                  <a:pt x="429368" y="1"/>
                  <a:pt x="453742" y="0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50" name="装饰7"/>
          <p:cNvSpPr/>
          <p:nvPr>
            <p:custDataLst>
              <p:tags r:id="rId30"/>
            </p:custDataLst>
          </p:nvPr>
        </p:nvSpPr>
        <p:spPr>
          <a:xfrm>
            <a:off x="5305778" y="3224379"/>
            <a:ext cx="509416" cy="191031"/>
          </a:xfrm>
          <a:custGeom>
            <a:gdLst>
              <a:gd name="connsiteX0" fmla="*/ 412756 w 508001"/>
              <a:gd name="connsiteY0" fmla="*/ 1 h 190502"/>
              <a:gd name="connsiteX1" fmla="*/ 508001 w 508001"/>
              <a:gd name="connsiteY1" fmla="*/ 95251 h 190502"/>
              <a:gd name="connsiteX2" fmla="*/ 412751 w 508001"/>
              <a:gd name="connsiteY2" fmla="*/ 190502 h 190502"/>
              <a:gd name="connsiteX3" fmla="*/ 95253 w 508001"/>
              <a:gd name="connsiteY3" fmla="*/ 190499 h 190502"/>
              <a:gd name="connsiteX4" fmla="*/ 1 w 508001"/>
              <a:gd name="connsiteY4" fmla="*/ 95250 h 190502"/>
              <a:gd name="connsiteX5" fmla="*/ 95253 w 508001"/>
              <a:gd name="connsiteY5" fmla="*/ 3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8000" h="190502">
                <a:moveTo>
                  <a:pt x="412756" y="1"/>
                </a:moveTo>
                <a:cubicBezTo>
                  <a:pt x="465355" y="-1"/>
                  <a:pt x="507999" y="42648"/>
                  <a:pt x="508001" y="95251"/>
                </a:cubicBezTo>
                <a:cubicBezTo>
                  <a:pt x="508000" y="147860"/>
                  <a:pt x="465354" y="190504"/>
                  <a:pt x="412751" y="190502"/>
                </a:cubicBezTo>
                <a:lnTo>
                  <a:pt x="95253" y="190499"/>
                </a:lnTo>
                <a:cubicBezTo>
                  <a:pt x="42645" y="190500"/>
                  <a:pt x="-1" y="147855"/>
                  <a:pt x="1" y="95250"/>
                </a:cubicBezTo>
                <a:cubicBezTo>
                  <a:pt x="5" y="42648"/>
                  <a:pt x="42647" y="-2"/>
                  <a:pt x="95253" y="3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" name="文本框 42"/>
          <p:cNvSpPr txBox="1"/>
          <p:nvPr>
            <p:custDataLst>
              <p:tags r:id="rId31"/>
            </p:custDataLst>
          </p:nvPr>
        </p:nvSpPr>
        <p:spPr>
          <a:xfrm>
            <a:off x="7083002" y="1631819"/>
            <a:ext cx="3291461" cy="100991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程度：轻度至中度疼痛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44" name="文本框 43"/>
          <p:cNvSpPr txBox="1"/>
          <p:nvPr>
            <p:custDataLst>
              <p:tags r:id="rId32"/>
            </p:custDataLst>
          </p:nvPr>
        </p:nvSpPr>
        <p:spPr>
          <a:xfrm>
            <a:off x="1871681" y="3346002"/>
            <a:ext cx="3291461" cy="100991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持续时间：持续至关节复位后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45" name="文本框 44"/>
          <p:cNvSpPr txBox="1"/>
          <p:nvPr>
            <p:custDataLst>
              <p:tags r:id="rId33"/>
            </p:custDataLst>
          </p:nvPr>
        </p:nvSpPr>
        <p:spPr>
          <a:xfrm>
            <a:off x="7081091" y="3346002"/>
            <a:ext cx="3291461" cy="100991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影响：影响患者日常生活和活动能力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6" name="矩形: 圆角"/>
          <p:cNvSpPr/>
          <p:nvPr>
            <p:custDataLst>
              <p:tags r:id="rId34"/>
            </p:custDataLst>
          </p:nvPr>
        </p:nvSpPr>
        <p:spPr>
          <a:xfrm>
            <a:off x="3482707" y="4877433"/>
            <a:ext cx="5198586" cy="1227691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直角三角形"/>
          <p:cNvSpPr/>
          <p:nvPr>
            <p:custDataLst>
              <p:tags r:id="rId35"/>
            </p:custDataLst>
          </p:nvPr>
        </p:nvSpPr>
        <p:spPr>
          <a:xfrm>
            <a:off x="4468426" y="4760904"/>
            <a:ext cx="120349" cy="119076"/>
          </a:xfrm>
          <a:prstGeom prst="rt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矩形: 圆角"/>
          <p:cNvSpPr/>
          <p:nvPr>
            <p:custDataLst>
              <p:tags r:id="rId36"/>
            </p:custDataLst>
          </p:nvPr>
        </p:nvSpPr>
        <p:spPr>
          <a:xfrm>
            <a:off x="3822742" y="4752626"/>
            <a:ext cx="664151" cy="808697"/>
          </a:xfrm>
          <a:prstGeom prst="roundRect">
            <a:avLst>
              <a:gd name="adj" fmla="val 443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0" name="装饰3"/>
          <p:cNvSpPr/>
          <p:nvPr>
            <p:custDataLst>
              <p:tags r:id="rId37"/>
            </p:custDataLst>
          </p:nvPr>
        </p:nvSpPr>
        <p:spPr>
          <a:xfrm>
            <a:off x="8185249" y="5922371"/>
            <a:ext cx="509416" cy="191031"/>
          </a:xfrm>
          <a:custGeom>
            <a:gdLst>
              <a:gd name="connsiteX0" fmla="*/ 95251 w 507999"/>
              <a:gd name="connsiteY0" fmla="*/ 1 h 190502"/>
              <a:gd name="connsiteX1" fmla="*/ 412748 w 507999"/>
              <a:gd name="connsiteY1" fmla="*/ 2 h 190502"/>
              <a:gd name="connsiteX2" fmla="*/ 507999 w 507999"/>
              <a:gd name="connsiteY2" fmla="*/ 95252 h 190502"/>
              <a:gd name="connsiteX3" fmla="*/ 412751 w 507999"/>
              <a:gd name="connsiteY3" fmla="*/ 190502 h 190502"/>
              <a:gd name="connsiteX4" fmla="*/ 95250 w 507999"/>
              <a:gd name="connsiteY4" fmla="*/ 190502 h 190502"/>
              <a:gd name="connsiteX5" fmla="*/ 1 w 507999"/>
              <a:gd name="connsiteY5" fmla="*/ 95250 h 190502"/>
              <a:gd name="connsiteX6" fmla="*/ 95251 w 507999"/>
              <a:gd name="connsiteY6" fmla="*/ 1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999" h="190502">
                <a:moveTo>
                  <a:pt x="95251" y="1"/>
                </a:moveTo>
                <a:lnTo>
                  <a:pt x="412748" y="2"/>
                </a:lnTo>
                <a:cubicBezTo>
                  <a:pt x="465354" y="0"/>
                  <a:pt x="508002" y="42647"/>
                  <a:pt x="507999" y="95252"/>
                </a:cubicBezTo>
                <a:cubicBezTo>
                  <a:pt x="508001" y="147852"/>
                  <a:pt x="465356" y="190500"/>
                  <a:pt x="412751" y="190502"/>
                </a:cubicBezTo>
                <a:lnTo>
                  <a:pt x="95250" y="190502"/>
                </a:lnTo>
                <a:cubicBezTo>
                  <a:pt x="42651" y="190501"/>
                  <a:pt x="1" y="147856"/>
                  <a:pt x="1" y="95250"/>
                </a:cubicBezTo>
                <a:cubicBezTo>
                  <a:pt x="0" y="42646"/>
                  <a:pt x="42648" y="-1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装饰2"/>
          <p:cNvSpPr/>
          <p:nvPr>
            <p:custDataLst>
              <p:tags r:id="rId38"/>
            </p:custDataLst>
          </p:nvPr>
        </p:nvSpPr>
        <p:spPr>
          <a:xfrm>
            <a:off x="8503634" y="5603986"/>
            <a:ext cx="191031" cy="509416"/>
          </a:xfrm>
          <a:custGeom>
            <a:gdLst>
              <a:gd name="connsiteX0" fmla="*/ 95252 w 190502"/>
              <a:gd name="connsiteY0" fmla="*/ 1 h 508001"/>
              <a:gd name="connsiteX1" fmla="*/ 190500 w 190502"/>
              <a:gd name="connsiteY1" fmla="*/ 95251 h 508001"/>
              <a:gd name="connsiteX2" fmla="*/ 190502 w 190502"/>
              <a:gd name="connsiteY2" fmla="*/ 412753 h 508001"/>
              <a:gd name="connsiteX3" fmla="*/ 95252 w 190502"/>
              <a:gd name="connsiteY3" fmla="*/ 508001 h 508001"/>
              <a:gd name="connsiteX4" fmla="*/ 1 w 190502"/>
              <a:gd name="connsiteY4" fmla="*/ 412751 h 508001"/>
              <a:gd name="connsiteX5" fmla="*/ 3 w 190502"/>
              <a:gd name="connsiteY5" fmla="*/ 95251 h 508001"/>
              <a:gd name="connsiteX6" fmla="*/ 95252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2" y="1"/>
                </a:moveTo>
                <a:cubicBezTo>
                  <a:pt x="147856" y="1"/>
                  <a:pt x="190504" y="42645"/>
                  <a:pt x="190500" y="95251"/>
                </a:cubicBezTo>
                <a:lnTo>
                  <a:pt x="190502" y="412753"/>
                </a:lnTo>
                <a:cubicBezTo>
                  <a:pt x="190503" y="465354"/>
                  <a:pt x="147855" y="508000"/>
                  <a:pt x="95252" y="508001"/>
                </a:cubicBezTo>
                <a:cubicBezTo>
                  <a:pt x="42643" y="507998"/>
                  <a:pt x="-1" y="465355"/>
                  <a:pt x="1" y="412751"/>
                </a:cubicBezTo>
                <a:lnTo>
                  <a:pt x="3" y="95251"/>
                </a:lnTo>
                <a:cubicBezTo>
                  <a:pt x="2" y="42646"/>
                  <a:pt x="42646" y="-2"/>
                  <a:pt x="95252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装饰1"/>
          <p:cNvSpPr/>
          <p:nvPr>
            <p:custDataLst>
              <p:tags r:id="rId39"/>
            </p:custDataLst>
          </p:nvPr>
        </p:nvSpPr>
        <p:spPr>
          <a:xfrm>
            <a:off x="8139402" y="5566417"/>
            <a:ext cx="550806" cy="550806"/>
          </a:xfrm>
          <a:custGeom>
            <a:gdLst>
              <a:gd name="connsiteX0" fmla="*/ 95251 w 548992"/>
              <a:gd name="connsiteY0" fmla="*/ 1 h 548992"/>
              <a:gd name="connsiteX1" fmla="*/ 162602 w 548992"/>
              <a:gd name="connsiteY1" fmla="*/ 27900 h 548992"/>
              <a:gd name="connsiteX2" fmla="*/ 521094 w 548992"/>
              <a:gd name="connsiteY2" fmla="*/ 386391 h 548992"/>
              <a:gd name="connsiteX3" fmla="*/ 521093 w 548992"/>
              <a:gd name="connsiteY3" fmla="*/ 521094 h 548992"/>
              <a:gd name="connsiteX4" fmla="*/ 386390 w 548992"/>
              <a:gd name="connsiteY4" fmla="*/ 521095 h 548992"/>
              <a:gd name="connsiteX5" fmla="*/ 27900 w 548992"/>
              <a:gd name="connsiteY5" fmla="*/ 162604 h 548992"/>
              <a:gd name="connsiteX6" fmla="*/ 27899 w 548992"/>
              <a:gd name="connsiteY6" fmla="*/ 27900 h 548992"/>
              <a:gd name="connsiteX7" fmla="*/ 95251 w 548992"/>
              <a:gd name="connsiteY7" fmla="*/ 1 h 5489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2" h="548992">
                <a:moveTo>
                  <a:pt x="95251" y="1"/>
                </a:moveTo>
                <a:cubicBezTo>
                  <a:pt x="119628" y="2"/>
                  <a:pt x="144003" y="9301"/>
                  <a:pt x="162602" y="27900"/>
                </a:cubicBezTo>
                <a:lnTo>
                  <a:pt x="521094" y="386391"/>
                </a:lnTo>
                <a:cubicBezTo>
                  <a:pt x="558291" y="423587"/>
                  <a:pt x="558292" y="483897"/>
                  <a:pt x="521093" y="521094"/>
                </a:cubicBezTo>
                <a:cubicBezTo>
                  <a:pt x="483897" y="558291"/>
                  <a:pt x="423587" y="558292"/>
                  <a:pt x="386390" y="521095"/>
                </a:cubicBezTo>
                <a:lnTo>
                  <a:pt x="27900" y="162604"/>
                </a:lnTo>
                <a:cubicBezTo>
                  <a:pt x="-9298" y="125405"/>
                  <a:pt x="-9299" y="65096"/>
                  <a:pt x="27899" y="27900"/>
                </a:cubicBezTo>
                <a:cubicBezTo>
                  <a:pt x="46496" y="9301"/>
                  <a:pt x="70874" y="0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文本框 62"/>
          <p:cNvSpPr txBox="1"/>
          <p:nvPr>
            <p:custDataLst>
              <p:tags r:id="rId40"/>
            </p:custDataLst>
          </p:nvPr>
        </p:nvSpPr>
        <p:spPr>
          <a:xfrm>
            <a:off x="3882598" y="5029620"/>
            <a:ext cx="544438" cy="47885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05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64" name="文本框 63"/>
          <p:cNvSpPr txBox="1"/>
          <p:nvPr>
            <p:custDataLst>
              <p:tags r:id="rId41"/>
            </p:custDataLst>
          </p:nvPr>
        </p:nvSpPr>
        <p:spPr>
          <a:xfrm>
            <a:off x="4747968" y="5029620"/>
            <a:ext cx="3291461" cy="100991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护理措施：止痛药、冷敷、休息、康复锻炼等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42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肿胀</a:t>
            </a:r>
            <a:endParaRPr lang="zh-CN" altLang="en-US"/>
          </a:p>
        </p:txBody>
      </p:sp>
      <p:sp>
        <p:nvSpPr>
          <p:cNvPr id="11280" name="Freeform 16"/>
          <p:cNvSpPr/>
          <p:nvPr>
            <p:custDataLst>
              <p:tags r:id="rId2"/>
            </p:custDataLst>
          </p:nvPr>
        </p:nvSpPr>
        <p:spPr bwMode="auto">
          <a:xfrm>
            <a:off x="608330" y="3177395"/>
            <a:ext cx="2283695" cy="3047731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513"/>
              </a:cxn>
              <a:cxn ang="0">
                <a:pos x="49" y="513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513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92"/>
                  <a:pt x="418" y="513"/>
                  <a:pt x="391" y="513"/>
                </a:cubicBezTo>
                <a:cubicBezTo>
                  <a:pt x="49" y="513"/>
                  <a:pt x="49" y="513"/>
                  <a:pt x="49" y="513"/>
                </a:cubicBezTo>
                <a:cubicBezTo>
                  <a:pt x="22" y="513"/>
                  <a:pt x="0" y="492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</a:gsLst>
            <a:lin ang="5400000" scaled="0"/>
          </a:gra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1276" name="Freeform 12"/>
          <p:cNvSpPr/>
          <p:nvPr>
            <p:custDataLst>
              <p:tags r:id="rId3"/>
            </p:custDataLst>
          </p:nvPr>
        </p:nvSpPr>
        <p:spPr bwMode="auto">
          <a:xfrm>
            <a:off x="608330" y="1246091"/>
            <a:ext cx="2283695" cy="2122844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416"/>
              </a:cxn>
              <a:cxn ang="0">
                <a:pos x="49" y="416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465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38"/>
                  <a:pt x="418" y="416"/>
                  <a:pt x="391" y="416"/>
                </a:cubicBezTo>
                <a:cubicBezTo>
                  <a:pt x="49" y="416"/>
                  <a:pt x="49" y="416"/>
                  <a:pt x="49" y="416"/>
                </a:cubicBezTo>
                <a:cubicBezTo>
                  <a:pt x="22" y="416"/>
                  <a:pt x="0" y="438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34925" cap="rnd">
            <a:solidFill>
              <a:schemeClr val="accent1"/>
            </a:solidFill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4"/>
            </p:custDataLst>
          </p:nvPr>
        </p:nvSpPr>
        <p:spPr>
          <a:xfrm>
            <a:off x="1007511" y="1615351"/>
            <a:ext cx="1484120" cy="1166162"/>
          </a:xfrm>
          <a:prstGeom prst="rect">
            <a:avLst/>
          </a:prstGeom>
          <a:noFill/>
        </p:spPr>
        <p:txBody>
          <a:bodyPr wrap="square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spc="300">
                <a:solidFill>
                  <a:schemeClr val="lt1">
                    <a:lumMod val="100000"/>
                  </a:schemeClr>
                </a:solidFill>
                <a:uFillTx/>
                <a:latin typeface="+mn-ea"/>
              </a:rPr>
              <a:t>01</a:t>
            </a:r>
            <a:endParaRPr lang="en-US" altLang="zh-CN" sz="5400" b="1" spc="300">
              <a:solidFill>
                <a:schemeClr val="lt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29" name="Freeform 16"/>
          <p:cNvSpPr/>
          <p:nvPr>
            <p:custDataLst>
              <p:tags r:id="rId5"/>
            </p:custDataLst>
          </p:nvPr>
        </p:nvSpPr>
        <p:spPr bwMode="auto">
          <a:xfrm>
            <a:off x="3503246" y="3177395"/>
            <a:ext cx="2283695" cy="3047731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513"/>
              </a:cxn>
              <a:cxn ang="0">
                <a:pos x="49" y="513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513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92"/>
                  <a:pt x="418" y="513"/>
                  <a:pt x="391" y="513"/>
                </a:cubicBezTo>
                <a:cubicBezTo>
                  <a:pt x="49" y="513"/>
                  <a:pt x="49" y="513"/>
                  <a:pt x="49" y="513"/>
                </a:cubicBezTo>
                <a:cubicBezTo>
                  <a:pt x="22" y="513"/>
                  <a:pt x="0" y="492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2">
                  <a:lumMod val="20000"/>
                  <a:lumOff val="80000"/>
                </a:schemeClr>
              </a:gs>
            </a:gsLst>
            <a:lin ang="5400000" scaled="0"/>
          </a:gra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31" name="Freeform 12"/>
          <p:cNvSpPr/>
          <p:nvPr>
            <p:custDataLst>
              <p:tags r:id="rId6"/>
            </p:custDataLst>
          </p:nvPr>
        </p:nvSpPr>
        <p:spPr bwMode="auto">
          <a:xfrm>
            <a:off x="3503246" y="1246091"/>
            <a:ext cx="2283695" cy="2122844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416"/>
              </a:cxn>
              <a:cxn ang="0">
                <a:pos x="49" y="416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465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38"/>
                  <a:pt x="418" y="416"/>
                  <a:pt x="391" y="416"/>
                </a:cubicBezTo>
                <a:cubicBezTo>
                  <a:pt x="49" y="416"/>
                  <a:pt x="49" y="416"/>
                  <a:pt x="49" y="416"/>
                </a:cubicBezTo>
                <a:cubicBezTo>
                  <a:pt x="22" y="416"/>
                  <a:pt x="0" y="438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34925" cap="rnd">
            <a:solidFill>
              <a:schemeClr val="accent2"/>
            </a:solidFill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34" name="文本框 33"/>
          <p:cNvSpPr txBox="1"/>
          <p:nvPr>
            <p:custDataLst>
              <p:tags r:id="rId7"/>
            </p:custDataLst>
          </p:nvPr>
        </p:nvSpPr>
        <p:spPr>
          <a:xfrm>
            <a:off x="3902427" y="1615351"/>
            <a:ext cx="1484120" cy="1166162"/>
          </a:xfrm>
          <a:prstGeom prst="rect">
            <a:avLst/>
          </a:prstGeom>
          <a:noFill/>
        </p:spPr>
        <p:txBody>
          <a:bodyPr wrap="square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spc="300">
                <a:solidFill>
                  <a:schemeClr val="lt1">
                    <a:lumMod val="100000"/>
                  </a:schemeClr>
                </a:solidFill>
                <a:uFillTx/>
                <a:latin typeface="+mn-ea"/>
              </a:rPr>
              <a:t>02</a:t>
            </a:r>
            <a:endParaRPr lang="en-US" altLang="zh-CN" sz="5400" b="1" spc="300">
              <a:solidFill>
                <a:schemeClr val="lt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38" name="Freeform 16"/>
          <p:cNvSpPr/>
          <p:nvPr>
            <p:custDataLst>
              <p:tags r:id="rId8"/>
            </p:custDataLst>
          </p:nvPr>
        </p:nvSpPr>
        <p:spPr bwMode="auto">
          <a:xfrm>
            <a:off x="6398842" y="3177395"/>
            <a:ext cx="2283695" cy="3047731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513"/>
              </a:cxn>
              <a:cxn ang="0">
                <a:pos x="49" y="513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513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92"/>
                  <a:pt x="418" y="513"/>
                  <a:pt x="391" y="513"/>
                </a:cubicBezTo>
                <a:cubicBezTo>
                  <a:pt x="49" y="513"/>
                  <a:pt x="49" y="513"/>
                  <a:pt x="49" y="513"/>
                </a:cubicBezTo>
                <a:cubicBezTo>
                  <a:pt x="22" y="513"/>
                  <a:pt x="0" y="492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3">
                  <a:lumMod val="20000"/>
                  <a:lumOff val="80000"/>
                </a:schemeClr>
              </a:gs>
            </a:gsLst>
            <a:lin ang="5400000" scaled="0"/>
          </a:gra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39" name="Freeform 12"/>
          <p:cNvSpPr/>
          <p:nvPr>
            <p:custDataLst>
              <p:tags r:id="rId9"/>
            </p:custDataLst>
          </p:nvPr>
        </p:nvSpPr>
        <p:spPr bwMode="auto">
          <a:xfrm>
            <a:off x="6398842" y="1246091"/>
            <a:ext cx="2283695" cy="2122844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416"/>
              </a:cxn>
              <a:cxn ang="0">
                <a:pos x="49" y="416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465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38"/>
                  <a:pt x="418" y="416"/>
                  <a:pt x="391" y="416"/>
                </a:cubicBezTo>
                <a:cubicBezTo>
                  <a:pt x="49" y="416"/>
                  <a:pt x="49" y="416"/>
                  <a:pt x="49" y="416"/>
                </a:cubicBezTo>
                <a:cubicBezTo>
                  <a:pt x="22" y="416"/>
                  <a:pt x="0" y="438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34925" cap="rnd">
            <a:solidFill>
              <a:schemeClr val="accent3"/>
            </a:solidFill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42" name="文本框 41"/>
          <p:cNvSpPr txBox="1"/>
          <p:nvPr>
            <p:custDataLst>
              <p:tags r:id="rId10"/>
            </p:custDataLst>
          </p:nvPr>
        </p:nvSpPr>
        <p:spPr>
          <a:xfrm>
            <a:off x="6798023" y="1615351"/>
            <a:ext cx="1484120" cy="1166162"/>
          </a:xfrm>
          <a:prstGeom prst="rect">
            <a:avLst/>
          </a:prstGeom>
          <a:noFill/>
        </p:spPr>
        <p:txBody>
          <a:bodyPr wrap="square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spc="300">
                <a:solidFill>
                  <a:schemeClr val="lt1">
                    <a:lumMod val="100000"/>
                  </a:schemeClr>
                </a:solidFill>
                <a:uFillTx/>
                <a:latin typeface="+mn-ea"/>
              </a:rPr>
              <a:t>03</a:t>
            </a:r>
            <a:endParaRPr lang="en-US" altLang="zh-CN" sz="5400" b="1" spc="300">
              <a:solidFill>
                <a:schemeClr val="lt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44" name="Freeform 16"/>
          <p:cNvSpPr/>
          <p:nvPr>
            <p:custDataLst>
              <p:tags r:id="rId11"/>
            </p:custDataLst>
          </p:nvPr>
        </p:nvSpPr>
        <p:spPr bwMode="auto">
          <a:xfrm>
            <a:off x="9293757" y="3177395"/>
            <a:ext cx="2283695" cy="3047731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513"/>
              </a:cxn>
              <a:cxn ang="0">
                <a:pos x="49" y="513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513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92"/>
                  <a:pt x="418" y="513"/>
                  <a:pt x="391" y="513"/>
                </a:cubicBezTo>
                <a:cubicBezTo>
                  <a:pt x="49" y="513"/>
                  <a:pt x="49" y="513"/>
                  <a:pt x="49" y="513"/>
                </a:cubicBezTo>
                <a:cubicBezTo>
                  <a:pt x="22" y="513"/>
                  <a:pt x="0" y="492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4">
                  <a:lumMod val="20000"/>
                  <a:lumOff val="80000"/>
                </a:schemeClr>
              </a:gs>
            </a:gsLst>
            <a:lin ang="5400000" scaled="0"/>
          </a:gra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45" name="Freeform 12"/>
          <p:cNvSpPr/>
          <p:nvPr>
            <p:custDataLst>
              <p:tags r:id="rId12"/>
            </p:custDataLst>
          </p:nvPr>
        </p:nvSpPr>
        <p:spPr bwMode="auto">
          <a:xfrm>
            <a:off x="9293757" y="1246091"/>
            <a:ext cx="2283695" cy="2122844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416"/>
              </a:cxn>
              <a:cxn ang="0">
                <a:pos x="49" y="416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465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38"/>
                  <a:pt x="418" y="416"/>
                  <a:pt x="391" y="416"/>
                </a:cubicBezTo>
                <a:cubicBezTo>
                  <a:pt x="49" y="416"/>
                  <a:pt x="49" y="416"/>
                  <a:pt x="49" y="416"/>
                </a:cubicBezTo>
                <a:cubicBezTo>
                  <a:pt x="22" y="416"/>
                  <a:pt x="0" y="438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34925" cap="rnd">
            <a:solidFill>
              <a:schemeClr val="accent4"/>
            </a:solidFill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48" name="文本框 47"/>
          <p:cNvSpPr txBox="1"/>
          <p:nvPr>
            <p:custDataLst>
              <p:tags r:id="rId13"/>
            </p:custDataLst>
          </p:nvPr>
        </p:nvSpPr>
        <p:spPr>
          <a:xfrm>
            <a:off x="9692939" y="1615351"/>
            <a:ext cx="1484120" cy="1166162"/>
          </a:xfrm>
          <a:prstGeom prst="rect">
            <a:avLst/>
          </a:prstGeom>
          <a:noFill/>
        </p:spPr>
        <p:txBody>
          <a:bodyPr wrap="square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spc="300">
                <a:solidFill>
                  <a:schemeClr val="lt1">
                    <a:lumMod val="100000"/>
                  </a:schemeClr>
                </a:solidFill>
                <a:uFillTx/>
                <a:latin typeface="+mn-ea"/>
              </a:rPr>
              <a:t>04</a:t>
            </a:r>
            <a:endParaRPr lang="en-US" altLang="zh-CN" sz="5400" b="1" spc="300">
              <a:solidFill>
                <a:schemeClr val="lt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14"/>
            </p:custDataLst>
          </p:nvPr>
        </p:nvSpPr>
        <p:spPr>
          <a:xfrm>
            <a:off x="766099" y="3686062"/>
            <a:ext cx="1966670" cy="2200463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2000" spc="150">
                <a:solidFill>
                  <a:schemeClr val="dk1">
                    <a:lumMod val="100000"/>
                  </a:schemeClr>
                </a:solidFill>
                <a:uFillTx/>
                <a:latin typeface="+mn-ea"/>
              </a:rPr>
              <a:t>原因：跗跖关节脱位导致局部组织损伤和炎症反应</a:t>
            </a:r>
            <a:endParaRPr lang="zh-CN" altLang="en-US" sz="2000" spc="150">
              <a:solidFill>
                <a:schemeClr val="dk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5"/>
            </p:custDataLst>
          </p:nvPr>
        </p:nvSpPr>
        <p:spPr>
          <a:xfrm>
            <a:off x="3662374" y="3686062"/>
            <a:ext cx="1966670" cy="2200463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2000" spc="150">
                <a:solidFill>
                  <a:schemeClr val="dk1">
                    <a:lumMod val="100000"/>
                  </a:schemeClr>
                </a:solidFill>
                <a:uFillTx/>
                <a:latin typeface="+mn-ea"/>
              </a:rPr>
              <a:t>症状：局部肿胀、疼痛、活动受限</a:t>
            </a:r>
            <a:endParaRPr lang="zh-CN" altLang="en-US" sz="2000" spc="150">
              <a:solidFill>
                <a:schemeClr val="dk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6"/>
            </p:custDataLst>
          </p:nvPr>
        </p:nvSpPr>
        <p:spPr>
          <a:xfrm>
            <a:off x="6558650" y="3686062"/>
            <a:ext cx="1966670" cy="2200463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2000" spc="150">
                <a:solidFill>
                  <a:schemeClr val="dk1">
                    <a:lumMod val="100000"/>
                  </a:schemeClr>
                </a:solidFill>
                <a:uFillTx/>
                <a:latin typeface="+mn-ea"/>
              </a:rPr>
              <a:t>护理措施：冷敷、抬高患肢、使用抗炎药物</a:t>
            </a:r>
            <a:endParaRPr lang="zh-CN" altLang="en-US" sz="2000" spc="150">
              <a:solidFill>
                <a:schemeClr val="dk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7"/>
            </p:custDataLst>
          </p:nvPr>
        </p:nvSpPr>
        <p:spPr>
          <a:xfrm>
            <a:off x="9452206" y="3686062"/>
            <a:ext cx="1966670" cy="2200463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2000" spc="150">
                <a:solidFill>
                  <a:schemeClr val="dk1">
                    <a:lumMod val="100000"/>
                  </a:schemeClr>
                </a:solidFill>
                <a:uFillTx/>
                <a:latin typeface="+mn-ea"/>
              </a:rPr>
              <a:t>预防措施：避免过度活动、加强关节稳定性训练</a:t>
            </a:r>
            <a:endParaRPr lang="zh-CN" altLang="en-US" sz="2000" spc="150">
              <a:solidFill>
                <a:schemeClr val="dk1">
                  <a:lumMod val="100000"/>
                </a:schemeClr>
              </a:solidFill>
              <a:uFillTx/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https://d.book118.com/235020222343011111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PLACING_PICTURE_USER_VIEWPORT" val="{&quot;height&quot;:10800,&quot;width&quot;:19200}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  <p:tag name="PA" val="v5.2.1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  <p:tag name="PA" val="v5.2.1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  <p:tag name="PA" val="v5.2.1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  <p:tag name="PA" val="v5.2.1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与聆听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90.xml><?xml version="1.0" encoding="utf-8"?>
<p:tagLst xmlns:p="http://schemas.openxmlformats.org/presentationml/2006/main">
  <p:tag name="KSO_WM_BEAUTIFY_FLAG" val="#wm#"/>
  <p:tag name="KSO_WM_SLIDE_CONTENT_AREA" val="{&quot;left&quot;:&quot;46.45&quot;,&quot;top&quot;:&quot;101.75&quot;,&quot;width&quot;:&quot;613.6&quot;,&quot;height&quot;:&quot;315.15&quot;}"/>
  <p:tag name="KSO_WM_SLIDE_ID" val="custom2023023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1"/>
  <p:tag name="KSO_WM_UNIT_INDEX" val="1_1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2"/>
  <p:tag name="KSO_WM_UNIT_INDEX" val="1_1_2"/>
  <p:tag name="KSO_WM_UNIT_LAYERLEVEL" val="1_1_1"/>
  <p:tag name="KSO_WM_UNIT_PRESET_TEXT" val="01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1"/>
  <p:tag name="KSO_WM_UNIT_INDEX" val="1_2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3"/>
  <p:tag name="KSO_WM_UNIT_INDEX" val="1_2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2"/>
  <p:tag name="KSO_WM_UNIT_INDEX" val="1_2_2"/>
  <p:tag name="KSO_WM_UNIT_LAYERLEVEL" val="1_1_1"/>
  <p:tag name="KSO_WM_UNIT_PRESET_TEXT" val="02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1"/>
  <p:tag name="KSO_WM_UNIT_INDEX" val="1_3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3"/>
  <p:tag name="KSO_WM_UNIT_INDEX" val="1_3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2"/>
  <p:tag name="KSO_WM_UNIT_INDEX" val="1_3_2"/>
  <p:tag name="KSO_WM_UNIT_LAYERLEVEL" val="1_1_1"/>
  <p:tag name="KSO_WM_UNIT_PRESET_TEXT" val="03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1"/>
  <p:tag name="KSO_WM_UNIT_INDEX" val="1_4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3"/>
  <p:tag name="KSO_WM_UNIT_INDEX" val="1_4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2"/>
  <p:tag name="KSO_WM_UNIT_INDEX" val="1_4_2"/>
  <p:tag name="KSO_WM_UNIT_LAYERLEVEL" val="1_1_1"/>
  <p:tag name="KSO_WM_UNIT_PRESET_TEXT" val="04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1"/>
  <p:tag name="KSO_WM_UNIT_INDEX" val="1_5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3"/>
  <p:tag name="KSO_WM_UNIT_INDEX" val="1_5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2"/>
  <p:tag name="KSO_WM_UNIT_INDEX" val="1_5_2"/>
  <p:tag name="KSO_WM_UNIT_LAYERLEVEL" val="1_1_1"/>
  <p:tag name="KSO_WM_UNIT_PRESET_TEXT" val="05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i*1_4_2"/>
  <p:tag name="KSO_WM_UNIT_INDEX" val="1_4_2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2_3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3*l_h_i*1_4_5"/>
  <p:tag name="KSO_WM_UNIT_INDEX" val="1_4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3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i*1_4_1"/>
  <p:tag name="KSO_WM_UNIT_INDEX" val="1_4_1"/>
  <p:tag name="KSO_WM_UNIT_LAYERLEVEL" val="1_1_1"/>
  <p:tag name="KSO_WM_UNIT_SUBTYPE" val="d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i*1_3_2"/>
  <p:tag name="KSO_WM_UNIT_INDEX" val="1_3_2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2_3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3*l_h_i*1_3_5"/>
  <p:tag name="KSO_WM_UNIT_INDEX" val="1_3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3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2_3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3*l_h_i*1_1_5"/>
  <p:tag name="KSO_WM_UNIT_INDEX" val="1_1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3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f*1_1_1"/>
  <p:tag name="KSO_WM_UNIT_INDEX" val="1_1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i*1_2_2"/>
  <p:tag name="KSO_WM_UNIT_INDEX" val="1_2_2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292_3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3*l_h_i*1_2_5"/>
  <p:tag name="KSO_WM_UNIT_INDEX" val="1_2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3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f*1_2_1"/>
  <p:tag name="KSO_WM_UNIT_INDEX" val="1_2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f*1_3_1"/>
  <p:tag name="KSO_WM_UNIT_INDEX" val="1_3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f*1_4_1"/>
  <p:tag name="KSO_WM_UNIT_INDEX" val="1_4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1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7823622047244,&quot;width&quot;:859.0757480314962}"/>
  <p:tag name="KSO_WM_TAG_VERSION" val="3.0"/>
  <p:tag name="KSO_WM_TEMPLATE_CATEGORY" val="diagram"/>
  <p:tag name="KSO_WM_TEMPLATE_INDEX" val="2023131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5"/>
  <p:tag name="KSO_WM_UNIT_FILL_FORE_SCHEMECOLOR_INDEX_1_BRIGHTNESS" val="0.95"/>
  <p:tag name="KSO_WM_UNIT_FILL_FORE_SCHEMECOLOR_INDEX_1_POS" val="0"/>
  <p:tag name="KSO_WM_UNIT_FILL_FORE_SCHEMECOLOR_INDEX_1_TRANS" val="0.7"/>
  <p:tag name="KSO_WM_UNIT_FILL_FORE_SCHEMECOLOR_INDEX_2" val="5"/>
  <p:tag name="KSO_WM_UNIT_FILL_FORE_SCHEMECOLOR_INDEX_2_BRIGHTNESS" val="0"/>
  <p:tag name="KSO_WM_UNIT_FILL_FORE_SCHEMECOLOR_INDEX_2_POS" val="1"/>
  <p:tag name="KSO_WM_UNIT_FILL_FORE_SCHEMECOLOR_INDEX_2_TRANS" val="0.2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diagram20231318_3*l_h_i*1_1_2"/>
  <p:tag name="KSO_WM_UNIT_INDEX" val="1_1_2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7823622047244,&quot;width&quot;:859.0757480314962}"/>
  <p:tag name="KSO_WM_TAG_VERSION" val="3.0"/>
  <p:tag name="KSO_WM_TEMPLATE_CATEGORY" val="diagram"/>
  <p:tag name="KSO_WM_TEMPLATE_INDEX" val="2023131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318_3*l_h_i*1_1_3"/>
  <p:tag name="KSO_WM_UNIT_INDEX" val="1_1_3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7823622047244,&quot;width&quot;:859.0757480314962}"/>
  <p:tag name="KSO_WM_TAG_VERSION" val="3.0"/>
  <p:tag name="KSO_WM_TEMPLATE_CATEGORY" val="diagram"/>
  <p:tag name="KSO_WM_TEMPLATE_INDEX" val="20231318"/>
  <p:tag name="KSO_WM_UNIT_COMPATIBLE" val="0"/>
  <p:tag name="KSO_WM_UNIT_DIAGRAM_ISNUMVISUAL" val="0"/>
  <p:tag name="KSO_WM_UNIT_DIAGRAM_ISREFERUNIT" val="0"/>
  <p:tag name="KSO_WM_UNIT_HIGHLIGHT" val="0"/>
  <p:tag name="KSO_WM_UNIT_ID" val="diagram20231318_3*l_h_i*1_1_1"/>
  <p:tag name="KSO_WM_UNIT_INDEX" val="1_1_1"/>
  <p:tag name="KSO_WM_UNIT_LAYERLEVEL" val="1_1_1"/>
  <p:tag name="KSO_WM_UNIT_SUBTYPE" val="d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7823622047244,&quot;width&quot;:859.0757480314962}"/>
  <p:tag name="KSO_WM_TAG_VERSION" val="3.0"/>
  <p:tag name="KSO_WM_TEMPLATE_CATEGORY" val="diagram"/>
  <p:tag name="KSO_WM_TEMPLATE_INDEX" val="2023131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1" val="5"/>
  <p:tag name="KSO_WM_UNIT_FILL_FORE_SCHEMECOLOR_INDEX_1_BRIGHTNESS" val="0.95"/>
  <p:tag name="KSO_WM_UNIT_FILL_FORE_SCHEMECOLOR_INDEX_1_POS" val="0"/>
  <p:tag name="KSO_WM_UNIT_FILL_FORE_SCHEMECOLOR_INDEX_1_TRANS" val="0.7"/>
  <p:tag name="KSO_WM_UNIT_FILL_FORE_SCHEMECOLOR_INDEX_2" val="7"/>
  <p:tag name="KSO_WM_UNIT_FILL_FORE_SCHEMECOLOR_INDEX_2_BRIGHTNESS" val="0"/>
  <p:tag name="KSO_WM_UNIT_FILL_FORE_SCHEMECOLOR_INDEX_2_POS" val="1"/>
  <p:tag name="KSO_WM_UNIT_FILL_FORE_SCHEMECOLOR_INDEX_2_TRANS" val="0.2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diagram20231318_3*l_h_i*1_2_2"/>
  <p:tag name="KSO_WM_UNIT_INDEX" val="1_2_2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7823622047244,&quot;width&quot;:859.0757480314962}"/>
  <p:tag name="KSO_WM_TAG_VERSION" val="3.0"/>
  <p:tag name="KSO_WM_TEMPLATE_CATEGORY" val="diagram"/>
  <p:tag name="KSO_WM_TEMPLATE_INDEX" val="2023131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318_3*l_h_i*1_2_3"/>
  <p:tag name="KSO_WM_UNIT_INDEX" val="1_2_3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7823622047244,&quot;width&quot;:859.0757480314962}"/>
  <p:tag name="KSO_WM_TAG_VERSION" val="3.0"/>
  <p:tag name="KSO_WM_TEMPLATE_CATEGORY" val="diagram"/>
  <p:tag name="KSO_WM_TEMPLATE_INDEX" val="20231318"/>
  <p:tag name="KSO_WM_UNIT_COMPATIBLE" val="0"/>
  <p:tag name="KSO_WM_UNIT_DIAGRAM_ISNUMVISUAL" val="0"/>
  <p:tag name="KSO_WM_UNIT_DIAGRAM_ISREFERUNIT" val="0"/>
  <p:tag name="KSO_WM_UNIT_HIGHLIGHT" val="0"/>
  <p:tag name="KSO_WM_UNIT_ID" val="diagram20231318_3*l_h_i*1_2_1"/>
  <p:tag name="KSO_WM_UNIT_INDEX" val="1_2_1"/>
  <p:tag name="KSO_WM_UNIT_LAYERLEVEL" val="1_1_1"/>
  <p:tag name="KSO_WM_UNIT_SUBTYPE" val="d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7823622047244,&quot;width&quot;:859.0757480314962}"/>
  <p:tag name="KSO_WM_TAG_VERSION" val="3.0"/>
  <p:tag name="KSO_WM_TEMPLATE_CATEGORY" val="diagram"/>
  <p:tag name="KSO_WM_TEMPLATE_INDEX" val="20231318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1" val="5"/>
  <p:tag name="KSO_WM_UNIT_FILL_FORE_SCHEMECOLOR_INDEX_1_BRIGHTNESS" val="0.95"/>
  <p:tag name="KSO_WM_UNIT_FILL_FORE_SCHEMECOLOR_INDEX_1_POS" val="0"/>
  <p:tag name="KSO_WM_UNIT_FILL_FORE_SCHEMECOLOR_INDEX_1_TRANS" val="0.7"/>
  <p:tag name="KSO_WM_UNIT_FILL_FORE_SCHEMECOLOR_INDEX_2" val="9"/>
  <p:tag name="KSO_WM_UNIT_FILL_FORE_SCHEMECOLOR_INDEX_2_BRIGHTNESS" val="0"/>
  <p:tag name="KSO_WM_UNIT_FILL_FORE_SCHEMECOLOR_INDEX_2_POS" val="1"/>
  <p:tag name="KSO_WM_UNIT_FILL_FORE_SCHEMECOLOR_INDEX_2_TRANS" val="0.2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diagram20231318_3*l_h_i*1_3_2"/>
  <p:tag name="KSO_WM_UNIT_INDEX" val="1_3_2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7823622047244,&quot;width&quot;:859.0757480314962}"/>
  <p:tag name="KSO_WM_TAG_VERSION" val="3.0"/>
  <p:tag name="KSO_WM_TEMPLATE_CATEGORY" val="diagram"/>
  <p:tag name="KSO_WM_TEMPLATE_INDEX" val="20231318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31318_3*l_h_i*1_3_3"/>
  <p:tag name="KSO_WM_UNIT_INDEX" val="1_3_3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7823622047244,&quot;width&quot;:859.0757480314962}"/>
  <p:tag name="KSO_WM_TAG_VERSION" val="3.0"/>
  <p:tag name="KSO_WM_TEMPLATE_CATEGORY" val="diagram"/>
  <p:tag name="KSO_WM_TEMPLATE_INDEX" val="20231318"/>
  <p:tag name="KSO_WM_UNIT_COMPATIBLE" val="0"/>
  <p:tag name="KSO_WM_UNIT_DIAGRAM_ISNUMVISUAL" val="0"/>
  <p:tag name="KSO_WM_UNIT_DIAGRAM_ISREFERUNIT" val="0"/>
  <p:tag name="KSO_WM_UNIT_HIGHLIGHT" val="0"/>
  <p:tag name="KSO_WM_UNIT_ID" val="diagram20231318_3*l_h_i*1_3_1"/>
  <p:tag name="KSO_WM_UNIT_INDEX" val="1_3_1"/>
  <p:tag name="KSO_WM_UNIT_LAYERLEVEL" val="1_1_1"/>
  <p:tag name="KSO_WM_UNIT_SUBTYPE" val="d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7823622047244,&quot;width&quot;:859.0757480314962}"/>
  <p:tag name="KSO_WM_TAG_VERSION" val="3.0"/>
  <p:tag name="KSO_WM_TEMPLATE_CATEGORY" val="diagram"/>
  <p:tag name="KSO_WM_TEMPLATE_INDEX" val="20231318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5"/>
  <p:tag name="KSO_WM_UNIT_FILL_FORE_SCHEMECOLOR_INDEX_1_BRIGHTNESS" val="0.95"/>
  <p:tag name="KSO_WM_UNIT_FILL_FORE_SCHEMECOLOR_INDEX_1_POS" val="0"/>
  <p:tag name="KSO_WM_UNIT_FILL_FORE_SCHEMECOLOR_INDEX_1_TRANS" val="0.7"/>
  <p:tag name="KSO_WM_UNIT_FILL_FORE_SCHEMECOLOR_INDEX_2" val="10"/>
  <p:tag name="KSO_WM_UNIT_FILL_FORE_SCHEMECOLOR_INDEX_2_BRIGHTNESS" val="0"/>
  <p:tag name="KSO_WM_UNIT_FILL_FORE_SCHEMECOLOR_INDEX_2_POS" val="1"/>
  <p:tag name="KSO_WM_UNIT_FILL_FORE_SCHEMECOLOR_INDEX_2_TRANS" val="0.2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diagram20231318_3*l_h_i*1_4_2"/>
  <p:tag name="KSO_WM_UNIT_INDEX" val="1_4_2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7823622047244,&quot;width&quot;:859.0757480314962}"/>
  <p:tag name="KSO_WM_TAG_VERSION" val="3.0"/>
  <p:tag name="KSO_WM_TEMPLATE_CATEGORY" val="diagram"/>
  <p:tag name="KSO_WM_TEMPLATE_INDEX" val="20231318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31318_3*l_h_i*1_4_3"/>
  <p:tag name="KSO_WM_UNIT_INDEX" val="1_4_3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7823622047244,&quot;width&quot;:859.0757480314962}"/>
  <p:tag name="KSO_WM_TAG_VERSION" val="3.0"/>
  <p:tag name="KSO_WM_TEMPLATE_CATEGORY" val="diagram"/>
  <p:tag name="KSO_WM_TEMPLATE_INDEX" val="20231318"/>
  <p:tag name="KSO_WM_UNIT_COMPATIBLE" val="0"/>
  <p:tag name="KSO_WM_UNIT_DIAGRAM_ISNUMVISUAL" val="0"/>
  <p:tag name="KSO_WM_UNIT_DIAGRAM_ISREFERUNIT" val="0"/>
  <p:tag name="KSO_WM_UNIT_HIGHLIGHT" val="0"/>
  <p:tag name="KSO_WM_UNIT_ID" val="diagram20231318_3*l_h_i*1_4_1"/>
  <p:tag name="KSO_WM_UNIT_INDEX" val="1_4_1"/>
  <p:tag name="KSO_WM_UNIT_LAYERLEVEL" val="1_1_1"/>
  <p:tag name="KSO_WM_UNIT_SUBTYPE" val="d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7823622047244,&quot;width&quot;:859.0757480314962}"/>
  <p:tag name="KSO_WM_TAG_VERSION" val="3.0"/>
  <p:tag name="KSO_WM_TEMPLATE_CATEGORY" val="diagram"/>
  <p:tag name="KSO_WM_TEMPLATE_INDEX" val="20231318"/>
  <p:tag name="KSO_WM_UNIT_COMPATIBLE" val="0"/>
  <p:tag name="KSO_WM_UNIT_DIAGRAM_ISNUMVISUAL" val="0"/>
  <p:tag name="KSO_WM_UNIT_DIAGRAM_ISREFERUNIT" val="0"/>
  <p:tag name="KSO_WM_UNIT_HIGHLIGHT" val="0"/>
  <p:tag name="KSO_WM_UNIT_ID" val="diagram20231318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"/>
  <p:tag name="KSO_WM_UNIT_TEXT_FILL_TYPE" val="1"/>
  <p:tag name="KSO_WM_UNIT_TYPE" val="l_h_f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7823622047244,&quot;width&quot;:859.0757480314962}"/>
  <p:tag name="KSO_WM_TAG_VERSION" val="3.0"/>
  <p:tag name="KSO_WM_TEMPLATE_CATEGORY" val="diagram"/>
  <p:tag name="KSO_WM_TEMPLATE_INDEX" val="20231318"/>
  <p:tag name="KSO_WM_UNIT_COMPATIBLE" val="0"/>
  <p:tag name="KSO_WM_UNIT_DIAGRAM_ISNUMVISUAL" val="0"/>
  <p:tag name="KSO_WM_UNIT_DIAGRAM_ISREFERUNIT" val="0"/>
  <p:tag name="KSO_WM_UNIT_HIGHLIGHT" val="0"/>
  <p:tag name="KSO_WM_UNIT_ID" val="diagram20231318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"/>
  <p:tag name="KSO_WM_UNIT_TEXT_FILL_TYPE" val="1"/>
  <p:tag name="KSO_WM_UNIT_TYPE" val="l_h_f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7823622047244,&quot;width&quot;:859.0757480314962}"/>
  <p:tag name="KSO_WM_TAG_VERSION" val="3.0"/>
  <p:tag name="KSO_WM_TEMPLATE_CATEGORY" val="diagram"/>
  <p:tag name="KSO_WM_TEMPLATE_INDEX" val="20231318"/>
  <p:tag name="KSO_WM_UNIT_COMPATIBLE" val="0"/>
  <p:tag name="KSO_WM_UNIT_DIAGRAM_ISNUMVISUAL" val="0"/>
  <p:tag name="KSO_WM_UNIT_DIAGRAM_ISREFERUNIT" val="0"/>
  <p:tag name="KSO_WM_UNIT_HIGHLIGHT" val="0"/>
  <p:tag name="KSO_WM_UNIT_ID" val="diagram20231318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"/>
  <p:tag name="KSO_WM_UNIT_TEXT_FILL_TYPE" val="1"/>
  <p:tag name="KSO_WM_UNIT_TYPE" val="l_h_f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7823622047244,&quot;width&quot;:859.0757480314962}"/>
  <p:tag name="KSO_WM_TAG_VERSION" val="3.0"/>
  <p:tag name="KSO_WM_TEMPLATE_CATEGORY" val="diagram"/>
  <p:tag name="KSO_WM_TEMPLATE_INDEX" val="20231318"/>
  <p:tag name="KSO_WM_UNIT_COMPATIBLE" val="0"/>
  <p:tag name="KSO_WM_UNIT_DIAGRAM_ISNUMVISUAL" val="0"/>
  <p:tag name="KSO_WM_UNIT_DIAGRAM_ISREFERUNIT" val="0"/>
  <p:tag name="KSO_WM_UNIT_HIGHLIGHT" val="0"/>
  <p:tag name="KSO_WM_UNIT_ID" val="diagram20231318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"/>
  <p:tag name="KSO_WM_UNIT_TEXT_FILL_TYPE" val="1"/>
  <p:tag name="KSO_WM_UNIT_TYPE" val="l_h_f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wo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4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0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6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1_2"/>
  <p:tag name="KSO_WM_UNIT_INDEX" val="1_1_2"/>
  <p:tag name="KSO_WM_UNIT_LAYERLEVEL" val="1_1_1"/>
  <p:tag name="KSO_WM_UNIT_SUBTYPE" val="d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6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5_2"/>
  <p:tag name="KSO_WM_UNIT_INDEX" val="1_5_2"/>
  <p:tag name="KSO_WM_UNIT_LAYERLEVEL" val="1_1_1"/>
  <p:tag name="KSO_WM_UNIT_SUBTYPE" val="d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5_3"/>
  <p:tag name="KSO_WM_UNIT_INDEX" val="1_5_3"/>
  <p:tag name="KSO_WM_UNIT_LAYERLEVEL" val="1_1_1"/>
  <p:tag name="KSO_WM_UNIT_LINE_FILL_TYPE" val="2"/>
  <p:tag name="KSO_WM_UNIT_LINE_FORE_SCHEMECOLOR_INDEX" val="9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6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3_2"/>
  <p:tag name="KSO_WM_UNIT_INDEX" val="1_3_2"/>
  <p:tag name="KSO_WM_UNIT_LAYERLEVEL" val="1_1_1"/>
  <p:tag name="KSO_WM_UNIT_SUBTYPE" val="d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3_3"/>
  <p:tag name="KSO_WM_UNIT_INDEX" val="1_3_3"/>
  <p:tag name="KSO_WM_UNIT_LAYERLEVEL" val="1_1_1"/>
  <p:tag name="KSO_WM_UNIT_LINE_FILL_TYPE" val="2"/>
  <p:tag name="KSO_WM_UNIT_LINE_FORE_SCHEMECOLOR_INDEX" val="7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6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2_2"/>
  <p:tag name="KSO_WM_UNIT_INDEX" val="1_2_2"/>
  <p:tag name="KSO_WM_UNIT_LAYERLEVEL" val="1_1_1"/>
  <p:tag name="KSO_WM_UNIT_SUBTYPE" val="d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2_3"/>
  <p:tag name="KSO_WM_UNIT_INDEX" val="1_2_3"/>
  <p:tag name="KSO_WM_UNIT_LAYERLEVEL" val="1_1_1"/>
  <p:tag name="KSO_WM_UNIT_LINE_FILL_TYPE" val="2"/>
  <p:tag name="KSO_WM_UNIT_LINE_FORE_SCHEMECOLOR_INDEX" val="6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6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4_2"/>
  <p:tag name="KSO_WM_UNIT_INDEX" val="1_4_2"/>
  <p:tag name="KSO_WM_UNIT_LAYERLEVEL" val="1_1_1"/>
  <p:tag name="KSO_WM_UNIT_SUBTYPE" val="d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4_3"/>
  <p:tag name="KSO_WM_UNIT_INDEX" val="1_4_3"/>
  <p:tag name="KSO_WM_UNIT_LAYERLEVEL" val="1_1_1"/>
  <p:tag name="KSO_WM_UNIT_LINE_FILL_TYPE" val="2"/>
  <p:tag name="KSO_WM_UNIT_LINE_FORE_SCHEMECOLOR_INDEX" val="8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HIGHLIGHT" val="0"/>
  <p:tag name="KSO_WM_UNIT_ID" val="diagram20231356_3*l_h_i*1_1_2"/>
  <p:tag name="KSO_WM_UNIT_INDEX" val="1_1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HIGHLIGHT" val="0"/>
  <p:tag name="KSO_WM_UNIT_ID" val="diagram20231356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良好效果。"/>
  <p:tag name="KSO_WM_UNIT_SUBTYPE" val="a"/>
  <p:tag name="KSO_WM_UNIT_TYPE" val="l_h_f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6_3*l_h_i*1_1_3"/>
  <p:tag name="KSO_WM_UNIT_INDEX" val="1_1_3"/>
  <p:tag name="KSO_WM_UNIT_LAYERLEVEL" val="1_1_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6_3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HIGHLIGHT" val="0"/>
  <p:tag name="KSO_WM_UNIT_ID" val="diagram20231356_3*l_h_i*1_2_2"/>
  <p:tag name="KSO_WM_UNIT_INDEX" val="1_2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6_3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6_3*l_h_i*1_2_3"/>
  <p:tag name="KSO_WM_UNIT_INDEX" val="1_2_3"/>
  <p:tag name="KSO_WM_UNIT_LAYERLEVEL" val="1_1_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HIGHLIGHT" val="0"/>
  <p:tag name="KSO_WM_UNIT_ID" val="diagram20231356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良好效果。"/>
  <p:tag name="KSO_WM_UNIT_SUBTYPE" val="a"/>
  <p:tag name="KSO_WM_UNIT_TYPE" val="l_h_f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HIGHLIGHT" val="0"/>
  <p:tag name="KSO_WM_UNIT_ID" val="diagram20231356_3*l_h_i*1_3_2"/>
  <p:tag name="KSO_WM_UNIT_INDEX" val="1_3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6_3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6_3*l_h_i*1_3_3"/>
  <p:tag name="KSO_WM_UNIT_INDEX" val="1_3_3"/>
  <p:tag name="KSO_WM_UNIT_LAYERLEVEL" val="1_1_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HIGHLIGHT" val="0"/>
  <p:tag name="KSO_WM_UNIT_ID" val="diagram20231356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良好效果。"/>
  <p:tag name="KSO_WM_UNIT_SUBTYPE" val="a"/>
  <p:tag name="KSO_WM_UNIT_TYPE" val="l_h_f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HIGHLIGHT" val="0"/>
  <p:tag name="KSO_WM_UNIT_ID" val="diagram20231356_3*l_h_i*1_4_2"/>
  <p:tag name="KSO_WM_UNIT_INDEX" val="1_4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6_3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6_3*l_h_i*1_4_3"/>
  <p:tag name="KSO_WM_UNIT_INDEX" val="1_4_3"/>
  <p:tag name="KSO_WM_UNIT_LAYERLEVEL" val="1_1_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HIGHLIGHT" val="0"/>
  <p:tag name="KSO_WM_UNIT_ID" val="diagram20231356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良好效果。"/>
  <p:tag name="KSO_WM_UNIT_SUBTYPE" val="a"/>
  <p:tag name="KSO_WM_UNIT_TYPE" val="l_h_f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hre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4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3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2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1_2"/>
  <p:tag name="KSO_WM_UNIT_INDEX" val="1_1_2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4*l_h_i*1_1_5"/>
  <p:tag name="KSO_WM_UNIT_INDEX" val="1_1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4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4*l_h_i*1_1_7"/>
  <p:tag name="KSO_WM_UNIT_INDEX" val="1_1_7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4*l_h_i*1_1_6"/>
  <p:tag name="KSO_WM_UNIT_INDEX" val="1_1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4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2"/>
</p:tagLst>
</file>

<file path=ppt/tags/tag2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4_2"/>
  <p:tag name="KSO_WM_UNIT_INDEX" val="1_4_2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76_4*l_h_i*1_4_5"/>
  <p:tag name="KSO_WM_UNIT_INDEX" val="1_4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76_4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76_4*l_h_i*1_4_7"/>
  <p:tag name="KSO_WM_UNIT_INDEX" val="1_4_7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76_4*l_h_i*1_4_6"/>
  <p:tag name="KSO_WM_UNIT_INDEX" val="1_4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76_4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2_2"/>
  <p:tag name="KSO_WM_UNIT_INDEX" val="1_2_2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4*l_h_i*1_2_5"/>
  <p:tag name="KSO_WM_UNIT_INDEX" val="1_2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4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4*l_h_i*1_2_6"/>
  <p:tag name="KSO_WM_UNIT_INDEX" val="1_2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4*l_h_i*1_2_7"/>
  <p:tag name="KSO_WM_UNIT_INDEX" val="1_2_7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4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3_2"/>
  <p:tag name="KSO_WM_UNIT_INDEX" val="1_3_2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6_4*l_h_i*1_3_5"/>
  <p:tag name="KSO_WM_UNIT_INDEX" val="1_3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6_4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6_4*l_h_i*1_3_7"/>
  <p:tag name="KSO_WM_UNIT_INDEX" val="1_3_7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6_4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6_4*l_h_i*1_3_6"/>
  <p:tag name="KSO_WM_UNIT_INDEX" val="1_3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2"/>
</p:tagLst>
</file>

<file path=ppt/tags/tag27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2"/>
</p:tagLst>
</file>

<file path=ppt/tags/tag27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2"/>
</p:tagLst>
</file>

<file path=ppt/tags/tag27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5_2"/>
  <p:tag name="KSO_WM_UNIT_INDEX" val="1_5_2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4*l_h_i*1_5_5"/>
  <p:tag name="KSO_WM_UNIT_INDEX" val="1_5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4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4*l_h_i*1_5_7"/>
  <p:tag name="KSO_WM_UNIT_INDEX" val="1_5_7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4*l_h_i*1_5_6"/>
  <p:tag name="KSO_WM_UNIT_INDEX" val="1_5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4*l_h_i*1_5_4"/>
  <p:tag name="KSO_WM_UNIT_INDEX" val="1_5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5_1"/>
  <p:tag name="KSO_WM_UNIT_INDEX" val="1_5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2"/>
</p:tagLst>
</file>

<file path=ppt/tags/tag284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8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17_3*l_h_i*1_2_3"/>
  <p:tag name="KSO_WM_UNIT_INDEX" val="1_2_3"/>
  <p:tag name="KSO_WM_UNIT_LAYERLEVEL" val="1_1_1"/>
  <p:tag name="KSO_WM_UNIT_LINE_FILL_TYPE" val="2"/>
  <p:tag name="KSO_WM_UNIT_LINE_FORE_SCHEMECOLOR_INDEX" val="6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9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17_3*l_h_i*1_3_3"/>
  <p:tag name="KSO_WM_UNIT_INDEX" val="1_3_3"/>
  <p:tag name="KSO_WM_UNIT_LAYERLEVEL" val="1_1_1"/>
  <p:tag name="KSO_WM_UNIT_LINE_FILL_TYPE" val="2"/>
  <p:tag name="KSO_WM_UNIT_LINE_FORE_SCHEMECOLOR_INDEX" val="7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9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17_3*l_h_i*1_4_3"/>
  <p:tag name="KSO_WM_UNIT_INDEX" val="1_4_3"/>
  <p:tag name="KSO_WM_UNIT_LAYERLEVEL" val="1_1_1"/>
  <p:tag name="KSO_WM_UNIT_LINE_FILL_TYPE" val="2"/>
  <p:tag name="KSO_WM_UNIT_LINE_FORE_SCHEMECOLOR_INDEX" val="8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9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9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9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8"/>
</p:tagLst>
</file>

<file path=ppt/tags/tag30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8"/>
</p:tagLst>
</file>

<file path=ppt/tags/tag3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3F4D63"/>
      </a:dk2>
      <a:lt2>
        <a:srgbClr val="E7F0FD"/>
      </a:lt2>
      <a:accent1>
        <a:srgbClr val="116CEE"/>
      </a:accent1>
      <a:accent2>
        <a:srgbClr val="1B7ED6"/>
      </a:accent2>
      <a:accent3>
        <a:srgbClr val="268FBE"/>
      </a:accent3>
      <a:accent4>
        <a:srgbClr val="30A1A6"/>
      </a:accent4>
      <a:accent5>
        <a:srgbClr val="3BB28E"/>
      </a:accent5>
      <a:accent6>
        <a:srgbClr val="45C476"/>
      </a:accent6>
      <a:hlink>
        <a:srgbClr val="0563C1"/>
      </a:hlink>
      <a:folHlink>
        <a:srgbClr val="954F72"/>
      </a:folHlink>
    </a:clrScheme>
    <a:fontScheme name="自定义 13">
      <a:majorFont>
        <a:latin typeface="MiSans Heavy"/>
        <a:ea typeface="MiSans Heavy"/>
        <a:cs typeface="Arial"/>
      </a:majorFont>
      <a:minorFont>
        <a:latin typeface="MiSans Light"/>
        <a:ea typeface="MiSans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  <a:effectLst>
          <a:outerShdw blurRad="203200" dist="101600" dir="8100000" algn="tr" rotWithShape="0">
            <a:srgbClr val="FF5DA9">
              <a:alpha val="10000"/>
            </a:srgbClr>
          </a:outerShdw>
        </a:effec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4">
      <vt:lpstr>Arial</vt:lpstr>
      <vt:lpstr>Calibri</vt:lpstr>
      <vt:lpstr>MiSans Heavy</vt:lpstr>
      <vt:lpstr>MiSans Light</vt:lpstr>
      <vt:lpstr>Wingdings</vt:lpstr>
      <vt:lpstr>Calibri Light</vt:lpstr>
      <vt:lpstr>Montserrat Black</vt:lpstr>
      <vt:lpstr>微软雅黑</vt:lpstr>
      <vt:lpstr>思源黑体 CN Normal</vt:lpstr>
      <vt:lpstr>Office Theme</vt:lpstr>
      <vt:lpstr>跗跖关节脱位的查房</vt:lpstr>
      <vt:lpstr>目录</vt:lpstr>
      <vt:lpstr>跗跖关节脱位概述</vt:lpstr>
      <vt:lpstr>定义和分类</vt:lpstr>
      <vt:lpstr>病因和病理</vt:lpstr>
      <vt:lpstr>临床表现和诊断</vt:lpstr>
      <vt:lpstr>病例汇报</vt:lpstr>
      <vt:lpstr>病例基本信息</vt:lpstr>
      <vt:lpstr>病史及症状变化</vt:lpstr>
      <vt:lpstr>辅助检查及诊断结果</vt:lpstr>
      <vt:lpstr>护理诊断</vt:lpstr>
      <vt:lpstr>疼痛</vt:lpstr>
      <vt:lpstr>肿胀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2024-09-18T01:28:20.683</cp:lastPrinted>
  <dcterms:created xsi:type="dcterms:W3CDTF">2024-09-17T17:28:20Z</dcterms:created>
  <dcterms:modified xsi:type="dcterms:W3CDTF">2024-09-17T17:28:23Z</dcterms:modified>
</cp:coreProperties>
</file>