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CD073-D44C-4EA9-B7F2-54A9D2ECD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18019-EB66-4681-808F-0E56CB48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C9F4-D25A-4A4F-B785-7D0A1648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7B4BF-6B50-4679-A064-233555C2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2DD33-54EA-4C2A-BD02-1C54BB3E1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73447-4422-4301-9506-E6E004D5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61F39-99DC-4BB9-A4E0-82159C635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D598E-73B7-419C-8108-618FBB4C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3495B-2CF8-4C04-8641-B39F167D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FBAD-1061-402C-BCE1-A6865AC5F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B7E0C-888D-4C38-A7AF-34C703FA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1" Type="http://schemas.openxmlformats.org/officeDocument/2006/relationships/tags" Target="../tags/tag2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313112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371975" y="3128645"/>
            <a:ext cx="3204210" cy="900430"/>
          </a:xfr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lang="zh-CN"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文言句式</a:t>
            </a:r>
            <a:endParaRPr lang="zh-CN" altLang="en-US"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11087100" y="12496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9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3"/>
            </p:custDataLst>
          </p:nvPr>
        </p:nvSpPr>
        <p:spPr>
          <a:xfrm>
            <a:off x="4234180" y="1365885"/>
            <a:ext cx="375920" cy="370268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625340" y="12357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6101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625340" y="474091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7"/>
            </p:custDataLst>
          </p:nvPr>
        </p:nvSpPr>
        <p:spPr>
          <a:xfrm>
            <a:off x="7225030" y="1957705"/>
            <a:ext cx="374650" cy="257111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7599680" y="16751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文言实词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9"/>
            </p:custDataLst>
          </p:nvPr>
        </p:nvSpPr>
        <p:spPr>
          <a:xfrm>
            <a:off x="7600950" y="250063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文言虚词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0"/>
            </p:custDataLst>
          </p:nvPr>
        </p:nvSpPr>
        <p:spPr>
          <a:xfrm>
            <a:off x="7616190" y="331216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文言句式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2" name="矩形 1"/>
          <p:cNvSpPr/>
          <p:nvPr>
            <p:custDataLst>
              <p:tags r:id="rId11"/>
            </p:custDataLst>
          </p:nvPr>
        </p:nvSpPr>
        <p:spPr>
          <a:xfrm>
            <a:off x="7617460" y="4165600"/>
            <a:ext cx="298704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文言综合阅读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61290" y="796290"/>
            <a:ext cx="1187005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《对口招生考试大纲》将“理解与现代汉语不同的句式”列入考点。近年来对文言句式的考查，几乎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以独立形式出现，但是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中文言句式有着举足轻重的作用。掌握有别于现代汉语的常见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，是文言文阅读所必需的能力。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3"/>
            </p:custDataLst>
          </p:nvPr>
        </p:nvSpPr>
        <p:spPr>
          <a:xfrm>
            <a:off x="3971925" y="1522095"/>
            <a:ext cx="1204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没有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8227695" y="1550035"/>
            <a:ext cx="14173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文言翻译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7181215" y="2122805"/>
            <a:ext cx="2388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文言句式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6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3975" y="33540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（1）木直中绳，（   ）以（   ）为轮，其曲中规。（   ）虽又槁暴，不复挺者，輮使之然也（《劝学》）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16510"/>
            <a:ext cx="11833225" cy="1145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二、知识梳理</a:t>
            </a:r>
            <a:endParaRPr lang="en-US"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常见文言特殊句式：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8732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古人写文章，为了语言简练，在不影响表情达意的情况下，行文时常省去一些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的词语。如：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11874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（一）省略句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7"/>
            </p:custDataLst>
          </p:nvPr>
        </p:nvSpPr>
        <p:spPr>
          <a:xfrm>
            <a:off x="5340350" y="3526790"/>
            <a:ext cx="10236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8"/>
            </p:custDataLst>
          </p:nvPr>
        </p:nvSpPr>
        <p:spPr>
          <a:xfrm>
            <a:off x="680720" y="2604770"/>
            <a:ext cx="948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重复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3867785" y="3491230"/>
            <a:ext cx="6953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41275" y="48920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（2）始皇之心，自以为金城千里，子孙（    ）帝（   ）王（   ）万世之业也（《过秦论》）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8496935" y="5010785"/>
            <a:ext cx="6394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9136380" y="3482340"/>
            <a:ext cx="6210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6905625" y="5066665"/>
            <a:ext cx="7258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9933940" y="5038725"/>
            <a:ext cx="6394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14" grpId="0"/>
      <p:bldP spid="15" grpId="0"/>
      <p:bldP spid="16" grpId="0"/>
      <p:bldP spid="20" grpId="0"/>
      <p:bldP spid="18" grpId="0"/>
      <p:bldP spid="19" grpId="0"/>
      <p:bldP spid="22" grpId="0"/>
      <p:bldP spid="17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3926205"/>
            <a:ext cx="11833225" cy="710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（3）吾妻之美我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者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，私我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（《邹忌讽齐王纳谏》）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53975" y="31445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（2）如今人方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刀俎，我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鱼肉（《鸿门宴》）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10909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判断句是对事物的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，事物之间的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做出肯定或否定判断的句子。如：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335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（二）判断句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643755" y="124587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情况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53975" y="24180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（1）刘备，天下枭雄（《赤壁之战》）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3532505" y="1259840"/>
            <a:ext cx="9093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668260" y="1261110"/>
            <a:ext cx="9912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0005" y="466788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（4）然陈涉瓮牖绳枢之子，甿隶之人，而迁徙之徒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53975" y="540829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（5）此诚危急存亡之秋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（《出师表》）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20" grpId="0"/>
      <p:bldP spid="21" grpId="0"/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4247515"/>
            <a:ext cx="11833225" cy="710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（3）身死人手，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天下笑者，何也（《过秦论》）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53975" y="34658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（2）不者，若属皆且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所虏（《鸿门宴》）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79756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一般的句子，主语是谓语动词所表示的行为的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，施事者；而被动句的主语则是谓语动词所表示的行为的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，即主语和谓语之间是被动关系。如：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（三）被动句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5257800" y="1544320"/>
            <a:ext cx="13970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被动者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53975" y="27393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（1）王之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蔽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甚矣（《邹忌讽齐王纳谏》）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407910" y="932815"/>
            <a:ext cx="12795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主动者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891020" y="1526540"/>
            <a:ext cx="1251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受事者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0005" y="498919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（4）秦城恐不可得，徒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见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欺（《廉颇蔺相如列传》）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53975" y="572960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（5）此非孟德之困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于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周郞乎（《赤壁赋》）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20" grpId="0"/>
      <p:bldP spid="21" grpId="0"/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/>
          <p:cNvSpPr txBox="1"/>
          <p:nvPr>
            <p:custDataLst>
              <p:tags r:id="rId3"/>
            </p:custDataLst>
          </p:nvPr>
        </p:nvSpPr>
        <p:spPr>
          <a:xfrm>
            <a:off x="53975" y="3828415"/>
            <a:ext cx="11833225" cy="710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（3）唐浮图慧褒始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舍于其址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（《游褒禅山记》）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53975" y="31724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（2）蚓无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爪牙之利，筋骨之强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（《劝学》）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3975" y="7137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现代汉语习惯的常规语序，一般是主语在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前，谓语在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前，修饰语在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前，即定主状谓补定宾。文言特殊句式里的“倒装”就是指文言文中一些句子成分的顺序出现了前后颠倒的情况。如：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（四）倒装句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9192895" y="808355"/>
            <a:ext cx="13970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宾语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53975" y="25577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（1）然而不王者，未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也（《寡人之于国也》）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696710" y="87820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25805" y="1414780"/>
            <a:ext cx="1251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中心语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40005" y="452818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（4）沛公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军霸上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53975" y="524065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（5）客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何为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者（《鸿门宴》）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69215" y="592645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（6）甚矣，汝之不惠（《愚公移山》）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20" grpId="0"/>
      <p:bldP spid="21" grpId="0"/>
      <p:bldP spid="2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、奈何、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、孰与等。如：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（五）固定句式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2912745" y="873760"/>
            <a:ext cx="13970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何如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14401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君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何以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知燕王？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1882140" y="87820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疑问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5212080" y="831850"/>
            <a:ext cx="12515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何以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53975" y="457009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与其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有誉于前，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孰若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无毁于后（《送李愿归盘谷序》）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55245" y="22237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、得无……乎、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157220" y="2383790"/>
            <a:ext cx="2266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不亦……乎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55245" y="29502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无乃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尔是过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欤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？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975485" y="237299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7337425" y="2348865"/>
            <a:ext cx="21196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无乃……欤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41275" y="37604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关系：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6"/>
            </p:custDataLst>
          </p:nvPr>
        </p:nvSpPr>
        <p:spPr>
          <a:xfrm>
            <a:off x="3884295" y="3896995"/>
            <a:ext cx="30060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与其……孰若……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1975485" y="393001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取舍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7523480" y="3916045"/>
            <a:ext cx="28581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与其……毋宁……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5" grpId="0"/>
      <p:bldP spid="11" grpId="0"/>
      <p:bldP spid="7" grpId="0"/>
      <p:bldP spid="13" grpId="0"/>
      <p:bldP spid="14" grpId="0"/>
      <p:bldP spid="15" grpId="0"/>
      <p:bldP spid="17" grpId="0"/>
      <p:bldP spid="16" grpId="0"/>
      <p:bldP spid="19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（4）表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关系：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（五）固定句式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3527425" y="873760"/>
            <a:ext cx="297688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纵……宁……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14401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纵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彼不言，籍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不愧于心乎（《史记·项羽本纪》）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1975485" y="87185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让步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6226175" y="881380"/>
            <a:ext cx="27038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纵……独……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53975" y="4653915"/>
            <a:ext cx="11833225" cy="7454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与其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有誉于前，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孰若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无毁于后（《送李愿归盘谷序》）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55245" y="22237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（5）表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关系：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782695" y="2363470"/>
            <a:ext cx="32092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其……其……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55245" y="29502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其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真无马邪？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其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真不知马也（《马说》）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975485" y="2386330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41275" y="3774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（6）表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关系：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3884295" y="3896995"/>
            <a:ext cx="30060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与其……孰若……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975485" y="3930015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取舍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7523480" y="3916045"/>
            <a:ext cx="285813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与其……毋宁……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3" grpId="0"/>
      <p:bldP spid="9" grpId="0"/>
      <p:bldP spid="10" grpId="0"/>
      <p:bldP spid="12" grpId="0"/>
      <p:bldP spid="5" grpId="0"/>
      <p:bldP spid="11" grpId="0"/>
      <p:bldP spid="7" grpId="0"/>
      <p:bldP spid="13" grpId="0"/>
      <p:bldP spid="14" grpId="0"/>
      <p:bldP spid="17" grpId="0"/>
      <p:bldP spid="16" grpId="0"/>
      <p:bldP spid="19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86360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290" y="725170"/>
            <a:ext cx="11870055" cy="2399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每一种语言现象都有其特点和规律，把握文言句式的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，掌握其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，对正确理解句子有很重要的作用。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8424545" y="936625"/>
            <a:ext cx="9042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10518775" y="894715"/>
            <a:ext cx="9899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规律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55245" y="21958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（梁惠王）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曰：“不可，直不百步耳，是亦走也。”（《寡人之于国也》）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 省略主语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（一）省略句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53975" y="14401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省。如：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53975" y="3702050"/>
            <a:ext cx="11833225" cy="789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旦日，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客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从外来，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（忌）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与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（客）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坐谈（《邹忌讽齐王纳谏》）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1975485" y="1567180"/>
            <a:ext cx="9385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对话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41275" y="2951480"/>
            <a:ext cx="11833225" cy="7226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省。如：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0"/>
            </p:custDataLst>
          </p:nvPr>
        </p:nvSpPr>
        <p:spPr>
          <a:xfrm>
            <a:off x="1576705" y="3109595"/>
            <a:ext cx="938530" cy="5137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41275" y="5212080"/>
            <a:ext cx="11833225" cy="789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沛公曰：“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（公）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度我至军中，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公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乃入。”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28575" y="4489450"/>
            <a:ext cx="11833225" cy="7226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（3）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省。如：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76705" y="4598035"/>
            <a:ext cx="938530" cy="5137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蒙后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9" grpId="0"/>
      <p:bldP spid="5" grpId="0"/>
      <p:bldP spid="13" grpId="0"/>
      <p:bldP spid="14" grpId="0"/>
      <p:bldP spid="16" grpId="0"/>
      <p:bldP spid="19" grpId="0"/>
      <p:bldP spid="6" grpId="0"/>
      <p:bldP spid="15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55245" y="15392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择其善者而从之，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（择）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其不善者而改之（《师说》）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 省略谓语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977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（一）省略句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53975" y="3185160"/>
            <a:ext cx="11833225" cy="789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以相如功大，拜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（之）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为上卿（《廉颇蔺相如列传》）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41275" y="2378710"/>
            <a:ext cx="11833225" cy="7226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 省略宾语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41275" y="4918710"/>
            <a:ext cx="11833225" cy="789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 省略介词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28575" y="3972560"/>
            <a:ext cx="11833225" cy="7226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竖子不足与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（之）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谋也（《鸿门宴》）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41275" y="5687060"/>
            <a:ext cx="11833225" cy="7893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又试之</a:t>
            </a: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（以）</a:t>
            </a:r>
            <a:r>
              <a:rPr lang="en-US"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鸡，果如成言（《促织》）</a:t>
            </a:r>
            <a:endParaRPr lang="en-US"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  <p:bldP spid="13" grpId="0"/>
      <p:bldP spid="16" grpId="0"/>
      <p:bldP spid="6" grpId="0"/>
      <p:bldP spid="15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https://d.book118.com/235031311224011102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2024-09-11T15:07:09.173</cp:lastPrinted>
  <dcterms:created xsi:type="dcterms:W3CDTF">2024-09-11T07:07:09Z</dcterms:created>
  <dcterms:modified xsi:type="dcterms:W3CDTF">2024-09-11T07:07:11Z</dcterms:modified>
</cp:coreProperties>
</file>