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ULFHT+LHNHRK+ArialMT"/>
      <p:regular r:id="rId15"/>
    </p:embeddedFont>
    <p:embeddedFont>
      <p:font typeface="UREUDH+BPMNJD+MicrosoftYaHei-Bold"/>
      <p:regular r:id="rId16"/>
    </p:embeddedFont>
    <p:embeddedFont>
      <p:font typeface="ENVVER+MS-UIGothic"/>
      <p:regular r:id="rId17"/>
    </p:embeddedFont>
    <p:embeddedFont>
      <p:font typeface="WDFALF+EEJCIN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D0C8DC-7DD3-4FC9-8964-432637224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41AF3-7D04-4C1B-8630-A1E11E0EC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17F9C-5638-400D-867E-03AE0EC1D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CD2012-662F-4731-9EFF-8EC5052C5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3E19AD-F1ED-4701-A4E4-88A3396AF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45BD6D-4E7A-4BF2-8E96-24CB915D3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C8898A-18E9-4948-84B9-3BDA95A6D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D236F2-FDCA-4890-B050-ADF0F5A0B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6D2657-34F0-4A4C-B2B7-8D5AE5C59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DC24D-015A-42BF-9766-56E5F7514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4AE7E-BA6E-4D34-B153-268A1CD5C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033313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4847517" cy="78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EA8"/>
                </a:solidFill>
                <a:latin typeface="HULFHT+LHNHRK+ArialMT"/>
                <a:cs typeface="HULFHT+LHNHRK+ArialMT"/>
              </a:rPr>
              <a:t>•</a:t>
            </a:r>
            <a:r>
              <a:rPr sz="2450" spc="128">
                <a:solidFill>
                  <a:srgbClr val="00BEA8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罪犯血管判断基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础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知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847517" cy="78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EA8"/>
                </a:solidFill>
                <a:latin typeface="HULFHT+LHNHRK+ArialMT"/>
                <a:cs typeface="HULFHT+LHNHRK+ArialMT"/>
              </a:rPr>
              <a:t>•</a:t>
            </a:r>
            <a:r>
              <a:rPr sz="2450" spc="128">
                <a:solidFill>
                  <a:srgbClr val="00BEA8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罪犯血管判断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理流程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2686240"/>
            <a:ext cx="4847517" cy="78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EA8"/>
                </a:solidFill>
                <a:latin typeface="HULFHT+LHNHRK+ArialMT"/>
                <a:cs typeface="HULFHT+LHNHRK+ArialMT"/>
              </a:rPr>
              <a:t>•</a:t>
            </a:r>
            <a:r>
              <a:rPr sz="2450" spc="128">
                <a:solidFill>
                  <a:srgbClr val="00BEA8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罪犯血管判断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理技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68620" y="3234880"/>
            <a:ext cx="6600117" cy="1331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EA8"/>
                </a:solidFill>
                <a:latin typeface="HULFHT+LHNHRK+ArialMT"/>
                <a:cs typeface="HULFHT+LHNHRK+ArialMT"/>
              </a:rPr>
              <a:t>•</a:t>
            </a:r>
            <a:r>
              <a:rPr sz="2450" spc="128">
                <a:solidFill>
                  <a:srgbClr val="00BEA8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罪犯血管判断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理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风险评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估与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应对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EA8"/>
                </a:solidFill>
                <a:latin typeface="HULFHT+LHNHRK+ArialMT"/>
                <a:cs typeface="HULFHT+LHNHRK+ArialMT"/>
              </a:rPr>
              <a:t>•</a:t>
            </a:r>
            <a:r>
              <a:rPr sz="2450" spc="128">
                <a:solidFill>
                  <a:srgbClr val="00BEA8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罪犯血管判断</a:t>
            </a:r>
            <a:r>
              <a:rPr sz="24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EA8"/>
                </a:solidFill>
                <a:latin typeface="ENVVER+MS-UIGothic"/>
                <a:cs typeface="ENVVER+MS-UIGothic"/>
              </a:rPr>
              <a:t>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18739" y="3403575"/>
            <a:ext cx="7336601" cy="2251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FFFFFF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4500">
                <a:solidFill>
                  <a:srgbClr val="FFFFFF"/>
                </a:solidFill>
                <a:latin typeface="ENVVER+MS-UIGothic"/>
                <a:cs typeface="ENVVER+MS-UIGothic"/>
              </a:rPr>
              <a:t>罪犯血管判断基</a:t>
            </a:r>
            <a:r>
              <a:rPr sz="4500">
                <a:solidFill>
                  <a:srgbClr val="FFFFFF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4500"/>
              </a:lnSpc>
              <a:spcBef>
                <a:spcPts val="1980"/>
              </a:spcBef>
              <a:spcAft>
                <a:spcPct val="0"/>
              </a:spcAft>
            </a:pPr>
            <a:r>
              <a:rPr sz="4500">
                <a:solidFill>
                  <a:srgbClr val="FFFFFF"/>
                </a:solidFill>
                <a:latin typeface="ENVVER+MS-UIGothic"/>
                <a:cs typeface="ENVVER+MS-UIGothic"/>
              </a:rPr>
              <a:t>知</a:t>
            </a:r>
            <a:r>
              <a:rPr sz="4500">
                <a:solidFill>
                  <a:srgbClr val="FFFFFF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5780" y="3549681"/>
            <a:ext cx="3332559" cy="3099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3"/>
              </a:lnSpc>
              <a:spcBef>
                <a:spcPct val="0"/>
              </a:spcBef>
              <a:spcAft>
                <a:spcPct val="0"/>
              </a:spcAft>
            </a:pPr>
            <a:r>
              <a:rPr sz="96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定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与分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病因与病理机制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2941936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DFALF+EEJCIN+MicrosoftYaHei"/>
                <a:cs typeface="WDFALF+EEJCIN+MicrosoftYaHei"/>
              </a:rPr>
              <a:t>STemi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罪犯血管的病因和病理机制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ENVVER+MS-UIGothic"/>
                <a:cs typeface="ENVVER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DFALF+EEJCIN+MicrosoftYaHei"/>
                <a:cs typeface="WDFALF+EEJCIN+MicrosoftYaHei"/>
              </a:rPr>
              <a:t>STemi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的主要病因是冠状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脉粥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硬化，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致血管内斑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块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形成，阻塞血流。病理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机制包括血栓形成、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痉挛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脉粥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块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破裂等。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些因素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致罪犯血管完全或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VVER+MS-UIGothic"/>
                <a:cs typeface="ENVVER+MS-UIGothic"/>
              </a:rPr>
              <a:t>不完全阻塞，引起心肌缺血和坏死。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床表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与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断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3706968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WDFALF+EEJCIN+MicrosoftYaHei"/>
                <a:cs typeface="WDFALF+EEJCIN+MicrosoftYaHei"/>
              </a:rPr>
              <a:t>STemi</a:t>
            </a:r>
            <a:r>
              <a:rPr sz="1500">
                <a:solidFill>
                  <a:srgbClr val="FFFFFF"/>
                </a:solidFill>
                <a:latin typeface="ENVVER+MS-UIGothic"/>
                <a:cs typeface="ENVVER+MS-UIGothic"/>
              </a:rPr>
              <a:t>罪犯血管的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FFF"/>
                </a:solidFill>
                <a:latin typeface="ENVVER+MS-UIGothic"/>
                <a:cs typeface="ENVVER+MS-UIGothic"/>
              </a:rPr>
              <a:t>床表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ENVVER+MS-UIGothic"/>
                <a:cs typeface="ENVVER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FFFFFF"/>
                </a:solidFill>
                <a:latin typeface="ENVVER+MS-UIGothic"/>
                <a:cs typeface="ENVVER+MS-UIGothic"/>
              </a:rPr>
              <a:t>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ENVVER+MS-UIGothic"/>
                <a:cs typeface="ENVVER+MS-UIGothic"/>
              </a:rPr>
              <a:t>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EA8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BEA8"/>
                </a:solidFill>
                <a:latin typeface="ENVVER+MS-UIGothic"/>
                <a:cs typeface="ENVVER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229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F54"/>
                </a:solidFill>
                <a:latin typeface="WDFALF+EEJCIN+MicrosoftYaHei"/>
                <a:cs typeface="WDFALF+EEJCIN+MicrosoftYaHei"/>
              </a:rPr>
              <a:t>STemi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罪犯血管的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床表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包括持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胸痛、呼吸困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、出汗等症状。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断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准主要包括心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异常改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、心肌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升高和冠状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脉造影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果等。通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过这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些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准，可以确定罪犯血管的位置和阻塞程度，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治</a:t>
            </a:r>
            <a:r>
              <a:rPr sz="1500">
                <a:solidFill>
                  <a:srgbClr val="005F54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5F54"/>
                </a:solidFill>
                <a:latin typeface="ENVVER+MS-UIGothic"/>
                <a:cs typeface="ENVVER+MS-UIGothic"/>
              </a:rPr>
              <a:t>提供依据。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18739" y="3403575"/>
            <a:ext cx="7336601" cy="1465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FFFFFF"/>
                </a:solidFill>
                <a:latin typeface="UREUDH+BPMNJD+MicrosoftYaHei-Bold"/>
                <a:cs typeface="UREUDH+BPMNJD+MicrosoftYaHei-Bold"/>
              </a:rPr>
              <a:t>STEMI</a:t>
            </a:r>
            <a:r>
              <a:rPr sz="4500">
                <a:solidFill>
                  <a:srgbClr val="FFFFFF"/>
                </a:solidFill>
                <a:latin typeface="ENVVER+MS-UIGothic"/>
                <a:cs typeface="ENVVER+MS-UIGothic"/>
              </a:rPr>
              <a:t>罪犯血管判断</a:t>
            </a:r>
            <a:r>
              <a:rPr sz="450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4500">
                <a:solidFill>
                  <a:srgbClr val="FFFFFF"/>
                </a:solidFill>
                <a:latin typeface="ENVVER+MS-UIGothic"/>
                <a:cs typeface="ENVVER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5780" y="3549681"/>
            <a:ext cx="3332559" cy="3099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3"/>
              </a:lnSpc>
              <a:spcBef>
                <a:spcPct val="0"/>
              </a:spcBef>
              <a:spcAft>
                <a:spcPct val="0"/>
              </a:spcAft>
            </a:pPr>
            <a:r>
              <a:rPr sz="9600">
                <a:solidFill>
                  <a:srgbClr val="00BEA8"/>
                </a:solidFill>
                <a:latin typeface="UREUDH+BPMNJD+MicrosoftYaHei-Bold"/>
                <a:cs typeface="UREUDH+BPMNJD+MicrosoftYaHei-Bold"/>
              </a:rPr>
              <a:t>02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8739" y="4226536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FFFFFF"/>
                </a:solidFill>
                <a:latin typeface="ENVVER+MS-UIGothic"/>
                <a:cs typeface="ENVVER+MS-UIGothic"/>
              </a:rPr>
              <a:t>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急救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理流程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REUDH+BPMNJD+MicrosoftYaHei-Bold"/>
                <a:cs typeface="UREUDH+BPMNJD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REUDH+BPMNJD+MicrosoftYaHei-Bold"/>
                <a:cs typeface="UREUDH+BPMNJD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REUDH+BPMNJD+MicrosoftYaHei-Bold"/>
                <a:cs typeface="UREUDH+BPMNJD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ENVVER+MS-UIGothic"/>
                <a:cs typeface="ENVVER+MS-UIGothic"/>
              </a:rPr>
              <a:t>急救准</a:t>
            </a:r>
            <a:r>
              <a:rPr sz="2000">
                <a:solidFill>
                  <a:srgbClr val="00BEA8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ENVVER+MS-UIGothic"/>
                <a:cs typeface="ENVVER+MS-UIGothic"/>
              </a:rPr>
              <a:t>快速</a:t>
            </a:r>
            <a:r>
              <a:rPr sz="2000" spc="25">
                <a:solidFill>
                  <a:srgbClr val="00BEA8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BEA8"/>
                </a:solidFill>
                <a:latin typeface="ENVVER+MS-UIGothic"/>
                <a:cs typeface="ENVVER+MS-UIGothic"/>
              </a:rPr>
              <a:t>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ENVVER+MS-UIGothic"/>
                <a:cs typeface="ENVVER+MS-UIGothic"/>
              </a:rPr>
              <a:t>急救措施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物治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疗护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理流程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药</a:t>
            </a: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物</a:t>
            </a: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药</a:t>
            </a: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物使用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药</a:t>
            </a: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物</a:t>
            </a: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调</a:t>
            </a:r>
            <a:r>
              <a:rPr sz="2300">
                <a:solidFill>
                  <a:srgbClr val="00BEA8"/>
                </a:solidFill>
                <a:latin typeface="ENVVER+MS-UIGothic"/>
                <a:cs typeface="ENVVER+MS-UIGothic"/>
              </a:rPr>
              <a:t>整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康复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BEA8"/>
                </a:solidFill>
                <a:latin typeface="ENVVER+MS-UIGothic"/>
                <a:cs typeface="ENVVER+MS-UIGothic"/>
              </a:rPr>
              <a:t>理流程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康复</a:t>
            </a: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计</a:t>
            </a:r>
            <a:r>
              <a:rPr sz="2300">
                <a:solidFill>
                  <a:srgbClr val="00BEA8"/>
                </a:solidFill>
                <a:latin typeface="ENVVER+MS-UIGothic"/>
                <a:cs typeface="ENVVER+MS-UIGothic"/>
              </a:rPr>
              <a:t>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康复</a:t>
            </a: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00BEA8"/>
                </a:solidFill>
                <a:latin typeface="ENVVER+MS-UIGothic"/>
                <a:cs typeface="ENVVER+MS-UIGothic"/>
              </a:rPr>
              <a:t>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EA8"/>
                </a:solidFill>
                <a:latin typeface="ENVVER+MS-UIGothic"/>
                <a:cs typeface="ENVVER+MS-UIGothic"/>
              </a:rPr>
              <a:t>康复</a:t>
            </a:r>
            <a:r>
              <a:rPr sz="2300" spc="25">
                <a:solidFill>
                  <a:srgbClr val="00BEA8"/>
                </a:solidFill>
                <a:latin typeface="SimSun"/>
                <a:cs typeface="SimSun"/>
              </a:rPr>
              <a:t>监测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https://d.book118.com/235033313341011111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HULFHT+LHNHRK+ArialMT</vt:lpstr>
      <vt:lpstr>Times New Roman</vt:lpstr>
      <vt:lpstr>UREUDH+BPMNJD+MicrosoftYaHei-Bold</vt:lpstr>
      <vt:lpstr>ENVVER+MS-UIGothic</vt:lpstr>
      <vt:lpstr>SimSun</vt:lpstr>
      <vt:lpstr>WDFALF+EEJCIN+MicrosoftYaHei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2024-09-18T00:48:20.131</cp:lastPrinted>
  <dcterms:created xsi:type="dcterms:W3CDTF">2024-09-17T16:48:20Z</dcterms:created>
  <dcterms:modified xsi:type="dcterms:W3CDTF">2024-09-17T16:48:21Z</dcterms:modified>
</cp:coreProperties>
</file>