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6" r:id="rId2"/>
    <p:sldMasterId id="214748371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782C9-629B-4CD9-89BE-E07AB470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C9282-B431-468D-A5E2-ACCF6115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12FD5-94CB-4730-8E61-374F1CFE5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9D963-5E05-40E4-8047-B9A4EE64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D97C5-A4D5-427B-B798-E3AEA285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7BD9E-97A4-49B3-A47E-AEB0184A9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119E5-7E3F-41F7-8C45-26909CF1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62482-9B1A-4595-9476-052B05853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27B1E-1112-44DA-90ED-FB44C99A7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AB04F-8B68-4DFA-A6CE-4DF1E49A3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99FD7-54E9-464A-9665-9286C4AE1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279797" y="582613"/>
            <a:ext cx="8586788" cy="564356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82600" dist="228600" sx="101000" sy="101000" algn="ctr" rotWithShape="0">
              <a:srgbClr val="000000">
                <a:alpha val="2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/>
            <a:endParaRPr lang="zh-CN" altLang="en-US" sz="100" strike="noStrike" noProof="1"/>
          </a:p>
        </p:txBody>
      </p:sp>
    </p:spTree>
  </p:cSld>
  <p:clrMapOvr>
    <a:masterClrMapping/>
  </p:clrMapOvr>
  <p:transition spd="slow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</p:bld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0">
    <p:fade/>
  </p:transition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691" y="6247209"/>
            <a:ext cx="2133288" cy="475506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en-US" altLang="x-none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3464" y="6247209"/>
            <a:ext cx="2895734" cy="475506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en-US" altLang="x-none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2798" y="6247209"/>
            <a:ext cx="2133288" cy="475506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7F6F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>
              <a:latin typeface="方正楷体简体" panose="02000000000000000000" pitchFamily="2" charset="-122"/>
              <a:ea typeface="方正楷体简体" panose="02000000000000000000" pitchFamily="2" charset="-122"/>
            </a:endParaRPr>
          </a:p>
        </p:txBody>
      </p:sp>
      <p:sp>
        <p:nvSpPr>
          <p:cNvPr id="3" name="PA-图片 1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0287002" cy="6858001"/>
          </a:xfrm>
          <a:custGeom>
            <a:rect l="0" t="0" r="0" b="0"/>
            <a:pathLst>
              <a:path w="13716001" h="6858001">
                <a:moveTo>
                  <a:pt x="0" y="0"/>
                </a:moveTo>
                <a:lnTo>
                  <a:pt x="13716000" y="0"/>
                </a:lnTo>
                <a:lnTo>
                  <a:pt x="13716000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20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>
              <a:latin typeface="方正楷体简体" panose="02000000000000000000" pitchFamily="2" charset="-122"/>
              <a:ea typeface="方正楷体简体" panose="02000000000000000000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image" Target="file:///D:\qq&#25991;&#20214;\712321467\Image\C2C\Image2\%7b75232B38-A165-1FB7-499C-2E1C792CACB5%7d.png" TargetMode="External" /><Relationship Id="rId47" Type="http://schemas.openxmlformats.org/officeDocument/2006/relationships/image" Target="../media/image2.png" /><Relationship Id="rId48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7.xml" /><Relationship Id="rId10" Type="http://schemas.openxmlformats.org/officeDocument/2006/relationships/slideLayout" Target="../slideLayouts/slideLayout66.xml" /><Relationship Id="rId11" Type="http://schemas.openxmlformats.org/officeDocument/2006/relationships/slideLayout" Target="../slideLayouts/slideLayout67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58.xml" /><Relationship Id="rId3" Type="http://schemas.openxmlformats.org/officeDocument/2006/relationships/slideLayout" Target="../slideLayouts/slideLayout59.xml" /><Relationship Id="rId4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61.xml" /><Relationship Id="rId6" Type="http://schemas.openxmlformats.org/officeDocument/2006/relationships/slideLayout" Target="../slideLayouts/slideLayout62.xml" /><Relationship Id="rId7" Type="http://schemas.openxmlformats.org/officeDocument/2006/relationships/slideLayout" Target="../slideLayouts/slideLayout63.xml" /><Relationship Id="rId8" Type="http://schemas.openxmlformats.org/officeDocument/2006/relationships/slideLayout" Target="../slideLayouts/slideLayout64.xml" /><Relationship Id="rId9" Type="http://schemas.openxmlformats.org/officeDocument/2006/relationships/slideLayout" Target="../slideLayouts/slideLayout6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47" r:link="rId4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4.xml" /><Relationship Id="rId4" Type="http://schemas.openxmlformats.org/officeDocument/2006/relationships/image" Target="../media/image4.jpeg" /><Relationship Id="rId5" Type="http://schemas.openxmlformats.org/officeDocument/2006/relationships/tags" Target="../tags/tag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emf" /><Relationship Id="rId4" Type="http://schemas.openxmlformats.org/officeDocument/2006/relationships/image" Target="../media/image6.png" /><Relationship Id="rId5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13.xml" /><Relationship Id="rId4" Type="http://schemas.openxmlformats.org/officeDocument/2006/relationships/image" Target="../media/image7.jpeg" /><Relationship Id="rId5" Type="http://schemas.openxmlformats.org/officeDocument/2006/relationships/tags" Target="../tags/tag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tags" Target="../tags/tag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441312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71120"/>
            <a:ext cx="9218295" cy="69291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159510" y="857885"/>
            <a:ext cx="6824345" cy="119888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2456F6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你好，成年人！</a:t>
            </a:r>
            <a:endParaRPr lang="zh-CN" altLang="en-US" sz="7200" b="1">
              <a:ln w="22225">
                <a:solidFill>
                  <a:schemeClr val="accent2"/>
                </a:solidFill>
                <a:prstDash val="solid"/>
              </a:ln>
              <a:solidFill>
                <a:srgbClr val="2456F6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15695" y="2420620"/>
            <a:ext cx="697738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—-2024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届</a:t>
            </a:r>
            <a:r>
              <a:rPr lang="en-US" altLang="zh-CN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班成人礼暨百日誓师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467360" y="908685"/>
            <a:ext cx="8001635" cy="5077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1.下载剪辑各环节背景音乐。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2.标语：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①主体标语:  十八而志   感恩成长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②标语(左):  燃青春  敢担当   勇超越  赢未来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③标语(右):  立壮志十年磨一剑   铸辉煌百日试锋芒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④地上长横幅标语:  20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24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届2班班成人礼暨百日誓师仪式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3.装饰“成人门”。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4.全体学生着校服。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5.20支签字笔。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6.课代表邀请任课教师观礼。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7.购买成人帽52顶。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、家长提前为孩子准备好成人礼物，并为孩子写一封信。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59840" y="260985"/>
            <a:ext cx="304800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2456F6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准备工作：</a:t>
            </a:r>
            <a:endParaRPr lang="zh-CN" altLang="en-US" sz="4400" b="1">
              <a:solidFill>
                <a:srgbClr val="2456F6"/>
              </a:solidFill>
              <a:latin typeface="隶书" panose="02010509060101010101" charset="-122"/>
              <a:ea typeface="隶书" panose="020105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" name="图片 101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635" y="5080"/>
            <a:ext cx="5603875" cy="68687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868670" y="908685"/>
            <a:ext cx="3048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提前布置成人门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7315" y="444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/>
        </p:nvSpPr>
        <p:spPr>
          <a:xfrm>
            <a:off x="683260" y="1268730"/>
            <a:ext cx="6563360" cy="41078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sz="2100" b="1">
                <a:latin typeface="宋体" panose="02010600030101010101" pitchFamily="2" charset="-122"/>
              </a:rPr>
              <a:t> </a:t>
            </a:r>
            <a:endParaRPr lang="zh-CN" sz="2100" b="1">
              <a:ea typeface="宋体" panose="02010600030101010101" pitchFamily="2" charset="-122"/>
            </a:endParaRPr>
          </a:p>
          <a:p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一、开场：诗朗诵《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18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岁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我们成年了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! 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》。二、戴成人帽，学生拆成人礼物。三、家长和孩子牵手过成人门。四、学生代表分享成长故事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发表成长感言。五、家长代表发言。六、教师代表发言。七、</a:t>
            </a:r>
            <a:r>
              <a:rPr 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18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岁暨百日宣誓。八、班主任百日寄语。九、成人墙上（成人条幅）学生家长老师签字。十、师生合影。
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52270" y="254000"/>
            <a:ext cx="304800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4400" b="1">
                <a:solidFill>
                  <a:srgbClr val="2456F6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大会流程</a:t>
            </a:r>
            <a:endParaRPr lang="en-US" sz="4400" b="1">
              <a:solidFill>
                <a:srgbClr val="2456F6"/>
              </a:solidFill>
              <a:latin typeface="隶书" panose="02010509060101010101" charset="-122"/>
              <a:ea typeface="隶书" panose="02010509060101010101" charset="-122"/>
              <a:sym typeface="+mn-ea"/>
            </a:endParaRPr>
          </a:p>
          <a:p>
            <a:endParaRPr lang="zh-CN" altLang="en-US" sz="4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043305" y="1917065"/>
            <a:ext cx="74212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456F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一、开场：诗朗诵</a:t>
            </a:r>
            <a:endParaRPr lang="zh-CN" altLang="en-US" sz="3200" b="1">
              <a:solidFill>
                <a:srgbClr val="2456F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zh-CN" altLang="en-US" sz="3200" b="1">
                <a:solidFill>
                  <a:srgbClr val="2456F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en-US" altLang="zh-CN" sz="3200" b="1">
                <a:solidFill>
                  <a:srgbClr val="2456F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</a:t>
            </a:r>
            <a:r>
              <a:rPr lang="zh-CN" altLang="en-US" sz="3200" b="1">
                <a:solidFill>
                  <a:srgbClr val="2456F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《18岁,我们成年了! 》</a:t>
            </a:r>
            <a:endParaRPr lang="zh-CN" altLang="en-US" sz="3200" b="1">
              <a:solidFill>
                <a:srgbClr val="2456F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对象 6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4423410" y="3227705"/>
          <a:ext cx="297180" cy="4019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297180" imgH="401955" progId="Package">
                  <p:embed/>
                </p:oleObj>
              </mc:Choice>
              <mc:Fallback>
                <p:oleObj r:id="rId2" imgW="297180" imgH="401955" progId="Packag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423410" y="3227705"/>
                        <a:ext cx="297180" cy="4019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76835"/>
            <a:ext cx="9110980" cy="67532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827405" y="821055"/>
            <a:ext cx="6214110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1、（黄熙芮）十八支蜡烛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 被轻轻吹灭，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            深情的注视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     留给昨夜未眠的青春。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　(江贝尔)　 今天的我们，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被阳光召唤，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       奔腾的热情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   　            汇成明天引吭的高歌。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2、( 王雨辰)历史的又一个驿站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有十八岁的憧憬，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十八岁刚刚发芽的梦；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( 李俊逸) 人生的又一个路口，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en-US" altLang="zh-CN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     </a:t>
            </a:r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有十八岁绽放的美丽，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                        十八岁缤纷的向往。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</a:t>
            </a:r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(合) 面对更加多彩的未来，</a:t>
            </a:r>
            <a:endParaRPr lang="zh-CN" altLang="en-US" sz="20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       让我们说一声——</a:t>
            </a:r>
            <a:endParaRPr lang="zh-CN" altLang="en-US" sz="20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　                 十八岁，今天，我们上路！</a:t>
            </a:r>
            <a:endParaRPr lang="zh-CN" altLang="en-US" sz="20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087245" y="358140"/>
            <a:ext cx="51974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华文隶书" panose="02010800040101010101" charset="-122"/>
                <a:ea typeface="华文隶书" panose="02010800040101010101" charset="-122"/>
                <a:cs typeface="华文隶书" panose="02010800040101010101" charset="-122"/>
                <a:sym typeface="+mn-ea"/>
              </a:rPr>
              <a:t>《18岁， 今天，我们上路！》</a:t>
            </a:r>
            <a:endParaRPr lang="zh-CN" altLang="en-US" sz="2800" b="1">
              <a:solidFill>
                <a:srgbClr val="FF0000"/>
              </a:solidFill>
              <a:latin typeface="华文隶书" panose="02010800040101010101" charset="-122"/>
              <a:ea typeface="华文隶书" panose="02010800040101010101" charset="-122"/>
              <a:cs typeface="华文隶书" panose="020108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65760" y="915670"/>
            <a:ext cx="7650480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3、（黄熙芮）当这一天悄然而至，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 我们是否陌生得不知所措，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 还是因为期待而怦然心喜？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             (江贝尔)久违的梦变成现实，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  我们的心阵阵激荡，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               我们的头渐渐高昂。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</a:t>
            </a:r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(合)18年的路程，留下多少蹒跚的足迹。</a:t>
            </a:r>
            <a:endParaRPr lang="zh-CN" altLang="en-US" sz="20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  18年的成长融入父母老师多少无私的哺育。</a:t>
            </a:r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</a:t>
            </a:r>
            <a:r>
              <a:rPr lang="en-US" altLang="zh-CN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</a:t>
            </a:r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4、(王雨辰) 我们渴望成熟，渴望自立，渴望理解，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不愿在父母的积蓄里昏昏打鼾。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</a:t>
            </a:r>
            <a:r>
              <a:rPr lang="en-US" altLang="zh-CN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</a:t>
            </a:r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(李俊逸)我们敢于怀疑，敢于否定，敢于冒险，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不会让权威成为桎梏心灵的锁链。　　</a:t>
            </a:r>
            <a:endParaRPr lang="zh-CN" altLang="en-US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(合)我们向父母承诺，向师长起誓：</a:t>
            </a:r>
            <a:endParaRPr lang="zh-CN" altLang="en-US" sz="20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    我们理想的花苞绝不会枯萎在幻想的枝干；</a:t>
            </a:r>
            <a:endParaRPr lang="zh-CN" altLang="en-US" sz="20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0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时光的溪水绝不会流入叹息的山涧。</a:t>
            </a:r>
            <a:endParaRPr lang="zh-CN" altLang="en-US" sz="20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043305" y="1196975"/>
            <a:ext cx="6951345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/>
              <a:t>　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5、（黄熙芮）18岁，昂起你的头，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     去迎接生命的风风雨雨。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(江贝尔) 18岁，迈开你的脚，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       去攀登成功的步步阶梯！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</a:t>
            </a:r>
            <a:r>
              <a:rPr lang="zh-CN" altLang="en-US" sz="28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(合)18岁！我们以青春的名义宣誓：</a:t>
            </a:r>
            <a:endParaRPr lang="zh-CN" altLang="en-US" sz="28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8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          是梦想就要绽放绚丽的花朵，</a:t>
            </a:r>
            <a:endParaRPr lang="zh-CN" altLang="en-US" sz="28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8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         是花朵就要展现美丽的生命。</a:t>
            </a:r>
            <a:r>
              <a:rPr lang="zh-CN" altLang="en-US" sz="2800"/>
              <a:t>　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611505" y="980440"/>
            <a:ext cx="7447915" cy="52197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6、 ( 李俊逸)18岁，青春的号角铿锵作响，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 王雨辰)18岁，年轻的活力奔涌激荡，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( 李俊逸王雨辰)18岁，让我们用青春的名义宣誓：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 ( 黄熙芮江贝尔)我要让后人说：“我们有值得夸耀的祖先。”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　( 王雨辰李俊逸)我要让世界说：“中国有了不起的青年!”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24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（合）我要让后人说：“我们有值得夸耀的祖先。”</a:t>
            </a:r>
            <a:endParaRPr lang="zh-CN" altLang="en-US" sz="24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4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我要让世界说：“中国有了不起的青年!”</a:t>
            </a:r>
            <a:endParaRPr lang="zh-CN" altLang="en-US" sz="24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endParaRPr lang="zh-CN" altLang="en-US" sz="2400" b="1">
              <a:solidFill>
                <a:srgbClr val="2456F6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2800" b="1">
                <a:solidFill>
                  <a:srgbClr val="2456F6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因为，今天我们成年了！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　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60550" y="1435100"/>
            <a:ext cx="51593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827405" y="1124585"/>
            <a:ext cx="742124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456F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二、戴成人礼帽，学生拆成人礼物、读信。</a:t>
            </a:r>
            <a:endParaRPr lang="zh-CN" altLang="en-US" sz="3200" b="1">
              <a:solidFill>
                <a:srgbClr val="2456F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727835" y="2171700"/>
            <a:ext cx="4721860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家长帮孩子戴成人礼帽，孩子拆家长为自己准备的成人礼物，读父母写给自己的信。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39750" y="332740"/>
            <a:ext cx="61118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2456F6"/>
                </a:solidFill>
                <a:latin typeface="微软雅黑" panose="020b0503020204020204" charset="-122"/>
                <a:ea typeface="微软雅黑" panose="020b0503020204020204" charset="-122"/>
              </a:rPr>
              <a:t>三、父母和孩子牵手过成人门。</a:t>
            </a:r>
            <a:endParaRPr lang="zh-CN" altLang="en-US" sz="2800" b="1">
              <a:solidFill>
                <a:srgbClr val="2456F6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3" name="图片 102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89225" y="845185"/>
            <a:ext cx="6371590" cy="58223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108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50"/>
            <a:ext cx="9119870" cy="6846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890270" y="1283970"/>
            <a:ext cx="610679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2456F6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四、学生代表分享成长故事,发表成长感言。</a:t>
            </a:r>
            <a:endParaRPr lang="zh-CN" altLang="en-US" sz="2800" b="1">
              <a:solidFill>
                <a:srgbClr val="2456F6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642745" y="2832735"/>
            <a:ext cx="46443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《成长是与自我的搏斗》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https://d.book118.com/235044131220011111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11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等线 Light</vt:lpstr>
      <vt:lpstr>等线</vt:lpstr>
      <vt:lpstr>宋体</vt:lpstr>
      <vt:lpstr>方正楷体简体</vt:lpstr>
      <vt:lpstr>微软雅黑</vt:lpstr>
      <vt:lpstr>黑体</vt:lpstr>
      <vt:lpstr>楷体</vt:lpstr>
      <vt:lpstr>隶书</vt:lpstr>
      <vt:lpstr>华文隶书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2024-09-17T10:35:06.563</cp:lastPrinted>
  <dcterms:created xsi:type="dcterms:W3CDTF">2024-09-17T02:35:06Z</dcterms:created>
  <dcterms:modified xsi:type="dcterms:W3CDTF">2024-09-17T02:35:08Z</dcterms:modified>
</cp:coreProperties>
</file>