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194C00AA-4AA2-4998-BD64-AE4F580F398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8C312A4-1F3F-453A-9349-507CE4FF5F5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07A04585-7EFF-403D-8521-B840768C31F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2DD4F5C7-F260-403E-B98B-943C287ADF9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1410AA4E-5925-40E2-98C6-3205D1B133C0}"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CEB6F383-CCE8-469A-87CD-DD963C23D5A0}"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174A4392-FAD4-440D-8E19-13CAABE8F57D}"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9DED929-80F0-4CEB-AA10-E4A6D4F290F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7AC2A2E-2969-43F7-8E5C-C8266F8B7E4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BA69811-7DBE-4196-AA35-A261966F882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6B5B04B-D964-4E1A-9D38-C42C8E5BE8C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3510332232201111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068855" y="4173441"/>
            <a:ext cx="2059305" cy="4819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2025">
                <a:solidFill>
                  <a:schemeClr val="lt2">
                    <a:alpha val="100000"/>
                  </a:schemeClr>
                </a:solidFill>
                <a:latin typeface="Microsoft Yahei"/>
                <a:ea typeface="Microsoft Yahei"/>
                <a:cs typeface="Microsoft Yahei"/>
              </a:rPr>
              <a:t>汇报人：</a:t>
            </a:r>
          </a:p>
        </p:txBody>
      </p:sp>
      <p:sp>
        <p:nvSpPr>
          <p:cNvPr id="3" name="TextBox 3"/>
          <p:cNvSpPr txBox="1"/>
          <p:nvPr/>
        </p:nvSpPr>
        <p:spPr>
          <a:xfrm>
            <a:off x="6218683" y="4173441"/>
            <a:ext cx="2745105" cy="4819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endParaRPr lang="en-US" sz="2025">
              <a:solidFill>
                <a:schemeClr val="lt2">
                  <a:alpha val="100000"/>
                </a:schemeClr>
              </a:solidFill>
              <a:latin typeface="Microsoft Yahei"/>
              <a:ea typeface="Microsoft Yahei"/>
              <a:cs typeface="Microsoft Yahei"/>
            </a:endParaRPr>
          </a:p>
        </p:txBody>
      </p:sp>
      <p:sp>
        <p:nvSpPr>
          <p:cNvPr id="4" name="TextBox 4"/>
          <p:cNvSpPr txBox="1"/>
          <p:nvPr/>
        </p:nvSpPr>
        <p:spPr>
          <a:xfrm>
            <a:off x="3242648" y="1870418"/>
            <a:ext cx="6503541" cy="2000250"/>
          </a:xfrm>
          <a:prstGeom prst="rect">
            <a:avLst/>
          </a:prstGeom>
        </p:spPr>
        <p:txBody>
          <a:bodyPr vert="horz" wrap="square" lIns="114300" tIns="57150" rIns="114300" bIns="571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pPr>
            <a:r>
              <a:rPr lang="en-US" sz="5400" b="1">
                <a:solidFill>
                  <a:schemeClr val="dk1">
                    <a:alpha val="100000"/>
                  </a:schemeClr>
                </a:solidFill>
                <a:latin typeface="Microsoft Yahei"/>
                <a:ea typeface="Microsoft Yahei"/>
                <a:cs typeface="Microsoft Yahei"/>
              </a:rPr>
              <a:t>财务管理制度的信息披露与透明度提升</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4699635" y="353186"/>
            <a:ext cx="2792730" cy="97726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5400" b="1">
                <a:solidFill>
                  <a:srgbClr val="FFFFFF">
                    <a:alpha val="100000"/>
                  </a:srgbClr>
                </a:solidFill>
                <a:latin typeface="Microsoft Yahei"/>
                <a:ea typeface="Microsoft Yahei"/>
                <a:cs typeface="Microsoft Yahei"/>
              </a:rPr>
              <a:t>目录</a:t>
            </a:r>
          </a:p>
        </p:txBody>
      </p:sp>
      <p:sp>
        <p:nvSpPr>
          <p:cNvPr id="4" name="TextBox 4"/>
          <p:cNvSpPr txBox="1"/>
          <p:nvPr/>
        </p:nvSpPr>
        <p:spPr>
          <a:xfrm>
            <a:off x="2509269" y="1632546"/>
            <a:ext cx="7173462" cy="4140299"/>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引言</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财务管理制度的信息披露</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透明度提升的重要性</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财务管理制度的透明度评价</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4699635" y="353186"/>
            <a:ext cx="2792730" cy="97726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5400" b="1">
                <a:solidFill>
                  <a:srgbClr val="FFFFFF">
                    <a:alpha val="100000"/>
                  </a:srgbClr>
                </a:solidFill>
                <a:latin typeface="Microsoft Yahei"/>
                <a:ea typeface="Microsoft Yahei"/>
                <a:cs typeface="Microsoft Yahei"/>
              </a:rPr>
              <a:t>目录</a:t>
            </a:r>
          </a:p>
        </p:txBody>
      </p:sp>
      <p:sp>
        <p:nvSpPr>
          <p:cNvPr id="4" name="TextBox 4"/>
          <p:cNvSpPr txBox="1"/>
          <p:nvPr/>
        </p:nvSpPr>
        <p:spPr>
          <a:xfrm>
            <a:off x="2509269" y="1632546"/>
            <a:ext cx="7173462" cy="4140299"/>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提升财务管理制度透明度的策略</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结论与建议</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244653" y="2010053"/>
            <a:ext cx="3702695" cy="1138956"/>
            <a:chOff x="4244653" y="2010053"/>
            <a:chExt cx="3702695" cy="1138956"/>
          </a:xfrm>
        </p:grpSpPr>
        <p:sp>
          <p:nvSpPr>
            <p:cNvPr id="3" name="TextBox 3"/>
            <p:cNvSpPr txBox="1"/>
            <p:nvPr/>
          </p:nvSpPr>
          <p:spPr>
            <a:xfrm>
              <a:off x="4244653" y="2010053"/>
              <a:ext cx="370269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6600" b="1">
                  <a:solidFill>
                    <a:srgbClr val="FFFFFF">
                      <a:alpha val="100000"/>
                    </a:srgbClr>
                  </a:solidFill>
                  <a:latin typeface="Microsoft Yahei"/>
                  <a:ea typeface="Microsoft Yahei"/>
                  <a:cs typeface="Microsoft Yahei"/>
                </a:rPr>
                <a:t>01</a:t>
              </a:r>
            </a:p>
          </p:txBody>
        </p:sp>
      </p:grpSp>
      <p:sp>
        <p:nvSpPr>
          <p:cNvPr id="4" name="TextBox 4"/>
          <p:cNvSpPr txBox="1"/>
          <p:nvPr/>
        </p:nvSpPr>
        <p:spPr>
          <a:xfrm>
            <a:off x="3454233" y="3601814"/>
            <a:ext cx="5283534" cy="1272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ct val="0"/>
              </a:spcBef>
            </a:pPr>
            <a:r>
              <a:rPr lang="en-US" sz="3600" b="1">
                <a:solidFill>
                  <a:schemeClr val="dk1">
                    <a:alpha val="100000"/>
                  </a:schemeClr>
                </a:solidFill>
                <a:latin typeface="Microsoft Yahei"/>
                <a:ea typeface="Microsoft Yahei"/>
                <a:cs typeface="Microsoft Yahei"/>
              </a:rPr>
              <a:t>引言</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27531" r="27531"/>
          <a:stretch>
            <a:fillRect/>
          </a:stretch>
        </p:blipFill>
        <p:spPr>
          <a:xfrm>
            <a:off x="161995" y="1165346"/>
            <a:ext cx="4300143"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经济环境变化</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随着全球经济一体化的深入，企业面临更为复杂多变的经济环境，信息披露与透明度成为投资者、债权人及其他利益相关方决策的重要依据。</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法律法规要求</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各国政府及监管机构为保护投资者利益，纷纷出台相关法律法规，要求企业提高信息披露质量和透明度。</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公司治理的需要</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信息披露是公司治理的重要环节，有助于减少内部人控制和代理问题，提升公司价值和长期竞争力。</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背景与意义</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研究目的与问题</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研究目的</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本研究旨在探讨财务管理制度的信息披露现状及其对企业透明度的影响，为相关政策制定和企业实践提供理论支持和实践指导。</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研究问题</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如何有效提升财务管理制度的信息披露质量，进而提高企业透明度？影响信息披露质量的因素有哪些？如何平衡信息披露的成本与效益？</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244653" y="2010053"/>
            <a:ext cx="3702695" cy="1138956"/>
            <a:chOff x="4244653" y="2010053"/>
            <a:chExt cx="3702695" cy="1138956"/>
          </a:xfrm>
        </p:grpSpPr>
        <p:sp>
          <p:nvSpPr>
            <p:cNvPr id="3" name="TextBox 3"/>
            <p:cNvSpPr txBox="1"/>
            <p:nvPr/>
          </p:nvSpPr>
          <p:spPr>
            <a:xfrm>
              <a:off x="4244653" y="2010053"/>
              <a:ext cx="370269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6600" b="1">
                  <a:solidFill>
                    <a:srgbClr val="FFFFFF">
                      <a:alpha val="100000"/>
                    </a:srgbClr>
                  </a:solidFill>
                  <a:latin typeface="Microsoft Yahei"/>
                  <a:ea typeface="Microsoft Yahei"/>
                  <a:cs typeface="Microsoft Yahei"/>
                </a:rPr>
                <a:t>02</a:t>
              </a:r>
            </a:p>
          </p:txBody>
        </p:sp>
      </p:grpSp>
      <p:sp>
        <p:nvSpPr>
          <p:cNvPr id="4" name="TextBox 4"/>
          <p:cNvSpPr txBox="1"/>
          <p:nvPr/>
        </p:nvSpPr>
        <p:spPr>
          <a:xfrm>
            <a:off x="3454233" y="3601814"/>
            <a:ext cx="5283534" cy="1272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ct val="0"/>
              </a:spcBef>
            </a:pPr>
            <a:r>
              <a:rPr lang="en-US" sz="3600" b="1">
                <a:solidFill>
                  <a:schemeClr val="dk1">
                    <a:alpha val="100000"/>
                  </a:schemeClr>
                </a:solidFill>
                <a:latin typeface="Microsoft Yahei"/>
                <a:ea typeface="Microsoft Yahei"/>
                <a:cs typeface="Microsoft Yahei"/>
              </a:rPr>
              <a:t>财务管理制度的信息披露</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24083" r="24083"/>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内部控制</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包括内部审计报告、风险管理报告等，反映公司治理和内部控制的有效性。</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财务报表</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包括资产负债表、利润表、现金流量表等，应按照会计准则和法律法规要求进行编制和披露。</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重要事项</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涉及公司战略、经营、投资、融资等方面的重大决策和变化，应详细说明并适时披露。</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披露内容与标准</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3792" r="13792"/>
          <a:stretch>
            <a:fillRect/>
          </a:stretch>
        </p:blipFill>
        <p:spPr>
          <a:xfrm>
            <a:off x="454963" y="1569535"/>
            <a:ext cx="4219249" cy="4219249"/>
          </a:xfrm>
          <a:prstGeom prst="ellipse">
            <a:avLst/>
          </a:prstGeom>
        </p:spPr>
      </p:pic>
      <p:grpSp>
        <p:nvGrpSpPr>
          <p:cNvPr id="3" name="Group 3"/>
          <p:cNvGrpSpPr/>
          <p:nvPr/>
        </p:nvGrpSpPr>
        <p:grpSpPr>
          <a:xfrm>
            <a:off x="5163133" y="1294832"/>
            <a:ext cx="6264882" cy="1468186"/>
            <a:chOff x="5163133" y="1294832"/>
            <a:chExt cx="6264882" cy="1468186"/>
          </a:xfrm>
        </p:grpSpPr>
        <p:sp>
          <p:nvSpPr>
            <p:cNvPr id="4" name="AutoShape 4"/>
            <p:cNvSpPr/>
            <p:nvPr/>
          </p:nvSpPr>
          <p:spPr>
            <a:xfrm>
              <a:off x="5328795" y="1294832"/>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5632910" y="1424361"/>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法律法规</a:t>
              </a:r>
            </a:p>
          </p:txBody>
        </p:sp>
        <p:sp>
          <p:nvSpPr>
            <p:cNvPr id="6" name="TextBox 6"/>
            <p:cNvSpPr txBox="1"/>
            <p:nvPr/>
          </p:nvSpPr>
          <p:spPr>
            <a:xfrm>
              <a:off x="5632910" y="1910708"/>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遵循《公司法》、《证券法》、《会计法》等相关法律法规，确保信息披露的合规性。</a:t>
              </a:r>
            </a:p>
          </p:txBody>
        </p:sp>
        <p:sp>
          <p:nvSpPr>
            <p:cNvPr id="7" name="AutoShape 7"/>
            <p:cNvSpPr/>
            <p:nvPr/>
          </p:nvSpPr>
          <p:spPr>
            <a:xfrm>
              <a:off x="5163133" y="1294832"/>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5163133" y="2945066"/>
            <a:ext cx="6264882" cy="1468186"/>
            <a:chOff x="5163133" y="2945066"/>
            <a:chExt cx="6264882" cy="1468186"/>
          </a:xfrm>
        </p:grpSpPr>
        <p:sp>
          <p:nvSpPr>
            <p:cNvPr id="9" name="AutoShape 9"/>
            <p:cNvSpPr/>
            <p:nvPr/>
          </p:nvSpPr>
          <p:spPr>
            <a:xfrm>
              <a:off x="5328795" y="2945066"/>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5632910" y="3074595"/>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监管机构</a:t>
              </a:r>
            </a:p>
          </p:txBody>
        </p:sp>
        <p:sp>
          <p:nvSpPr>
            <p:cNvPr id="11" name="TextBox 11"/>
            <p:cNvSpPr txBox="1"/>
            <p:nvPr/>
          </p:nvSpPr>
          <p:spPr>
            <a:xfrm>
              <a:off x="5632910" y="3560941"/>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包括证监会、交易所、会计师事务所等，负责对信息披露的监督和指导。</a:t>
              </a:r>
            </a:p>
          </p:txBody>
        </p:sp>
        <p:sp>
          <p:nvSpPr>
            <p:cNvPr id="12" name="AutoShape 12"/>
            <p:cNvSpPr/>
            <p:nvPr/>
          </p:nvSpPr>
          <p:spPr>
            <a:xfrm>
              <a:off x="5163133" y="2945066"/>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5163133" y="4595300"/>
            <a:ext cx="6264882" cy="1468186"/>
            <a:chOff x="5163133" y="4595300"/>
            <a:chExt cx="6264882" cy="1468186"/>
          </a:xfrm>
        </p:grpSpPr>
        <p:sp>
          <p:nvSpPr>
            <p:cNvPr id="14" name="AutoShape 14"/>
            <p:cNvSpPr/>
            <p:nvPr/>
          </p:nvSpPr>
          <p:spPr>
            <a:xfrm>
              <a:off x="5328795" y="4595300"/>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5632910" y="4724828"/>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自律组织</a:t>
              </a:r>
            </a:p>
          </p:txBody>
        </p:sp>
        <p:sp>
          <p:nvSpPr>
            <p:cNvPr id="16" name="TextBox 16"/>
            <p:cNvSpPr txBox="1"/>
            <p:nvPr/>
          </p:nvSpPr>
          <p:spPr>
            <a:xfrm>
              <a:off x="5632910" y="5211175"/>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如行业协会、财务报告理事会等，通过制定行业标准和规范来促进信息披露的透明度。</a:t>
              </a:r>
            </a:p>
          </p:txBody>
        </p:sp>
        <p:sp>
          <p:nvSpPr>
            <p:cNvPr id="17" name="AutoShape 17"/>
            <p:cNvSpPr/>
            <p:nvPr/>
          </p:nvSpPr>
          <p:spPr>
            <a:xfrm>
              <a:off x="5163133" y="4595300"/>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信息披露的法规与监管</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218874" y="1454724"/>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3" name="TextBox 3"/>
          <p:cNvSpPr txBox="1"/>
          <p:nvPr/>
        </p:nvSpPr>
        <p:spPr>
          <a:xfrm>
            <a:off x="1267642" y="1942922"/>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定期报告</a:t>
            </a:r>
          </a:p>
        </p:txBody>
      </p:sp>
      <p:sp>
        <p:nvSpPr>
          <p:cNvPr id="4" name="TextBox 4"/>
          <p:cNvSpPr txBox="1"/>
          <p:nvPr/>
        </p:nvSpPr>
        <p:spPr>
          <a:xfrm>
            <a:off x="1575272" y="2413457"/>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按照规定的时间节点发布定期报告，如季报、半年报、年报等。</a:t>
            </a:r>
          </a:p>
        </p:txBody>
      </p:sp>
      <p:sp>
        <p:nvSpPr>
          <p:cNvPr id="5" name="AutoShape 5"/>
          <p:cNvSpPr/>
          <p:nvPr/>
        </p:nvSpPr>
        <p:spPr>
          <a:xfrm rot="2700000">
            <a:off x="3139895" y="1059265"/>
            <a:ext cx="790918" cy="790918"/>
          </a:xfrm>
          <a:prstGeom prst="roundRect">
            <a:avLst>
              <a:gd name="adj" fmla="val 1666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3264136" y="1220082"/>
            <a:ext cx="542436" cy="530244"/>
          </a:xfrm>
          <a:custGeom>
            <a:rect l="l" t="t" r="r" b="b"/>
            <a:pathLst>
              <a:path w="304800" h="304800">
                <a:moveTo>
                  <a:pt x="20031" y="114795"/>
                </a:moveTo>
                <a:lnTo>
                  <a:pt x="147647" y="273187"/>
                </a:lnTo>
                <a:lnTo>
                  <a:pt x="96469" y="114795"/>
                </a:lnTo>
                <a:lnTo>
                  <a:pt x="20031" y="114795"/>
                </a:lnTo>
                <a:close/>
                <a:moveTo>
                  <a:pt x="110338" y="114795"/>
                </a:moveTo>
                <a:lnTo>
                  <a:pt x="155534" y="273510"/>
                </a:lnTo>
                <a:lnTo>
                  <a:pt x="194424" y="114795"/>
                </a:lnTo>
                <a:lnTo>
                  <a:pt x="110338" y="114795"/>
                </a:lnTo>
                <a:close/>
                <a:moveTo>
                  <a:pt x="162411" y="273187"/>
                </a:moveTo>
                <a:lnTo>
                  <a:pt x="285264" y="114795"/>
                </a:lnTo>
                <a:lnTo>
                  <a:pt x="209417" y="114795"/>
                </a:lnTo>
                <a:lnTo>
                  <a:pt x="162411" y="273187"/>
                </a:lnTo>
                <a:close/>
                <a:moveTo>
                  <a:pt x="285550" y="104432"/>
                </a:moveTo>
                <a:lnTo>
                  <a:pt x="248717" y="41453"/>
                </a:lnTo>
                <a:lnTo>
                  <a:pt x="211865" y="104432"/>
                </a:lnTo>
                <a:lnTo>
                  <a:pt x="285550" y="104432"/>
                </a:lnTo>
                <a:close/>
                <a:moveTo>
                  <a:pt x="237134" y="37843"/>
                </a:moveTo>
                <a:lnTo>
                  <a:pt x="163449" y="37843"/>
                </a:lnTo>
                <a:lnTo>
                  <a:pt x="200282" y="102984"/>
                </a:lnTo>
                <a:lnTo>
                  <a:pt x="237134" y="37843"/>
                </a:lnTo>
                <a:close/>
                <a:moveTo>
                  <a:pt x="188957" y="104432"/>
                </a:moveTo>
                <a:lnTo>
                  <a:pt x="152124" y="41453"/>
                </a:lnTo>
                <a:lnTo>
                  <a:pt x="115281" y="104432"/>
                </a:lnTo>
                <a:lnTo>
                  <a:pt x="188957" y="104432"/>
                </a:lnTo>
                <a:close/>
                <a:moveTo>
                  <a:pt x="141341" y="37843"/>
                </a:moveTo>
                <a:lnTo>
                  <a:pt x="67666" y="37843"/>
                </a:lnTo>
                <a:lnTo>
                  <a:pt x="104508" y="102984"/>
                </a:lnTo>
                <a:lnTo>
                  <a:pt x="141341" y="37843"/>
                </a:lnTo>
                <a:close/>
                <a:moveTo>
                  <a:pt x="56093" y="41453"/>
                </a:moveTo>
                <a:lnTo>
                  <a:pt x="19260" y="104432"/>
                </a:lnTo>
                <a:lnTo>
                  <a:pt x="92935" y="104432"/>
                </a:lnTo>
                <a:lnTo>
                  <a:pt x="56093" y="4145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flipH="1" flipV="1">
            <a:off x="6220648" y="2346968"/>
            <a:ext cx="0" cy="3305393"/>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8" name="Connector 8"/>
          <p:cNvCxnSpPr/>
          <p:nvPr/>
        </p:nvCxnSpPr>
        <p:spPr>
          <a:xfrm>
            <a:off x="4684480" y="3999665"/>
            <a:ext cx="3072335"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9" name="AutoShape 9"/>
          <p:cNvSpPr/>
          <p:nvPr/>
        </p:nvSpPr>
        <p:spPr>
          <a:xfrm>
            <a:off x="6589461" y="1454724"/>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10" name="TextBox 10"/>
          <p:cNvSpPr txBox="1"/>
          <p:nvPr/>
        </p:nvSpPr>
        <p:spPr>
          <a:xfrm>
            <a:off x="6638230" y="1942922"/>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临时公告</a:t>
            </a:r>
          </a:p>
        </p:txBody>
      </p:sp>
      <p:sp>
        <p:nvSpPr>
          <p:cNvPr id="11" name="TextBox 11"/>
          <p:cNvSpPr txBox="1"/>
          <p:nvPr/>
        </p:nvSpPr>
        <p:spPr>
          <a:xfrm>
            <a:off x="6945860" y="2413457"/>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对于重大事项，应通过临时公告及时披露，并说明影响和风险。</a:t>
            </a:r>
          </a:p>
        </p:txBody>
      </p:sp>
      <p:sp>
        <p:nvSpPr>
          <p:cNvPr id="12" name="AutoShape 12"/>
          <p:cNvSpPr/>
          <p:nvPr/>
        </p:nvSpPr>
        <p:spPr>
          <a:xfrm rot="2700000">
            <a:off x="8510482" y="1059265"/>
            <a:ext cx="790918" cy="790918"/>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218874" y="4270883"/>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14" name="TextBox 14"/>
          <p:cNvSpPr txBox="1"/>
          <p:nvPr/>
        </p:nvSpPr>
        <p:spPr>
          <a:xfrm>
            <a:off x="1267642" y="4759081"/>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网络平台</a:t>
            </a:r>
          </a:p>
        </p:txBody>
      </p:sp>
      <p:sp>
        <p:nvSpPr>
          <p:cNvPr id="15" name="TextBox 15"/>
          <p:cNvSpPr txBox="1"/>
          <p:nvPr/>
        </p:nvSpPr>
        <p:spPr>
          <a:xfrm>
            <a:off x="1575272" y="5229616"/>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利用互联网和信息技术，建立信息披露平台，提高信息传递的效率和透明度。</a:t>
            </a:r>
          </a:p>
        </p:txBody>
      </p:sp>
      <p:sp>
        <p:nvSpPr>
          <p:cNvPr id="16" name="AutoShape 16"/>
          <p:cNvSpPr/>
          <p:nvPr/>
        </p:nvSpPr>
        <p:spPr>
          <a:xfrm rot="2700000">
            <a:off x="3139895" y="3875423"/>
            <a:ext cx="790918" cy="790918"/>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589461" y="4270883"/>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18" name="TextBox 18"/>
          <p:cNvSpPr txBox="1"/>
          <p:nvPr/>
        </p:nvSpPr>
        <p:spPr>
          <a:xfrm>
            <a:off x="6638230" y="4759081"/>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媒体合作</a:t>
            </a:r>
          </a:p>
        </p:txBody>
      </p:sp>
      <p:sp>
        <p:nvSpPr>
          <p:cNvPr id="19" name="TextBox 19"/>
          <p:cNvSpPr txBox="1"/>
          <p:nvPr/>
        </p:nvSpPr>
        <p:spPr>
          <a:xfrm>
            <a:off x="6945860" y="5229616"/>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与主流媒体合作，通过新闻报道、访谈等形式，增加信息披露的覆盖面和影响力。</a:t>
            </a:r>
          </a:p>
        </p:txBody>
      </p:sp>
      <p:sp>
        <p:nvSpPr>
          <p:cNvPr id="20" name="AutoShape 20"/>
          <p:cNvSpPr/>
          <p:nvPr/>
        </p:nvSpPr>
        <p:spPr>
          <a:xfrm rot="2700000">
            <a:off x="8510482" y="3875423"/>
            <a:ext cx="790918" cy="790918"/>
          </a:xfrm>
          <a:prstGeom prst="roundRect">
            <a:avLst>
              <a:gd name="adj" fmla="val 1666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8672065" y="1195698"/>
            <a:ext cx="492903" cy="492903"/>
          </a:xfrm>
          <a:custGeom>
            <a:rect l="l" t="t" r="r" b="b"/>
            <a:pathLst>
              <a:path w="304800" h="304800">
                <a:moveTo>
                  <a:pt x="264633" y="75590"/>
                </a:moveTo>
                <a:cubicBezTo>
                  <a:pt x="273768" y="97622"/>
                  <a:pt x="269415" y="123920"/>
                  <a:pt x="251498" y="141837"/>
                </a:cubicBezTo>
                <a:cubicBezTo>
                  <a:pt x="231772" y="161563"/>
                  <a:pt x="201959" y="164649"/>
                  <a:pt x="178784" y="151571"/>
                </a:cubicBezTo>
                <a:lnTo>
                  <a:pt x="162030" y="169869"/>
                </a:lnTo>
                <a:lnTo>
                  <a:pt x="173984" y="181870"/>
                </a:lnTo>
                <a:lnTo>
                  <a:pt x="181127" y="174727"/>
                </a:lnTo>
                <a:cubicBezTo>
                  <a:pt x="184775" y="171069"/>
                  <a:pt x="190700" y="171069"/>
                  <a:pt x="194348" y="174727"/>
                </a:cubicBezTo>
                <a:lnTo>
                  <a:pt x="252279" y="233248"/>
                </a:lnTo>
                <a:cubicBezTo>
                  <a:pt x="255937" y="236896"/>
                  <a:pt x="255937" y="242821"/>
                  <a:pt x="252279" y="246469"/>
                </a:cubicBezTo>
                <a:lnTo>
                  <a:pt x="225838" y="272910"/>
                </a:lnTo>
                <a:cubicBezTo>
                  <a:pt x="222190" y="276568"/>
                  <a:pt x="216265" y="276568"/>
                  <a:pt x="212617" y="272910"/>
                </a:cubicBezTo>
                <a:lnTo>
                  <a:pt x="154686" y="214389"/>
                </a:lnTo>
                <a:cubicBezTo>
                  <a:pt x="151028" y="210741"/>
                  <a:pt x="151028" y="204816"/>
                  <a:pt x="154686" y="201168"/>
                </a:cubicBezTo>
                <a:lnTo>
                  <a:pt x="161211" y="194643"/>
                </a:lnTo>
                <a:lnTo>
                  <a:pt x="149819" y="183223"/>
                </a:lnTo>
                <a:lnTo>
                  <a:pt x="69704" y="270748"/>
                </a:lnTo>
                <a:cubicBezTo>
                  <a:pt x="62398" y="278054"/>
                  <a:pt x="50559" y="278054"/>
                  <a:pt x="43263" y="270748"/>
                </a:cubicBezTo>
                <a:lnTo>
                  <a:pt x="36652" y="264138"/>
                </a:lnTo>
                <a:cubicBezTo>
                  <a:pt x="29347" y="256832"/>
                  <a:pt x="29347" y="244993"/>
                  <a:pt x="36652" y="237696"/>
                </a:cubicBezTo>
                <a:lnTo>
                  <a:pt x="127921" y="161258"/>
                </a:lnTo>
                <a:lnTo>
                  <a:pt x="67304" y="100479"/>
                </a:lnTo>
                <a:lnTo>
                  <a:pt x="48158" y="100470"/>
                </a:lnTo>
                <a:lnTo>
                  <a:pt x="26003" y="64846"/>
                </a:lnTo>
                <a:lnTo>
                  <a:pt x="43834" y="46987"/>
                </a:lnTo>
                <a:lnTo>
                  <a:pt x="80267" y="69285"/>
                </a:lnTo>
                <a:lnTo>
                  <a:pt x="80505" y="88030"/>
                </a:lnTo>
                <a:lnTo>
                  <a:pt x="141827" y="149590"/>
                </a:lnTo>
                <a:lnTo>
                  <a:pt x="159668" y="134655"/>
                </a:lnTo>
                <a:cubicBezTo>
                  <a:pt x="142227" y="110881"/>
                  <a:pt x="144047" y="77391"/>
                  <a:pt x="165535" y="55902"/>
                </a:cubicBezTo>
                <a:cubicBezTo>
                  <a:pt x="183366" y="38071"/>
                  <a:pt x="209521" y="33642"/>
                  <a:pt x="231496" y="42605"/>
                </a:cubicBezTo>
                <a:lnTo>
                  <a:pt x="192215" y="81344"/>
                </a:lnTo>
                <a:lnTo>
                  <a:pt x="225276" y="114405"/>
                </a:lnTo>
                <a:lnTo>
                  <a:pt x="264633" y="75590"/>
                </a:lnTo>
                <a:close/>
                <a:moveTo>
                  <a:pt x="58579" y="247021"/>
                </a:moveTo>
                <a:cubicBezTo>
                  <a:pt x="54931" y="243373"/>
                  <a:pt x="49016" y="243373"/>
                  <a:pt x="45358" y="247021"/>
                </a:cubicBezTo>
                <a:cubicBezTo>
                  <a:pt x="41700" y="250679"/>
                  <a:pt x="41700" y="256594"/>
                  <a:pt x="45358" y="260252"/>
                </a:cubicBezTo>
                <a:cubicBezTo>
                  <a:pt x="49016" y="263900"/>
                  <a:pt x="54931" y="263900"/>
                  <a:pt x="58579" y="260252"/>
                </a:cubicBezTo>
                <a:cubicBezTo>
                  <a:pt x="62236" y="256584"/>
                  <a:pt x="62236" y="250669"/>
                  <a:pt x="58579" y="247021"/>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3297145" y="4016916"/>
            <a:ext cx="476417" cy="476417"/>
          </a:xfrm>
          <a:custGeom>
            <a:rect l="l" t="t" r="r" b="b"/>
            <a:pathLst>
              <a:path w="304800" h="304800">
                <a:moveTo>
                  <a:pt x="213360" y="76200"/>
                </a:moveTo>
                <a:lnTo>
                  <a:pt x="243840" y="76200"/>
                </a:lnTo>
                <a:lnTo>
                  <a:pt x="243840" y="289560"/>
                </a:lnTo>
                <a:lnTo>
                  <a:pt x="60960" y="289560"/>
                </a:lnTo>
                <a:lnTo>
                  <a:pt x="60960" y="76200"/>
                </a:lnTo>
                <a:lnTo>
                  <a:pt x="91440" y="76200"/>
                </a:lnTo>
                <a:lnTo>
                  <a:pt x="91440" y="60960"/>
                </a:lnTo>
                <a:cubicBezTo>
                  <a:pt x="91440" y="44129"/>
                  <a:pt x="105089" y="30480"/>
                  <a:pt x="121920" y="30480"/>
                </a:cubicBezTo>
                <a:lnTo>
                  <a:pt x="121920" y="30480"/>
                </a:lnTo>
                <a:lnTo>
                  <a:pt x="182880" y="30480"/>
                </a:lnTo>
                <a:cubicBezTo>
                  <a:pt x="199711" y="30480"/>
                  <a:pt x="213360" y="44129"/>
                  <a:pt x="213360" y="60960"/>
                </a:cubicBezTo>
                <a:lnTo>
                  <a:pt x="213360" y="60960"/>
                </a:lnTo>
                <a:lnTo>
                  <a:pt x="213360" y="76200"/>
                </a:lnTo>
                <a:close/>
                <a:moveTo>
                  <a:pt x="259080" y="76200"/>
                </a:moveTo>
                <a:lnTo>
                  <a:pt x="274320" y="76200"/>
                </a:lnTo>
                <a:cubicBezTo>
                  <a:pt x="291151" y="76200"/>
                  <a:pt x="304800" y="89849"/>
                  <a:pt x="304800" y="106680"/>
                </a:cubicBezTo>
                <a:lnTo>
                  <a:pt x="304800" y="106680"/>
                </a:lnTo>
                <a:lnTo>
                  <a:pt x="304800" y="259080"/>
                </a:lnTo>
                <a:cubicBezTo>
                  <a:pt x="304800" y="275911"/>
                  <a:pt x="291151" y="289560"/>
                  <a:pt x="274320" y="289560"/>
                </a:cubicBezTo>
                <a:lnTo>
                  <a:pt x="274320" y="289560"/>
                </a:lnTo>
                <a:lnTo>
                  <a:pt x="259080" y="289560"/>
                </a:lnTo>
                <a:lnTo>
                  <a:pt x="259080" y="76200"/>
                </a:lnTo>
                <a:close/>
                <a:moveTo>
                  <a:pt x="45720" y="76200"/>
                </a:moveTo>
                <a:lnTo>
                  <a:pt x="45720" y="289560"/>
                </a:lnTo>
                <a:lnTo>
                  <a:pt x="30480" y="289560"/>
                </a:lnTo>
                <a:cubicBezTo>
                  <a:pt x="13649" y="289560"/>
                  <a:pt x="0" y="275911"/>
                  <a:pt x="0" y="259080"/>
                </a:cubicBezTo>
                <a:lnTo>
                  <a:pt x="0" y="259080"/>
                </a:lnTo>
                <a:lnTo>
                  <a:pt x="0" y="106680"/>
                </a:lnTo>
                <a:cubicBezTo>
                  <a:pt x="0" y="89916"/>
                  <a:pt x="13716" y="76200"/>
                  <a:pt x="30480" y="76200"/>
                </a:cubicBezTo>
                <a:lnTo>
                  <a:pt x="45720" y="76200"/>
                </a:lnTo>
                <a:close/>
                <a:moveTo>
                  <a:pt x="121920" y="60960"/>
                </a:moveTo>
                <a:lnTo>
                  <a:pt x="121920" y="76200"/>
                </a:lnTo>
                <a:lnTo>
                  <a:pt x="182880" y="76200"/>
                </a:lnTo>
                <a:lnTo>
                  <a:pt x="182880" y="60960"/>
                </a:lnTo>
                <a:lnTo>
                  <a:pt x="121920" y="609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8651974" y="4016916"/>
            <a:ext cx="507934" cy="507934"/>
          </a:xfrm>
          <a:custGeom>
            <a:rect l="l" t="t" r="r" b="b"/>
            <a:pathLst>
              <a:path w="304800" h="304800">
                <a:moveTo>
                  <a:pt x="261518" y="97841"/>
                </a:moveTo>
                <a:cubicBezTo>
                  <a:pt x="249460" y="74143"/>
                  <a:pt x="230657" y="55340"/>
                  <a:pt x="207655" y="43605"/>
                </a:cubicBezTo>
                <a:lnTo>
                  <a:pt x="206959" y="43282"/>
                </a:lnTo>
                <a:lnTo>
                  <a:pt x="186538" y="84277"/>
                </a:lnTo>
                <a:cubicBezTo>
                  <a:pt x="201292" y="91802"/>
                  <a:pt x="212998" y="103508"/>
                  <a:pt x="220323" y="117834"/>
                </a:cubicBezTo>
                <a:lnTo>
                  <a:pt x="220523" y="118262"/>
                </a:lnTo>
                <a:lnTo>
                  <a:pt x="261518" y="97841"/>
                </a:lnTo>
                <a:close/>
                <a:moveTo>
                  <a:pt x="261518" y="206959"/>
                </a:moveTo>
                <a:lnTo>
                  <a:pt x="220523" y="186538"/>
                </a:lnTo>
                <a:cubicBezTo>
                  <a:pt x="212998" y="201292"/>
                  <a:pt x="201292" y="212998"/>
                  <a:pt x="186966" y="220323"/>
                </a:cubicBezTo>
                <a:lnTo>
                  <a:pt x="186538" y="220523"/>
                </a:lnTo>
                <a:lnTo>
                  <a:pt x="206959" y="261518"/>
                </a:lnTo>
                <a:cubicBezTo>
                  <a:pt x="230657" y="249460"/>
                  <a:pt x="249460" y="230657"/>
                  <a:pt x="261195" y="207655"/>
                </a:cubicBezTo>
                <a:lnTo>
                  <a:pt x="261518" y="206959"/>
                </a:lnTo>
                <a:close/>
                <a:moveTo>
                  <a:pt x="97841" y="43282"/>
                </a:moveTo>
                <a:cubicBezTo>
                  <a:pt x="74143" y="55340"/>
                  <a:pt x="55340" y="74143"/>
                  <a:pt x="43605" y="97145"/>
                </a:cubicBezTo>
                <a:lnTo>
                  <a:pt x="43282" y="97841"/>
                </a:lnTo>
                <a:lnTo>
                  <a:pt x="84277" y="118262"/>
                </a:lnTo>
                <a:cubicBezTo>
                  <a:pt x="91802" y="103508"/>
                  <a:pt x="103508" y="91802"/>
                  <a:pt x="117834" y="84477"/>
                </a:cubicBezTo>
                <a:lnTo>
                  <a:pt x="118262" y="84277"/>
                </a:lnTo>
                <a:lnTo>
                  <a:pt x="97841" y="43282"/>
                </a:lnTo>
                <a:close/>
                <a:moveTo>
                  <a:pt x="43282" y="206959"/>
                </a:moveTo>
                <a:cubicBezTo>
                  <a:pt x="55340" y="230657"/>
                  <a:pt x="74143" y="249460"/>
                  <a:pt x="97145" y="261195"/>
                </a:cubicBezTo>
                <a:lnTo>
                  <a:pt x="97841" y="261518"/>
                </a:lnTo>
                <a:lnTo>
                  <a:pt x="118262" y="220523"/>
                </a:lnTo>
                <a:cubicBezTo>
                  <a:pt x="103508" y="212998"/>
                  <a:pt x="91802" y="201292"/>
                  <a:pt x="84477" y="186966"/>
                </a:cubicBezTo>
                <a:lnTo>
                  <a:pt x="84277" y="186538"/>
                </a:lnTo>
                <a:lnTo>
                  <a:pt x="43282" y="206959"/>
                </a:lnTo>
                <a:close/>
                <a:moveTo>
                  <a:pt x="152400" y="304800"/>
                </a:moveTo>
                <a:cubicBezTo>
                  <a:pt x="68228" y="304800"/>
                  <a:pt x="0" y="236572"/>
                  <a:pt x="0" y="152400"/>
                </a:cubicBezTo>
                <a:cubicBezTo>
                  <a:pt x="0" y="68228"/>
                  <a:pt x="68228" y="0"/>
                  <a:pt x="152400" y="0"/>
                </a:cubicBezTo>
                <a:lnTo>
                  <a:pt x="152400" y="0"/>
                </a:lnTo>
                <a:cubicBezTo>
                  <a:pt x="236572" y="0"/>
                  <a:pt x="304800" y="68228"/>
                  <a:pt x="304800" y="152400"/>
                </a:cubicBezTo>
                <a:cubicBezTo>
                  <a:pt x="304800" y="236572"/>
                  <a:pt x="236572" y="304800"/>
                  <a:pt x="152400" y="304800"/>
                </a:cubicBezTo>
                <a:lnTo>
                  <a:pt x="152400" y="304800"/>
                </a:lnTo>
                <a:close/>
                <a:moveTo>
                  <a:pt x="152400" y="198120"/>
                </a:moveTo>
                <a:cubicBezTo>
                  <a:pt x="177651" y="198120"/>
                  <a:pt x="198120" y="177651"/>
                  <a:pt x="198120" y="152400"/>
                </a:cubicBezTo>
                <a:cubicBezTo>
                  <a:pt x="198120" y="127149"/>
                  <a:pt x="177651" y="106680"/>
                  <a:pt x="152400" y="106680"/>
                </a:cubicBezTo>
                <a:lnTo>
                  <a:pt x="152400" y="106680"/>
                </a:lnTo>
                <a:cubicBezTo>
                  <a:pt x="127149" y="106680"/>
                  <a:pt x="106680" y="127149"/>
                  <a:pt x="106680" y="152400"/>
                </a:cubicBezTo>
                <a:cubicBezTo>
                  <a:pt x="106680" y="177651"/>
                  <a:pt x="127149" y="198120"/>
                  <a:pt x="152400" y="198120"/>
                </a:cubicBezTo>
                <a:lnTo>
                  <a:pt x="152400" y="1981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信息披露的方式与技术</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244653" y="2010053"/>
            <a:ext cx="3702695" cy="1138956"/>
            <a:chOff x="4244653" y="2010053"/>
            <a:chExt cx="3702695" cy="1138956"/>
          </a:xfrm>
        </p:grpSpPr>
        <p:sp>
          <p:nvSpPr>
            <p:cNvPr id="3" name="TextBox 3"/>
            <p:cNvSpPr txBox="1"/>
            <p:nvPr/>
          </p:nvSpPr>
          <p:spPr>
            <a:xfrm>
              <a:off x="4244653" y="2010053"/>
              <a:ext cx="370269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6600" b="1">
                  <a:solidFill>
                    <a:srgbClr val="FFFFFF">
                      <a:alpha val="100000"/>
                    </a:srgbClr>
                  </a:solidFill>
                  <a:latin typeface="Microsoft Yahei"/>
                  <a:ea typeface="Microsoft Yahei"/>
                  <a:cs typeface="Microsoft Yahei"/>
                </a:rPr>
                <a:t>03</a:t>
              </a:r>
            </a:p>
          </p:txBody>
        </p:sp>
      </p:grpSp>
      <p:sp>
        <p:nvSpPr>
          <p:cNvPr id="4" name="TextBox 4"/>
          <p:cNvSpPr txBox="1"/>
          <p:nvPr/>
        </p:nvSpPr>
        <p:spPr>
          <a:xfrm>
            <a:off x="3454233" y="3601814"/>
            <a:ext cx="5283534" cy="1272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ct val="0"/>
              </a:spcBef>
            </a:pPr>
            <a:r>
              <a:rPr lang="en-US" sz="3600" b="1">
                <a:solidFill>
                  <a:schemeClr val="dk1">
                    <a:alpha val="100000"/>
                  </a:schemeClr>
                </a:solidFill>
                <a:latin typeface="Microsoft Yahei"/>
                <a:ea typeface="Microsoft Yahei"/>
                <a:cs typeface="Microsoft Yahei"/>
              </a:rPr>
              <a:t>透明度提升的重要性</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3">
              <a:lumMod val="75000"/>
              <a:alpha val="83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mt="70000"/>
          </a:blip>
          <a:srcRect l="20563" r="20563"/>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2">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2">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2">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214095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投资者需要充分了解企业的财务状况和经营成果，以便做出明智的投资决策。透明度提升可以减少信息不对称，降低投资风险，保护投资者的利益。</a:t>
            </a:r>
          </a:p>
        </p:txBody>
      </p:sp>
      <p:sp>
        <p:nvSpPr>
          <p:cNvPr id="13" name="TextBox 13"/>
          <p:cNvSpPr txBox="1"/>
          <p:nvPr/>
        </p:nvSpPr>
        <p:spPr>
          <a:xfrm>
            <a:off x="4754880" y="4124309"/>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透明度提升有助于发现和防止财务欺诈、内幕交易等违法行为，减少投资者受到的损失。</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对投资者保护的影响</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0250" r="10250"/>
          <a:stretch>
            <a:fillRect/>
          </a:stretch>
        </p:blipFill>
        <p:spPr>
          <a:xfrm>
            <a:off x="939482" y="1415327"/>
            <a:ext cx="4843296" cy="4843295"/>
          </a:xfrm>
          <a:prstGeom prst="roundRect">
            <a:avLst/>
          </a:prstGeom>
        </p:spPr>
      </p:pic>
      <p:sp>
        <p:nvSpPr>
          <p:cNvPr id="3" name="TextBox 3"/>
          <p:cNvSpPr txBox="1"/>
          <p:nvPr/>
        </p:nvSpPr>
        <p:spPr>
          <a:xfrm>
            <a:off x="6261748" y="1415327"/>
            <a:ext cx="4760228" cy="1524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透明度提升可以提高企业的公信力，赢得客户的信任。一个公开透明的财务管理制度可以展示企业的诚实守信和责任感，增强消费者和合作伙伴的信心。</a:t>
            </a:r>
          </a:p>
        </p:txBody>
      </p:sp>
      <p:sp>
        <p:nvSpPr>
          <p:cNvPr id="4" name="TextBox 4"/>
          <p:cNvSpPr txBox="1"/>
          <p:nvPr/>
        </p:nvSpPr>
        <p:spPr>
          <a:xfrm>
            <a:off x="6261748" y="3711304"/>
            <a:ext cx="4760228" cy="1524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透明度提升有助于建立和维护企业形象，提高企业的市场竞争力。一个良好的企业形象可以吸引更多的投资者和合作伙伴，为企业带来更多的发展机会。</a:t>
            </a:r>
          </a:p>
        </p:txBody>
      </p:sp>
      <p:grpSp>
        <p:nvGrpSpPr>
          <p:cNvPr id="5" name="Group 5"/>
          <p:cNvGrpSpPr/>
          <p:nvPr/>
        </p:nvGrpSpPr>
        <p:grpSpPr>
          <a:xfrm>
            <a:off x="454963" y="93878"/>
            <a:ext cx="10641129" cy="914400"/>
            <a:chOff x="454963" y="93878"/>
            <a:chExt cx="10641129" cy="914400"/>
          </a:xfrm>
        </p:grpSpPr>
        <p:sp>
          <p:nvSpPr>
            <p:cNvPr id="6" name="AutoShape 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TextBox 2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对企业信誉的影响</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454963" y="1766626"/>
            <a:ext cx="4577476" cy="143865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350">
                <a:solidFill>
                  <a:schemeClr val="dk1">
                    <a:alpha val="100000"/>
                  </a:schemeClr>
                </a:solidFill>
                <a:latin typeface="Microsoft Yahei"/>
                <a:ea typeface="Microsoft Yahei"/>
                <a:cs typeface="Microsoft Yahei"/>
              </a:rPr>
              <a:t>透明度提升可以促进市场信息的流动，提高市场效率。充分的信息披露可以使投资者更好地评估投资机会和风险，做出更合理的投资决策，进而促进资本的有效配置。</a:t>
            </a:r>
          </a:p>
        </p:txBody>
      </p:sp>
      <p:sp>
        <p:nvSpPr>
          <p:cNvPr id="3" name="TextBox 3"/>
          <p:cNvSpPr txBox="1"/>
          <p:nvPr/>
        </p:nvSpPr>
        <p:spPr>
          <a:xfrm>
            <a:off x="689593" y="4439331"/>
            <a:ext cx="4519030" cy="143865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350">
                <a:solidFill>
                  <a:schemeClr val="dk1">
                    <a:alpha val="100000"/>
                  </a:schemeClr>
                </a:solidFill>
                <a:latin typeface="Microsoft Yahei"/>
                <a:ea typeface="Microsoft Yahei"/>
                <a:cs typeface="Microsoft Yahei"/>
              </a:rPr>
              <a:t>透明度提升有助于减少市场操纵和内幕交易等不正当行为，维护市场的公平和公正。一个公平、公正的市场环境可以提高市场的运行效率，降低交易成本。</a:t>
            </a:r>
          </a:p>
        </p:txBody>
      </p:sp>
      <p:sp>
        <p:nvSpPr>
          <p:cNvPr id="4" name="AutoShape 4"/>
          <p:cNvSpPr/>
          <p:nvPr/>
        </p:nvSpPr>
        <p:spPr>
          <a:xfrm>
            <a:off x="617602" y="3306002"/>
            <a:ext cx="701468" cy="122998"/>
          </a:xfrm>
          <a:prstGeom prst="rect">
            <a:avLst/>
          </a:prstGeom>
          <a:solidFill>
            <a:schemeClr val="accent2">
              <a:lumMod val="60000"/>
              <a:lumOff val="40000"/>
              <a:alpha val="100000"/>
            </a:schemeClr>
          </a:solidFill>
        </p:spPr>
        <p:txBody>
          <a:bodyPr vert="horz" wrap="square"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450"/>
              </a:spcBef>
              <a:defRPr/>
            </a:pPr>
            <a:endParaRPr lang="en-US" sz="1100"/>
          </a:p>
        </p:txBody>
      </p:sp>
      <p:sp>
        <p:nvSpPr>
          <p:cNvPr id="5" name="AutoShape 5"/>
          <p:cNvSpPr/>
          <p:nvPr/>
        </p:nvSpPr>
        <p:spPr>
          <a:xfrm>
            <a:off x="564691" y="3306002"/>
            <a:ext cx="122998" cy="12299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1247443" y="3306002"/>
            <a:ext cx="122998" cy="12299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1319071" y="3368040"/>
            <a:ext cx="6434912" cy="0"/>
          </a:xfrm>
          <a:prstGeom prst="line">
            <a:avLst/>
          </a:prstGeom>
          <a:ln w="14288">
            <a:solidFill>
              <a:schemeClr val="accent2">
                <a:lumMod val="60000"/>
                <a:lumOff val="40000"/>
              </a:schemeClr>
            </a:solidFill>
            <a:prstDash val="dash"/>
          </a:ln>
        </p:spPr>
        <p:style>
          <a:lnRef idx="0">
            <a:schemeClr val="accent2"/>
          </a:lnRef>
          <a:fillRef idx="1">
            <a:schemeClr val="accent2"/>
          </a:fillRef>
          <a:effectRef idx="0">
            <a:schemeClr val="accent2"/>
          </a:effectRef>
          <a:fontRef idx="minor">
            <a:schemeClr val="lt1"/>
          </a:fontRef>
        </p:style>
      </p:cxnSp>
      <p:sp>
        <p:nvSpPr>
          <p:cNvPr id="8" name="AutoShape 8"/>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1585874" y="6029346"/>
            <a:ext cx="6153656"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2" name="Picture 12"/>
          <p:cNvPicPr>
            <a:picLocks noChangeAspect="1"/>
          </p:cNvPicPr>
          <p:nvPr/>
        </p:nvPicPr>
        <p:blipFill>
          <a:blip r:embed="rId2">
            <a:alphaModFix amt="70000"/>
          </a:blip>
          <a:srcRect l="38688" r="38688"/>
          <a:stretch>
            <a:fillRect/>
          </a:stretch>
        </p:blipFill>
        <p:spPr>
          <a:xfrm>
            <a:off x="7803289" y="1299241"/>
            <a:ext cx="3679824" cy="4906431"/>
          </a:xfrm>
          <a:prstGeom prst="rect">
            <a:avLst/>
          </a:prstGeom>
        </p:spPr>
      </p:pic>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对市场效率的影响</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https://d.book118.com/235103322322011111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DDEDFF"/>
      </a:lt1>
      <a:dk2>
        <a:srgbClr val="000000"/>
      </a:dk2>
      <a:lt2>
        <a:srgbClr val="FFFFFF"/>
      </a:lt2>
      <a:accent1>
        <a:srgbClr val="3490F4"/>
      </a:accent1>
      <a:accent2>
        <a:srgbClr val="71A6E6"/>
      </a:accent2>
      <a:accent3>
        <a:srgbClr val="4CC8E3"/>
      </a:accent3>
      <a:accent4>
        <a:srgbClr val="5CB887"/>
      </a:accent4>
      <a:accent5>
        <a:srgbClr val="F6B048"/>
      </a:accent5>
      <a:accent6>
        <a:srgbClr val="A5A8F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67</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2024-09-17T21:32:32.332</cp:lastPrinted>
  <dcterms:created xsi:type="dcterms:W3CDTF">2024-09-17T13:32:32Z</dcterms:created>
  <dcterms:modified xsi:type="dcterms:W3CDTF">2024-09-17T13:32:34Z</dcterms:modified>
</cp:coreProperties>
</file>