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662916F-3013-447D-8AD7-6073E03ED0A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716BAA2-3997-4059-90A5-A0F07B491F7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6DF6919-A1FB-405C-880A-E6EEBA0B2E8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ED89141-BD58-4A59-AA15-2062FDCFC0D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8F170D6-6D88-467F-8F71-278B341A196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21B6DC1-658C-4C0D-BB55-C50CD1955B7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8A32293-4593-47C0-8F74-EF29313ADDE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9CBA0B7-7090-4E2E-B1A6-AFB6D1BE41A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0DE5A30-82F9-4B6B-9AFB-1610D6E33F3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A6227CE-97EC-4C47-B9A2-9DAC98016BB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4019F25-6C4D-47C4-819E-CBA407A4719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3511101102101110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409093" y="4827662"/>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汇报人：AA</a:t>
            </a:r>
          </a:p>
        </p:txBody>
      </p:sp>
      <p:sp>
        <p:nvSpPr>
          <p:cNvPr id="3" name="TextBox 3"/>
          <p:cNvSpPr txBox="1"/>
          <p:nvPr/>
        </p:nvSpPr>
        <p:spPr>
          <a:xfrm>
            <a:off x="1040840" y="3516888"/>
            <a:ext cx="10110320"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rgbClr val="FFFFFF">
                    <a:alpha val="100000"/>
                  </a:srgbClr>
                </a:solidFill>
                <a:latin typeface="Microsoft Yahei"/>
                <a:ea typeface="Microsoft Yahei"/>
                <a:cs typeface="Microsoft Yahei"/>
              </a:rPr>
              <a:t>机动车驾驶证申领和使用规定(第123令)升级培训</a:t>
            </a:r>
          </a:p>
        </p:txBody>
      </p:sp>
      <p:sp>
        <p:nvSpPr>
          <p:cNvPr id="4" name="TextBox 4"/>
          <p:cNvSpPr txBox="1"/>
          <p:nvPr/>
        </p:nvSpPr>
        <p:spPr>
          <a:xfrm>
            <a:off x="3825995" y="5328676"/>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2024-01-25</a:t>
            </a:r>
          </a:p>
        </p:txBody>
      </p:sp>
      <p:grpSp>
        <p:nvGrpSpPr>
          <p:cNvPr id="5" name="Group 5"/>
          <p:cNvGrpSpPr/>
          <p:nvPr/>
        </p:nvGrpSpPr>
        <p:grpSpPr>
          <a:xfrm>
            <a:off x="5059558" y="1161765"/>
            <a:ext cx="2072884" cy="2072884"/>
            <a:chOff x="5059558" y="1161765"/>
            <a:chExt cx="2072884" cy="2072884"/>
          </a:xfrm>
        </p:grpSpPr>
        <p:sp>
          <p:nvSpPr>
            <p:cNvPr id="6" name="AutoShape 6"/>
            <p:cNvSpPr/>
            <p:nvPr/>
          </p:nvSpPr>
          <p:spPr>
            <a:xfrm>
              <a:off x="5059558" y="1161765"/>
              <a:ext cx="2072884" cy="2072884"/>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5116739" y="1218945"/>
            <a:ext cx="1958523" cy="1958523"/>
            <a:chOff x="5116739" y="1218945"/>
            <a:chExt cx="1958523" cy="1958523"/>
          </a:xfrm>
        </p:grpSpPr>
        <p:sp>
          <p:nvSpPr>
            <p:cNvPr id="8" name="Freeform 8"/>
            <p:cNvSpPr/>
            <p:nvPr/>
          </p:nvSpPr>
          <p:spPr>
            <a:xfrm>
              <a:off x="5116739" y="1218945"/>
              <a:ext cx="1958523" cy="1958523"/>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116739" y="1218945"/>
              <a:ext cx="1958523" cy="1958523"/>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253411" y="1355617"/>
              <a:ext cx="1685300" cy="1685300"/>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5441229" y="1902429"/>
            <a:ext cx="1309543" cy="896478"/>
            <a:chOff x="5441229" y="1902429"/>
            <a:chExt cx="1309543" cy="896478"/>
          </a:xfrm>
        </p:grpSpPr>
        <p:sp>
          <p:nvSpPr>
            <p:cNvPr id="12" name="Freeform 12"/>
            <p:cNvSpPr/>
            <p:nvPr/>
          </p:nvSpPr>
          <p:spPr>
            <a:xfrm>
              <a:off x="5441229" y="1902429"/>
              <a:ext cx="1309543" cy="896478"/>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AutoShape 13"/>
          <p:cNvSpPr/>
          <p:nvPr/>
        </p:nvSpPr>
        <p:spPr>
          <a:xfrm rot="-5400000">
            <a:off x="100705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5400000" flipV="1">
            <a:off x="15361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51200" y="495117"/>
            <a:ext cx="757489" cy="757489"/>
            <a:chOff x="551200" y="495117"/>
            <a:chExt cx="757489" cy="757489"/>
          </a:xfrm>
        </p:grpSpPr>
        <p:sp>
          <p:nvSpPr>
            <p:cNvPr id="3" name="AutoShape 3"/>
            <p:cNvSpPr/>
            <p:nvPr/>
          </p:nvSpPr>
          <p:spPr>
            <a:xfrm>
              <a:off x="551200" y="495117"/>
              <a:ext cx="757489" cy="757489"/>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 name="Group 4"/>
          <p:cNvGrpSpPr/>
          <p:nvPr/>
        </p:nvGrpSpPr>
        <p:grpSpPr>
          <a:xfrm>
            <a:off x="572171" y="516087"/>
            <a:ext cx="715670" cy="715670"/>
            <a:chOff x="572171" y="516087"/>
            <a:chExt cx="715670" cy="715670"/>
          </a:xfrm>
        </p:grpSpPr>
        <p:sp>
          <p:nvSpPr>
            <p:cNvPr id="5" name="Freeform 5"/>
            <p:cNvSpPr/>
            <p:nvPr/>
          </p:nvSpPr>
          <p:spPr>
            <a:xfrm>
              <a:off x="572171" y="516087"/>
              <a:ext cx="715670" cy="715670"/>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2171" y="516087"/>
              <a:ext cx="715670" cy="715670"/>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22036" y="565953"/>
              <a:ext cx="615696" cy="615696"/>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1490568" y="1247584"/>
            <a:ext cx="1681506" cy="766756"/>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defRPr/>
            </a:pPr>
            <a:r>
              <a:rPr lang="en-US" sz="4425" b="1">
                <a:solidFill>
                  <a:srgbClr val="FFFFFF">
                    <a:alpha val="100000"/>
                  </a:srgbClr>
                </a:solidFill>
                <a:latin typeface="黑体"/>
                <a:ea typeface="黑体"/>
                <a:cs typeface="黑体"/>
              </a:rPr>
              <a:t>目录</a:t>
            </a:r>
            <a:endParaRPr lang="en-US" sz="1100"/>
          </a:p>
        </p:txBody>
      </p:sp>
      <p:cxnSp>
        <p:nvCxnSpPr>
          <p:cNvPr id="9" name="Connector 9"/>
          <p:cNvCxnSpPr/>
          <p:nvPr/>
        </p:nvCxnSpPr>
        <p:spPr>
          <a:xfrm>
            <a:off x="4573574" y="1614170"/>
            <a:ext cx="5237390" cy="0"/>
          </a:xfrm>
          <a:prstGeom prst="line">
            <a:avLst/>
          </a:prstGeom>
          <a:ln w="9525">
            <a:solidFill>
              <a:srgbClr val="FFFFFF">
                <a:alpha val="100000"/>
              </a:srgbClr>
            </a:solidFill>
            <a:prstDash val="solid"/>
            <a:headEnd type="oval"/>
            <a:tailEnd type="none"/>
          </a:ln>
        </p:spPr>
      </p:cxnSp>
      <p:sp>
        <p:nvSpPr>
          <p:cNvPr id="10" name="TextBox 10"/>
          <p:cNvSpPr txBox="1"/>
          <p:nvPr/>
        </p:nvSpPr>
        <p:spPr>
          <a:xfrm>
            <a:off x="4596480" y="1789458"/>
            <a:ext cx="6562725"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引言</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机动车驾驶证申领</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机动车驾驶证使用规定</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交通违法与处罚</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安全驾驶与事故预防</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第123号令升级内容解读</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引言</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1097052" y="1098977"/>
            <a:ext cx="1335306" cy="1335306"/>
            <a:chOff x="1097052" y="1098977"/>
            <a:chExt cx="1335306" cy="1335306"/>
          </a:xfrm>
        </p:grpSpPr>
        <p:sp>
          <p:nvSpPr>
            <p:cNvPr id="10" name="AutoShape 10"/>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133886" y="1135811"/>
            <a:ext cx="1261638" cy="1261638"/>
            <a:chOff x="1133886" y="1135811"/>
            <a:chExt cx="1261638" cy="1261638"/>
          </a:xfrm>
        </p:grpSpPr>
        <p:sp>
          <p:nvSpPr>
            <p:cNvPr id="12" name="Freeform 12"/>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1342916" y="1576096"/>
            <a:ext cx="843579" cy="577491"/>
            <a:chOff x="1342916" y="1576096"/>
            <a:chExt cx="843579" cy="577491"/>
          </a:xfrm>
        </p:grpSpPr>
        <p:sp>
          <p:nvSpPr>
            <p:cNvPr id="16" name="Freeform 16"/>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28883" y="1711764"/>
            <a:ext cx="4242156" cy="1454089"/>
          </a:xfrm>
          <a:prstGeom prst="roundRect">
            <a:avLst>
              <a:gd name="adj" fmla="val 2049"/>
            </a:avLst>
          </a:prstGeom>
          <a:solidFill>
            <a:schemeClr val="accent1">
              <a:alpha val="100000"/>
            </a:schemeClr>
          </a:solidFill>
          <a:ln w="25432">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996316" y="1711764"/>
            <a:ext cx="4092216" cy="1454089"/>
          </a:xfrm>
          <a:prstGeom prst="roundRect">
            <a:avLst>
              <a:gd name="adj" fmla="val 2049"/>
            </a:avLst>
          </a:prstGeom>
          <a:solidFill>
            <a:schemeClr val="accent2">
              <a:alpha val="100000"/>
            </a:schemeClr>
          </a:solidFill>
          <a:ln w="25432">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6096000" y="3660226"/>
            <a:ext cx="0" cy="2439937"/>
          </a:xfrm>
          <a:prstGeom prst="line">
            <a:avLst/>
          </a:prstGeom>
          <a:ln w="9525">
            <a:solidFill>
              <a:srgbClr val="FFFFFF">
                <a:alpha val="100000"/>
              </a:srgbClr>
            </a:solidFill>
            <a:prstDash val="solid"/>
            <a:headEnd type="none"/>
            <a:tailEnd type="none"/>
          </a:ln>
        </p:spPr>
      </p:cxnSp>
      <p:sp>
        <p:nvSpPr>
          <p:cNvPr id="5" name="AutoShape 5"/>
          <p:cNvSpPr/>
          <p:nvPr/>
        </p:nvSpPr>
        <p:spPr>
          <a:xfrm>
            <a:off x="1128883" y="3468001"/>
            <a:ext cx="4382762" cy="2756521"/>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rgbClr val="FFFFFF">
                    <a:alpha val="100000"/>
                  </a:srgbClr>
                </a:solidFill>
                <a:latin typeface="Microsoft Yahei"/>
                <a:ea typeface="Microsoft Yahei"/>
                <a:cs typeface="Microsoft Yahei"/>
              </a:rPr>
              <a:t>随着我国交通事业的快速发展，道路交通安全问题日益突出，为提高驾驶人的安全意识和驾驶技能，预防和减少道路交通事故，有必要对机动车驾驶证申领和使用规定进行升级培训。</a:t>
            </a:r>
            <a:endParaRPr lang="en-US" sz="1100"/>
          </a:p>
        </p:txBody>
      </p:sp>
      <p:sp>
        <p:nvSpPr>
          <p:cNvPr id="6" name="AutoShape 6"/>
          <p:cNvSpPr/>
          <p:nvPr/>
        </p:nvSpPr>
        <p:spPr>
          <a:xfrm>
            <a:off x="6851043" y="3468001"/>
            <a:ext cx="4382762" cy="2756521"/>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rgbClr val="FFFFFF">
                    <a:alpha val="100000"/>
                  </a:srgbClr>
                </a:solidFill>
                <a:latin typeface="Microsoft Yahei"/>
                <a:ea typeface="Microsoft Yahei"/>
                <a:cs typeface="Microsoft Yahei"/>
              </a:rPr>
              <a:t>根据《中华人民共和国道路交通安全法》及其实施条例、《机动车驾驶证申领和使用规定》等法律法规，进一步规范机动车驾驶证的申领和使用管理，保护公民的合法权益。</a:t>
            </a:r>
            <a:endParaRPr lang="en-US" sz="1100"/>
          </a:p>
        </p:txBody>
      </p:sp>
      <p:sp>
        <p:nvSpPr>
          <p:cNvPr id="7" name="AutoShape 7"/>
          <p:cNvSpPr/>
          <p:nvPr/>
        </p:nvSpPr>
        <p:spPr>
          <a:xfrm>
            <a:off x="1128883" y="2489009"/>
            <a:ext cx="4242156"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适应交通管理新形势</a:t>
            </a:r>
            <a:endParaRPr lang="en-US" sz="1100"/>
          </a:p>
        </p:txBody>
      </p:sp>
      <p:sp>
        <p:nvSpPr>
          <p:cNvPr id="8" name="AutoShape 8"/>
          <p:cNvSpPr/>
          <p:nvPr/>
        </p:nvSpPr>
        <p:spPr>
          <a:xfrm>
            <a:off x="6996316" y="2489009"/>
            <a:ext cx="4092216"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贯彻落实法律法规</a:t>
            </a:r>
            <a:endParaRPr lang="en-US" sz="1100"/>
          </a:p>
        </p:txBody>
      </p:sp>
      <p:sp>
        <p:nvSpPr>
          <p:cNvPr id="9" name="Freeform 9"/>
          <p:cNvSpPr/>
          <p:nvPr/>
        </p:nvSpPr>
        <p:spPr>
          <a:xfrm>
            <a:off x="3032529" y="2003945"/>
            <a:ext cx="434864" cy="434864"/>
          </a:xfrm>
          <a:custGeom>
            <a:rect l="l" t="t" r="r" b="b"/>
            <a:pathLst>
              <a:path w="9753600" h="9753600">
                <a:moveTo>
                  <a:pt x="8367503" y="4412961"/>
                </a:moveTo>
                <a:cubicBezTo>
                  <a:pt x="8156175" y="3938286"/>
                  <a:pt x="7853813" y="3517798"/>
                  <a:pt x="7469088" y="3164500"/>
                </a:cubicBezTo>
                <a:lnTo>
                  <a:pt x="7153722" y="2875143"/>
                </a:lnTo>
                <a:cubicBezTo>
                  <a:pt x="7107121" y="2833961"/>
                  <a:pt x="7033428" y="2852385"/>
                  <a:pt x="7012836" y="2910906"/>
                </a:cubicBezTo>
                <a:lnTo>
                  <a:pt x="6871951" y="3315139"/>
                </a:lnTo>
                <a:cubicBezTo>
                  <a:pt x="6784169" y="3568732"/>
                  <a:pt x="6622692" y="3827745"/>
                  <a:pt x="6394025" y="4082422"/>
                </a:cubicBezTo>
                <a:cubicBezTo>
                  <a:pt x="6378853" y="4098678"/>
                  <a:pt x="6361513" y="4103013"/>
                  <a:pt x="6349592" y="4104097"/>
                </a:cubicBezTo>
                <a:cubicBezTo>
                  <a:pt x="6337671" y="4105181"/>
                  <a:pt x="6319247" y="4103013"/>
                  <a:pt x="6302991" y="4087841"/>
                </a:cubicBezTo>
                <a:cubicBezTo>
                  <a:pt x="6287819" y="4074836"/>
                  <a:pt x="6280233" y="4055329"/>
                  <a:pt x="6281317" y="4035822"/>
                </a:cubicBezTo>
                <a:cubicBezTo>
                  <a:pt x="6321415" y="3383415"/>
                  <a:pt x="6126343" y="2647563"/>
                  <a:pt x="5699351" y="1846682"/>
                </a:cubicBezTo>
                <a:cubicBezTo>
                  <a:pt x="5346059" y="1181271"/>
                  <a:pt x="4855121" y="662161"/>
                  <a:pt x="4241730" y="300194"/>
                </a:cubicBezTo>
                <a:lnTo>
                  <a:pt x="3794148" y="36847"/>
                </a:lnTo>
                <a:cubicBezTo>
                  <a:pt x="3735627" y="2167"/>
                  <a:pt x="3660849" y="47684"/>
                  <a:pt x="3664101" y="115959"/>
                </a:cubicBezTo>
                <a:lnTo>
                  <a:pt x="3687943" y="636151"/>
                </a:lnTo>
                <a:cubicBezTo>
                  <a:pt x="3704199" y="991615"/>
                  <a:pt x="3663017" y="1305898"/>
                  <a:pt x="3565481" y="1567078"/>
                </a:cubicBezTo>
                <a:cubicBezTo>
                  <a:pt x="3446270" y="1886778"/>
                  <a:pt x="3275041" y="2183722"/>
                  <a:pt x="3056126" y="2450320"/>
                </a:cubicBezTo>
                <a:cubicBezTo>
                  <a:pt x="2902236" y="2636723"/>
                  <a:pt x="2729922" y="2804701"/>
                  <a:pt x="2541353" y="2949922"/>
                </a:cubicBezTo>
                <a:cubicBezTo>
                  <a:pt x="2085102" y="3299967"/>
                  <a:pt x="1709046" y="3756220"/>
                  <a:pt x="1454369" y="4266658"/>
                </a:cubicBezTo>
                <a:cubicBezTo>
                  <a:pt x="1197521" y="4782512"/>
                  <a:pt x="1062057" y="5360146"/>
                  <a:pt x="1062057" y="5938857"/>
                </a:cubicBezTo>
                <a:cubicBezTo>
                  <a:pt x="1062057" y="6450379"/>
                  <a:pt x="1162843" y="6945649"/>
                  <a:pt x="1362250" y="7412736"/>
                </a:cubicBezTo>
                <a:cubicBezTo>
                  <a:pt x="1555154" y="7862486"/>
                  <a:pt x="1830423" y="8267802"/>
                  <a:pt x="2180469" y="8614601"/>
                </a:cubicBezTo>
                <a:cubicBezTo>
                  <a:pt x="2531598" y="8961395"/>
                  <a:pt x="2939082" y="9234496"/>
                  <a:pt x="3393163" y="9424149"/>
                </a:cubicBezTo>
                <a:cubicBezTo>
                  <a:pt x="3863511" y="9621393"/>
                  <a:pt x="4362031" y="9721120"/>
                  <a:pt x="4876800" y="9721120"/>
                </a:cubicBezTo>
                <a:cubicBezTo>
                  <a:pt x="5391569" y="9721120"/>
                  <a:pt x="5890089" y="9621416"/>
                  <a:pt x="6360433" y="9425261"/>
                </a:cubicBezTo>
                <a:cubicBezTo>
                  <a:pt x="6814517" y="9235608"/>
                  <a:pt x="7223085" y="8963591"/>
                  <a:pt x="7573127" y="8615712"/>
                </a:cubicBezTo>
                <a:cubicBezTo>
                  <a:pt x="7924257" y="8268917"/>
                  <a:pt x="8199526" y="7863601"/>
                  <a:pt x="8391346" y="7413848"/>
                </a:cubicBezTo>
                <a:cubicBezTo>
                  <a:pt x="8590753" y="6946759"/>
                  <a:pt x="8691540" y="6451489"/>
                  <a:pt x="8691540" y="5939968"/>
                </a:cubicBezTo>
                <a:cubicBezTo>
                  <a:pt x="8691540" y="5411106"/>
                  <a:pt x="8583166" y="4897419"/>
                  <a:pt x="8367503" y="441298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832836" y="2019632"/>
            <a:ext cx="419176" cy="419176"/>
          </a:xfrm>
          <a:custGeom>
            <a:rect l="l" t="t" r="r" b="b"/>
            <a:pathLst>
              <a:path w="9753600" h="9753600">
                <a:moveTo>
                  <a:pt x="9713690" y="5376882"/>
                </a:moveTo>
                <a:lnTo>
                  <a:pt x="8390668" y="876176"/>
                </a:lnTo>
                <a:cubicBezTo>
                  <a:pt x="8308131" y="628565"/>
                  <a:pt x="8110284" y="462277"/>
                  <a:pt x="7845680" y="462277"/>
                </a:cubicBezTo>
                <a:cubicBezTo>
                  <a:pt x="7581075" y="462277"/>
                  <a:pt x="7366236" y="611572"/>
                  <a:pt x="7283699" y="859184"/>
                </a:cubicBezTo>
                <a:lnTo>
                  <a:pt x="6407348" y="3473672"/>
                </a:lnTo>
                <a:lnTo>
                  <a:pt x="3349866" y="3473672"/>
                </a:lnTo>
                <a:lnTo>
                  <a:pt x="2473509" y="860398"/>
                </a:lnTo>
                <a:cubicBezTo>
                  <a:pt x="2390972" y="612787"/>
                  <a:pt x="2176133" y="463491"/>
                  <a:pt x="1911528" y="463491"/>
                </a:cubicBezTo>
                <a:cubicBezTo>
                  <a:pt x="1646924" y="463491"/>
                  <a:pt x="1432085" y="628565"/>
                  <a:pt x="1366540" y="877391"/>
                </a:cubicBezTo>
                <a:lnTo>
                  <a:pt x="44737" y="5376882"/>
                </a:lnTo>
                <a:cubicBezTo>
                  <a:pt x="-5029" y="5541956"/>
                  <a:pt x="61730" y="5724023"/>
                  <a:pt x="194031" y="5823553"/>
                </a:cubicBezTo>
                <a:lnTo>
                  <a:pt x="4871949" y="9331382"/>
                </a:lnTo>
                <a:lnTo>
                  <a:pt x="9565641" y="5823553"/>
                </a:lnTo>
                <a:cubicBezTo>
                  <a:pt x="9696730" y="5725237"/>
                  <a:pt x="9763487" y="5543169"/>
                  <a:pt x="9713722" y="5376882"/>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2500" r="125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修订内容</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第123号令对机动车驾驶证的申领、考试、发证、换证、补证、注销等全流程进行了修订和完善，包括科目设置、考试内容、考试标准、考试监管等方面的调整。</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新增条款</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新增了关于自学直考、异地通办、电子驾驶证等方面的规定，为群众提供更加便捷、高效的服务。</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实施时间</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自XXXX年XX月XX日起施行。</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第123号令概述</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机动车驾驶证申领</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1097052" y="1098977"/>
            <a:ext cx="1335306" cy="1335306"/>
            <a:chOff x="1097052" y="1098977"/>
            <a:chExt cx="1335306" cy="1335306"/>
          </a:xfrm>
        </p:grpSpPr>
        <p:sp>
          <p:nvSpPr>
            <p:cNvPr id="10" name="AutoShape 10"/>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133886" y="1135811"/>
            <a:ext cx="1261638" cy="1261638"/>
            <a:chOff x="1133886" y="1135811"/>
            <a:chExt cx="1261638" cy="1261638"/>
          </a:xfrm>
        </p:grpSpPr>
        <p:sp>
          <p:nvSpPr>
            <p:cNvPr id="12" name="Freeform 12"/>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1342916" y="1576096"/>
            <a:ext cx="843579" cy="577491"/>
            <a:chOff x="1342916" y="1576096"/>
            <a:chExt cx="843579" cy="577491"/>
          </a:xfrm>
        </p:grpSpPr>
        <p:sp>
          <p:nvSpPr>
            <p:cNvPr id="16" name="Freeform 16"/>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申请小型汽车、小型自动挡汽车、轻便摩托车准驾车型的，年龄要求在18周岁以上，70周岁以下。</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年龄条件</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身高、视力、辨色力、听力、上肢、下肢、躯干、颈部等身体条件需要符合规定。</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身体条件</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有器质性心脏病、癫痫病、美尼尔氏症、眩晕症、癔病、震颤麻痹、精神病、痴呆以及影响肢体活动的神经系统疾病等妨碍安全驾驶疾病的不得申请驾驶证。</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禁止条件</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申领条件</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710961" y="2341885"/>
            <a:ext cx="2777010" cy="508827"/>
          </a:xfrm>
          <a:prstGeom prst="parallelogram">
            <a:avLst>
              <a:gd name="adj" fmla="val 173829"/>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10962" y="3323311"/>
            <a:ext cx="2777011" cy="508365"/>
          </a:xfrm>
          <a:prstGeom prst="parallelogram">
            <a:avLst>
              <a:gd name="adj" fmla="val 175043"/>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710962" y="4305090"/>
            <a:ext cx="2777011" cy="512001"/>
          </a:xfrm>
          <a:prstGeom prst="parallelogram">
            <a:avLst>
              <a:gd name="adj" fmla="val 173641"/>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a:off x="4504183" y="1872458"/>
            <a:ext cx="2983790" cy="469888"/>
          </a:xfrm>
          <a:custGeom>
            <a:rect l="l" t="t" r="r" b="b"/>
            <a:pathLst>
              <a:path w="3663132" h="576871">
                <a:moveTo>
                  <a:pt x="3374697" y="0"/>
                </a:moveTo>
                <a:lnTo>
                  <a:pt x="584833" y="0"/>
                </a:lnTo>
                <a:lnTo>
                  <a:pt x="0" y="576871"/>
                </a:lnTo>
                <a:lnTo>
                  <a:pt x="3374697" y="576871"/>
                </a:lnTo>
                <a:lnTo>
                  <a:pt x="3663132" y="28843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4710962" y="2854349"/>
            <a:ext cx="2777011" cy="468963"/>
          </a:xfrm>
          <a:custGeom>
            <a:rect l="l" t="t" r="r" b="b"/>
            <a:pathLst>
              <a:path w="3409274" h="575735">
                <a:moveTo>
                  <a:pt x="0" y="0"/>
                </a:moveTo>
                <a:lnTo>
                  <a:pt x="2825593" y="0"/>
                </a:lnTo>
                <a:lnTo>
                  <a:pt x="3409274" y="575735"/>
                </a:lnTo>
                <a:lnTo>
                  <a:pt x="583682" y="5757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4710962" y="3835313"/>
            <a:ext cx="2777011" cy="468963"/>
          </a:xfrm>
          <a:custGeom>
            <a:rect l="l" t="t" r="r" b="b"/>
            <a:pathLst>
              <a:path w="3409274" h="575735">
                <a:moveTo>
                  <a:pt x="0" y="0"/>
                </a:moveTo>
                <a:lnTo>
                  <a:pt x="2825593" y="0"/>
                </a:lnTo>
                <a:lnTo>
                  <a:pt x="3409274" y="575735"/>
                </a:lnTo>
                <a:lnTo>
                  <a:pt x="583682" y="57573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4710962" y="4816276"/>
            <a:ext cx="2777011" cy="468963"/>
          </a:xfrm>
          <a:custGeom>
            <a:rect l="l" t="t" r="r" b="b"/>
            <a:pathLst>
              <a:path w="3409274" h="575735">
                <a:moveTo>
                  <a:pt x="0" y="0"/>
                </a:moveTo>
                <a:lnTo>
                  <a:pt x="2825593" y="0"/>
                </a:lnTo>
                <a:lnTo>
                  <a:pt x="3409274" y="575735"/>
                </a:lnTo>
                <a:lnTo>
                  <a:pt x="583682" y="5757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411224" y="4511544"/>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考试合格后，由车管所颁发机动车驾驶证。</a:t>
            </a:r>
            <a:endParaRPr lang="en-US" sz="1100"/>
          </a:p>
        </p:txBody>
      </p:sp>
      <p:sp>
        <p:nvSpPr>
          <p:cNvPr id="10" name="AutoShape 10"/>
          <p:cNvSpPr/>
          <p:nvPr/>
        </p:nvSpPr>
        <p:spPr>
          <a:xfrm>
            <a:off x="1411224" y="2644137"/>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在驾校进行交通法规、驾驶技能等方面的学习。</a:t>
            </a:r>
            <a:endParaRPr lang="en-US" sz="1100"/>
          </a:p>
        </p:txBody>
      </p:sp>
      <p:sp>
        <p:nvSpPr>
          <p:cNvPr id="11" name="AutoShape 11"/>
          <p:cNvSpPr/>
          <p:nvPr/>
        </p:nvSpPr>
        <p:spPr>
          <a:xfrm>
            <a:off x="7965938" y="1476145"/>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选择驾校并报名，签订培训合同，缴纳培训费用。</a:t>
            </a:r>
            <a:endParaRPr lang="en-US" sz="1100"/>
          </a:p>
        </p:txBody>
      </p:sp>
      <p:sp>
        <p:nvSpPr>
          <p:cNvPr id="12" name="AutoShape 12"/>
          <p:cNvSpPr/>
          <p:nvPr/>
        </p:nvSpPr>
        <p:spPr>
          <a:xfrm>
            <a:off x="8078669" y="3640986"/>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通过科目一理论考试后，进行科目二场地驾驶技能考试和科目三道路驾驶技能考试。</a:t>
            </a:r>
            <a:endParaRPr lang="en-US" sz="1100"/>
          </a:p>
        </p:txBody>
      </p:sp>
      <p:sp>
        <p:nvSpPr>
          <p:cNvPr id="13" name="AutoShape 13"/>
          <p:cNvSpPr/>
          <p:nvPr/>
        </p:nvSpPr>
        <p:spPr>
          <a:xfrm>
            <a:off x="5078274" y="2850712"/>
            <a:ext cx="2048256" cy="438912"/>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学习</a:t>
            </a:r>
            <a:endParaRPr lang="en-US" sz="1100"/>
          </a:p>
        </p:txBody>
      </p:sp>
      <p:sp>
        <p:nvSpPr>
          <p:cNvPr id="14" name="AutoShape 14"/>
          <p:cNvSpPr/>
          <p:nvPr/>
        </p:nvSpPr>
        <p:spPr>
          <a:xfrm>
            <a:off x="4799914" y="1872460"/>
            <a:ext cx="2253828" cy="438912"/>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报名</a:t>
            </a:r>
            <a:endParaRPr lang="en-US" sz="1100"/>
          </a:p>
        </p:txBody>
      </p:sp>
      <p:sp>
        <p:nvSpPr>
          <p:cNvPr id="15" name="AutoShape 15"/>
          <p:cNvSpPr/>
          <p:nvPr/>
        </p:nvSpPr>
        <p:spPr>
          <a:xfrm>
            <a:off x="5070960" y="3831676"/>
            <a:ext cx="2050081"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考试</a:t>
            </a:r>
            <a:endParaRPr lang="en-US" sz="1100"/>
          </a:p>
        </p:txBody>
      </p:sp>
      <p:sp>
        <p:nvSpPr>
          <p:cNvPr id="16" name="AutoShape 16"/>
          <p:cNvSpPr/>
          <p:nvPr/>
        </p:nvSpPr>
        <p:spPr>
          <a:xfrm>
            <a:off x="5070960" y="4817092"/>
            <a:ext cx="2050081"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领证</a:t>
            </a:r>
            <a:endParaRPr lang="en-US" sz="1100"/>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申领流程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138835" y="1977064"/>
            <a:ext cx="72330" cy="7233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816433" y="1969991"/>
            <a:ext cx="72330" cy="7233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138835" y="4303295"/>
            <a:ext cx="72330" cy="7233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816433" y="4303295"/>
            <a:ext cx="72330" cy="7233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6228892" y="4370070"/>
            <a:ext cx="1623706" cy="976801"/>
          </a:xfrm>
          <a:custGeom>
            <a:rect l="l" t="t" r="r" b="b"/>
            <a:pathLst>
              <a:path w="1736725" h="884238">
                <a:moveTo>
                  <a:pt x="0" y="884238"/>
                </a:moveTo>
                <a:lnTo>
                  <a:pt x="1736725" y="884238"/>
                </a:lnTo>
                <a:lnTo>
                  <a:pt x="1736725" y="0"/>
                </a:lnTo>
              </a:path>
            </a:pathLst>
          </a:custGeom>
          <a:noFill/>
          <a:ln w="9525">
            <a:solidFill>
              <a:schemeClr val="accent1">
                <a:alpha val="100000"/>
              </a:schemeClr>
            </a:solidFill>
            <a:prstDash val="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7" name="Freeform 7"/>
          <p:cNvSpPr/>
          <p:nvPr/>
        </p:nvSpPr>
        <p:spPr>
          <a:xfrm>
            <a:off x="4173874" y="4336835"/>
            <a:ext cx="865272" cy="168353"/>
          </a:xfrm>
          <a:custGeom>
            <a:rect l="l" t="t" r="r" b="b"/>
            <a:pathLst>
              <a:path w="1819275" h="301625">
                <a:moveTo>
                  <a:pt x="1819275" y="301625"/>
                </a:moveTo>
                <a:lnTo>
                  <a:pt x="0" y="301625"/>
                </a:lnTo>
                <a:lnTo>
                  <a:pt x="0" y="0"/>
                </a:lnTo>
              </a:path>
            </a:pathLst>
          </a:custGeom>
          <a:noFill/>
          <a:ln w="9525">
            <a:solidFill>
              <a:schemeClr val="accent1">
                <a:alpha val="100000"/>
              </a:schemeClr>
            </a:solidFill>
            <a:prstDash val="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8" name="Freeform 8"/>
          <p:cNvSpPr/>
          <p:nvPr/>
        </p:nvSpPr>
        <p:spPr>
          <a:xfrm>
            <a:off x="4189230" y="2014654"/>
            <a:ext cx="1667161" cy="416135"/>
          </a:xfrm>
          <a:custGeom>
            <a:rect l="l" t="t" r="r" b="b"/>
            <a:pathLst>
              <a:path w="1803400" h="673100">
                <a:moveTo>
                  <a:pt x="1803400" y="673100"/>
                </a:moveTo>
                <a:lnTo>
                  <a:pt x="1803400" y="0"/>
                </a:lnTo>
                <a:lnTo>
                  <a:pt x="0" y="0"/>
                </a:lnTo>
              </a:path>
            </a:pathLst>
          </a:custGeom>
          <a:noFill/>
          <a:ln w="9525">
            <a:solidFill>
              <a:schemeClr val="accent1">
                <a:alpha val="100000"/>
              </a:schemeClr>
            </a:solidFill>
            <a:prstDash val="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9" name="Freeform 9"/>
          <p:cNvSpPr/>
          <p:nvPr/>
        </p:nvSpPr>
        <p:spPr>
          <a:xfrm>
            <a:off x="6679700" y="2014653"/>
            <a:ext cx="1172899" cy="1487049"/>
          </a:xfrm>
          <a:custGeom>
            <a:rect l="l" t="t" r="r" b="b"/>
            <a:pathLst>
              <a:path w="1736725" h="884238">
                <a:moveTo>
                  <a:pt x="0" y="884238"/>
                </a:moveTo>
                <a:lnTo>
                  <a:pt x="1736725" y="884238"/>
                </a:lnTo>
                <a:lnTo>
                  <a:pt x="1736725" y="0"/>
                </a:lnTo>
              </a:path>
            </a:pathLst>
          </a:custGeom>
          <a:noFill/>
          <a:ln w="9525">
            <a:solidFill>
              <a:schemeClr val="accent1">
                <a:alpha val="100000"/>
              </a:schemeClr>
            </a:solidFill>
            <a:prstDash val="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0" name="Freeform 10"/>
          <p:cNvSpPr/>
          <p:nvPr/>
        </p:nvSpPr>
        <p:spPr>
          <a:xfrm>
            <a:off x="5629398" y="1949322"/>
            <a:ext cx="840064" cy="1073321"/>
          </a:xfrm>
          <a:custGeom>
            <a:rect l="l" t="t" r="r" b="b"/>
            <a:pathLst>
              <a:path w="1774574" h="1097009">
                <a:moveTo>
                  <a:pt x="887287" y="0"/>
                </a:moveTo>
                <a:lnTo>
                  <a:pt x="1774574" y="1097009"/>
                </a:lnTo>
                <a:lnTo>
                  <a:pt x="0" y="1097009"/>
                </a:lnTo>
                <a:lnTo>
                  <a:pt x="887287" y="0"/>
                </a:lnTo>
                <a:close/>
              </a:path>
            </a:pathLst>
          </a:cu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281069" y="3155633"/>
            <a:ext cx="1536722" cy="757109"/>
          </a:xfrm>
          <a:custGeom>
            <a:rect l="l" t="t" r="r" b="b"/>
            <a:pathLst>
              <a:path w="3246216" h="773818">
                <a:moveTo>
                  <a:pt x="625883" y="0"/>
                </a:moveTo>
                <a:lnTo>
                  <a:pt x="2620333" y="0"/>
                </a:lnTo>
                <a:lnTo>
                  <a:pt x="3246216" y="773818"/>
                </a:lnTo>
                <a:lnTo>
                  <a:pt x="0" y="773818"/>
                </a:lnTo>
                <a:lnTo>
                  <a:pt x="625883" y="0"/>
                </a:lnTo>
                <a:close/>
              </a:path>
            </a:pathLst>
          </a:cu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932740" y="4045732"/>
            <a:ext cx="2233381" cy="757108"/>
          </a:xfrm>
          <a:custGeom>
            <a:rect l="l" t="t" r="r" b="b"/>
            <a:pathLst>
              <a:path w="4717856" h="773817">
                <a:moveTo>
                  <a:pt x="625882" y="0"/>
                </a:moveTo>
                <a:lnTo>
                  <a:pt x="4091974" y="0"/>
                </a:lnTo>
                <a:lnTo>
                  <a:pt x="4717856" y="773817"/>
                </a:lnTo>
                <a:lnTo>
                  <a:pt x="0" y="773817"/>
                </a:lnTo>
                <a:lnTo>
                  <a:pt x="625882" y="0"/>
                </a:lnTo>
                <a:close/>
              </a:path>
            </a:pathLst>
          </a:cu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4537832" y="4935828"/>
            <a:ext cx="3023197" cy="876135"/>
          </a:xfrm>
          <a:custGeom>
            <a:rect l="l" t="t" r="r" b="b"/>
            <a:pathLst>
              <a:path w="6386287" h="895470">
                <a:moveTo>
                  <a:pt x="724278" y="0"/>
                </a:moveTo>
                <a:lnTo>
                  <a:pt x="5662010" y="0"/>
                </a:lnTo>
                <a:lnTo>
                  <a:pt x="6386287" y="895470"/>
                </a:lnTo>
                <a:lnTo>
                  <a:pt x="0" y="895470"/>
                </a:lnTo>
                <a:lnTo>
                  <a:pt x="724278"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629398" y="2448724"/>
            <a:ext cx="840064" cy="477774"/>
          </a:xfrm>
          <a:prstGeom prst="rect">
            <a:avLst/>
          </a:prstGeom>
          <a:noFill/>
        </p:spPr>
        <p:txBody>
          <a:bodyPr vert="horz" wrap="square" lIns="114300" tIns="57150" rIns="114300" bIns="571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defRPr/>
            </a:pPr>
            <a:r>
              <a:rPr lang="en-US" sz="2775" b="1">
                <a:solidFill>
                  <a:srgbClr val="FFFFFF">
                    <a:alpha val="100000"/>
                  </a:srgbClr>
                </a:solidFill>
                <a:latin typeface="Microsoft Yahei"/>
                <a:ea typeface="Microsoft Yahei"/>
                <a:cs typeface="Microsoft Yahei"/>
              </a:rPr>
              <a:t>01</a:t>
            </a:r>
            <a:endParaRPr lang="en-US" sz="1100"/>
          </a:p>
        </p:txBody>
      </p:sp>
      <p:sp>
        <p:nvSpPr>
          <p:cNvPr id="15" name="AutoShape 15"/>
          <p:cNvSpPr/>
          <p:nvPr/>
        </p:nvSpPr>
        <p:spPr>
          <a:xfrm>
            <a:off x="5445167" y="3298956"/>
            <a:ext cx="1208526" cy="477774"/>
          </a:xfrm>
          <a:prstGeom prst="rect">
            <a:avLst/>
          </a:prstGeom>
          <a:noFill/>
        </p:spPr>
        <p:txBody>
          <a:bodyPr vert="horz" wrap="square" lIns="114300" tIns="57150" rIns="114300" bIns="571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defRPr/>
            </a:pPr>
            <a:r>
              <a:rPr lang="en-US" sz="2775" b="1">
                <a:solidFill>
                  <a:srgbClr val="FFFFFF">
                    <a:alpha val="100000"/>
                  </a:srgbClr>
                </a:solidFill>
                <a:latin typeface="Microsoft Yahei"/>
                <a:ea typeface="Microsoft Yahei"/>
                <a:cs typeface="Microsoft Yahei"/>
              </a:rPr>
              <a:t>02</a:t>
            </a:r>
            <a:endParaRPr lang="en-US" sz="1100"/>
          </a:p>
        </p:txBody>
      </p:sp>
      <p:sp>
        <p:nvSpPr>
          <p:cNvPr id="16" name="AutoShape 16"/>
          <p:cNvSpPr/>
          <p:nvPr/>
        </p:nvSpPr>
        <p:spPr>
          <a:xfrm>
            <a:off x="5445167" y="4180884"/>
            <a:ext cx="1208526" cy="477774"/>
          </a:xfrm>
          <a:prstGeom prst="rect">
            <a:avLst/>
          </a:prstGeom>
          <a:noFill/>
        </p:spPr>
        <p:txBody>
          <a:bodyPr vert="horz" wrap="square" lIns="114300" tIns="57150" rIns="114300" bIns="571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defRPr/>
            </a:pPr>
            <a:r>
              <a:rPr lang="en-US" sz="2775" b="1">
                <a:solidFill>
                  <a:srgbClr val="FFFFFF">
                    <a:alpha val="100000"/>
                  </a:srgbClr>
                </a:solidFill>
                <a:latin typeface="Microsoft Yahei"/>
                <a:ea typeface="Microsoft Yahei"/>
                <a:cs typeface="Microsoft Yahei"/>
              </a:rPr>
              <a:t>03</a:t>
            </a:r>
            <a:endParaRPr lang="en-US" sz="1100"/>
          </a:p>
        </p:txBody>
      </p:sp>
      <p:sp>
        <p:nvSpPr>
          <p:cNvPr id="17" name="AutoShape 17"/>
          <p:cNvSpPr/>
          <p:nvPr/>
        </p:nvSpPr>
        <p:spPr>
          <a:xfrm>
            <a:off x="5445167" y="5130220"/>
            <a:ext cx="1208526" cy="477774"/>
          </a:xfrm>
          <a:prstGeom prst="rect">
            <a:avLst/>
          </a:prstGeom>
          <a:noFill/>
        </p:spPr>
        <p:txBody>
          <a:bodyPr vert="horz" wrap="square" lIns="114300" tIns="57150" rIns="114300" bIns="571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defRPr/>
            </a:pPr>
            <a:r>
              <a:rPr lang="en-US" sz="2775" b="1">
                <a:solidFill>
                  <a:srgbClr val="FDFDFD">
                    <a:alpha val="100000"/>
                  </a:srgbClr>
                </a:solidFill>
                <a:latin typeface="Microsoft Yahei"/>
                <a:ea typeface="Microsoft Yahei"/>
                <a:cs typeface="Microsoft Yahei"/>
              </a:rPr>
              <a:t>04</a:t>
            </a:r>
            <a:endParaRPr lang="en-US" sz="1100"/>
          </a:p>
        </p:txBody>
      </p:sp>
      <p:cxnSp>
        <p:nvCxnSpPr>
          <p:cNvPr id="18" name="Connector 18"/>
          <p:cNvCxnSpPr/>
          <p:nvPr/>
        </p:nvCxnSpPr>
        <p:spPr>
          <a:xfrm flipH="1">
            <a:off x="1171596" y="3658813"/>
            <a:ext cx="2694606" cy="0"/>
          </a:xfrm>
          <a:prstGeom prst="line">
            <a:avLst/>
          </a:prstGeom>
          <a:ln w="12700">
            <a:solidFill>
              <a:schemeClr val="lt1">
                <a:lumMod val="85000"/>
              </a:schemeClr>
            </a:solidFill>
            <a:prstDash val="dash"/>
            <a:headEnd type="none"/>
            <a:tailEnd type="none"/>
          </a:ln>
        </p:spPr>
        <p:style>
          <a:lnRef idx="0">
            <a:schemeClr val="lt1"/>
          </a:lnRef>
          <a:fillRef idx="1">
            <a:schemeClr val="lt1"/>
          </a:fillRef>
          <a:effectRef idx="0">
            <a:schemeClr val="lt1"/>
          </a:effectRef>
          <a:fontRef idx="minor">
            <a:schemeClr val="lt1"/>
          </a:fontRef>
        </p:style>
      </p:cxnSp>
      <p:sp>
        <p:nvSpPr>
          <p:cNvPr id="19" name="AutoShape 19"/>
          <p:cNvSpPr/>
          <p:nvPr/>
        </p:nvSpPr>
        <p:spPr>
          <a:xfrm>
            <a:off x="1109567" y="1496662"/>
            <a:ext cx="2877312"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身份证明</a:t>
            </a:r>
            <a:endParaRPr lang="en-US" sz="1100"/>
          </a:p>
        </p:txBody>
      </p:sp>
      <p:sp>
        <p:nvSpPr>
          <p:cNvPr id="20" name="AutoShape 20"/>
          <p:cNvSpPr/>
          <p:nvPr/>
        </p:nvSpPr>
        <p:spPr>
          <a:xfrm>
            <a:off x="1109567" y="1890299"/>
            <a:ext cx="2877312" cy="146304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申请人的身份证明原件及复印件。</a:t>
            </a:r>
            <a:endParaRPr lang="en-US" sz="1100"/>
          </a:p>
        </p:txBody>
      </p:sp>
      <p:sp>
        <p:nvSpPr>
          <p:cNvPr id="21" name="AutoShape 21"/>
          <p:cNvSpPr/>
          <p:nvPr/>
        </p:nvSpPr>
        <p:spPr>
          <a:xfrm>
            <a:off x="1109567" y="4163029"/>
            <a:ext cx="2877312"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照片</a:t>
            </a:r>
            <a:endParaRPr lang="en-US" sz="1100"/>
          </a:p>
        </p:txBody>
      </p:sp>
      <p:sp>
        <p:nvSpPr>
          <p:cNvPr id="22" name="AutoShape 22"/>
          <p:cNvSpPr/>
          <p:nvPr/>
        </p:nvSpPr>
        <p:spPr>
          <a:xfrm>
            <a:off x="1109567" y="4556666"/>
            <a:ext cx="2877312" cy="146304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近期免冠、白色背景的彩色正面一寸相片6张。</a:t>
            </a:r>
            <a:endParaRPr lang="en-US" sz="1100"/>
          </a:p>
        </p:txBody>
      </p:sp>
      <p:cxnSp>
        <p:nvCxnSpPr>
          <p:cNvPr id="23" name="Connector 23"/>
          <p:cNvCxnSpPr/>
          <p:nvPr/>
        </p:nvCxnSpPr>
        <p:spPr>
          <a:xfrm flipH="1">
            <a:off x="8267150" y="3658813"/>
            <a:ext cx="2694606" cy="0"/>
          </a:xfrm>
          <a:prstGeom prst="line">
            <a:avLst/>
          </a:prstGeom>
          <a:ln w="12700">
            <a:solidFill>
              <a:schemeClr val="lt1">
                <a:lumMod val="85000"/>
              </a:schemeClr>
            </a:solidFill>
            <a:prstDash val="dash"/>
            <a:headEnd type="none"/>
            <a:tailEnd type="none"/>
          </a:ln>
        </p:spPr>
        <p:style>
          <a:lnRef idx="0">
            <a:schemeClr val="lt1"/>
          </a:lnRef>
          <a:fillRef idx="1">
            <a:schemeClr val="lt1"/>
          </a:fillRef>
          <a:effectRef idx="0">
            <a:schemeClr val="lt1"/>
          </a:effectRef>
          <a:fontRef idx="minor">
            <a:schemeClr val="lt1"/>
          </a:fontRef>
        </p:style>
      </p:cxnSp>
      <p:sp>
        <p:nvSpPr>
          <p:cNvPr id="24" name="AutoShape 24"/>
          <p:cNvSpPr/>
          <p:nvPr/>
        </p:nvSpPr>
        <p:spPr>
          <a:xfrm>
            <a:off x="8205121" y="1496662"/>
            <a:ext cx="2877312"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体检证明</a:t>
            </a:r>
            <a:endParaRPr lang="en-US" sz="1100"/>
          </a:p>
        </p:txBody>
      </p:sp>
      <p:sp>
        <p:nvSpPr>
          <p:cNvPr id="25" name="AutoShape 25"/>
          <p:cNvSpPr/>
          <p:nvPr/>
        </p:nvSpPr>
        <p:spPr>
          <a:xfrm>
            <a:off x="8205121" y="1890299"/>
            <a:ext cx="2877312" cy="146304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县级或者部队团级以上医疗机构出具的有关身体条件的证明。</a:t>
            </a:r>
            <a:endParaRPr lang="en-US" sz="1100"/>
          </a:p>
        </p:txBody>
      </p:sp>
      <p:sp>
        <p:nvSpPr>
          <p:cNvPr id="26" name="AutoShape 26"/>
          <p:cNvSpPr/>
          <p:nvPr/>
        </p:nvSpPr>
        <p:spPr>
          <a:xfrm>
            <a:off x="8205121" y="4163029"/>
            <a:ext cx="2877312"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其他材料</a:t>
            </a:r>
            <a:endParaRPr lang="en-US" sz="1100"/>
          </a:p>
        </p:txBody>
      </p:sp>
      <p:sp>
        <p:nvSpPr>
          <p:cNvPr id="27" name="AutoShape 27"/>
          <p:cNvSpPr/>
          <p:nvPr/>
        </p:nvSpPr>
        <p:spPr>
          <a:xfrm>
            <a:off x="8205121" y="4556666"/>
            <a:ext cx="2877312" cy="146304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根据不同情况可能需要提供的其他相关材料，如增驾申请需要提供原驾驶证等。</a:t>
            </a:r>
            <a:endParaRPr lang="en-US" sz="1100"/>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申领材料</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机动车驾驶证使用规定</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1097052" y="1098977"/>
            <a:ext cx="1335306" cy="1335306"/>
            <a:chOff x="1097052" y="1098977"/>
            <a:chExt cx="1335306" cy="1335306"/>
          </a:xfrm>
        </p:grpSpPr>
        <p:sp>
          <p:nvSpPr>
            <p:cNvPr id="10" name="AutoShape 10"/>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133886" y="1135811"/>
            <a:ext cx="1261638" cy="1261638"/>
            <a:chOff x="1133886" y="1135811"/>
            <a:chExt cx="1261638" cy="1261638"/>
          </a:xfrm>
        </p:grpSpPr>
        <p:sp>
          <p:nvSpPr>
            <p:cNvPr id="12" name="Freeform 12"/>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1342916" y="1576096"/>
            <a:ext cx="843579" cy="577491"/>
            <a:chOff x="1342916" y="1576096"/>
            <a:chExt cx="843579" cy="577491"/>
          </a:xfrm>
        </p:grpSpPr>
        <p:sp>
          <p:nvSpPr>
            <p:cNvPr id="16" name="Freeform 16"/>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068" r="2068"/>
          <a:stretch>
            <a:fillRect/>
          </a:stretch>
        </p:blipFill>
        <p:spPr>
          <a:xfrm>
            <a:off x="6511619" y="1535300"/>
            <a:ext cx="4371748" cy="4560406"/>
          </a:xfrm>
          <a:prstGeom prst="rect">
            <a:avLst/>
          </a:prstGeom>
        </p:spPr>
      </p:pic>
      <p:sp>
        <p:nvSpPr>
          <p:cNvPr id="3" name="AutoShape 3"/>
          <p:cNvSpPr/>
          <p:nvPr/>
        </p:nvSpPr>
        <p:spPr>
          <a:xfrm>
            <a:off x="623610" y="1939341"/>
            <a:ext cx="4876800" cy="134112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初次申领的机动车驾驶证有效期为6年。</a:t>
            </a:r>
            <a:endParaRPr lang="en-US" sz="1100"/>
          </a:p>
        </p:txBody>
      </p:sp>
      <p:sp>
        <p:nvSpPr>
          <p:cNvPr id="4" name="AutoShape 4"/>
          <p:cNvSpPr/>
          <p:nvPr/>
        </p:nvSpPr>
        <p:spPr>
          <a:xfrm>
            <a:off x="623610" y="3270075"/>
            <a:ext cx="4876800" cy="134112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6年有效期内每个记分周期均未达到12分的，换发10年有效期的机动车驾驶证。</a:t>
            </a:r>
            <a:endParaRPr lang="en-US" sz="1100"/>
          </a:p>
        </p:txBody>
      </p:sp>
      <p:sp>
        <p:nvSpPr>
          <p:cNvPr id="5" name="AutoShape 5"/>
          <p:cNvSpPr/>
          <p:nvPr/>
        </p:nvSpPr>
        <p:spPr>
          <a:xfrm>
            <a:off x="623610" y="4650890"/>
            <a:ext cx="4876800" cy="134112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在机动车驾驶证的10年有效期内，每个记分周期均未达到12分的，换发长期有效的机动车驾驶证。</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驾驶证有效期</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依据道路交通安全违法行为的严重程度，一次记分的分值为：12分、6分、3分、2分、1分五种。</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机动车驾驶人在一个记分周期内累积记分达到12分的，公安机关交通管理部门应当扣留其机动车驾驶证。</a:t>
            </a:r>
          </a:p>
        </p:txBody>
      </p:sp>
      <p:pic>
        <p:nvPicPr>
          <p:cNvPr id="7" name="Picture 7"/>
          <p:cNvPicPr>
            <a:picLocks noChangeAspect="1"/>
          </p:cNvPicPr>
          <p:nvPr/>
        </p:nvPicPr>
        <p:blipFill>
          <a:blip r:embed="rId2"/>
          <a:srcRect t="8771" b="8771"/>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t="8771" b="8771"/>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t="8771" b="8771"/>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道路交通安全违法行为累积记分周期为12个月，满分为12分，从机动车驾驶证初次领取之日起计算。</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驾驶证记分制度</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480108" y="1287672"/>
            <a:ext cx="7377949" cy="135630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025751" y="1468427"/>
            <a:ext cx="6286664" cy="994791"/>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机动车驾驶人应当于机动车驾驶证有效期满前九十日内，向机动车驾驶证核发地或者核发地以外的车辆管理所申请换证。</a:t>
            </a:r>
          </a:p>
        </p:txBody>
      </p:sp>
      <p:sp>
        <p:nvSpPr>
          <p:cNvPr id="4" name="AutoShape 4"/>
          <p:cNvSpPr/>
          <p:nvPr/>
        </p:nvSpPr>
        <p:spPr>
          <a:xfrm>
            <a:off x="999470" y="1050728"/>
            <a:ext cx="2132497" cy="1830189"/>
          </a:xfrm>
          <a:prstGeom prst="hexagon">
            <a:avLst>
              <a:gd name="adj" fmla="val 25000"/>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480108" y="3069093"/>
            <a:ext cx="7377949" cy="135630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2773369" y="3249848"/>
            <a:ext cx="6286500" cy="971550"/>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FFFFFF">
                    <a:alpha val="100000"/>
                  </a:srgbClr>
                </a:solidFill>
                <a:latin typeface="Microsoft Yahei"/>
                <a:ea typeface="Microsoft Yahei"/>
                <a:cs typeface="Microsoft Yahei"/>
              </a:rPr>
              <a:t>年龄在70周岁以上的机动车驾驶人，应当每年进行一次身体检查，在记分周期结束后三十日内，提交县级或者部队团级以上医疗机构出具的有关身体条件的证明。</a:t>
            </a:r>
          </a:p>
        </p:txBody>
      </p:sp>
      <p:sp>
        <p:nvSpPr>
          <p:cNvPr id="7" name="AutoShape 7"/>
          <p:cNvSpPr/>
          <p:nvPr/>
        </p:nvSpPr>
        <p:spPr>
          <a:xfrm>
            <a:off x="9060033" y="2832149"/>
            <a:ext cx="2132497" cy="1830189"/>
          </a:xfrm>
          <a:prstGeom prst="hexagon">
            <a:avLst>
              <a:gd name="adj" fmla="val 25000"/>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2480108" y="4850514"/>
            <a:ext cx="7377949" cy="135630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025751" y="5031268"/>
            <a:ext cx="6286664" cy="994791"/>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持有残疾人专用小型自动挡载客汽车驾驶证的机动车驾驶人，应当每三年进行一次身体检查，在记分周期结束后三十日内，提交经省级卫生主管部门指定的专门医疗机构出具的有关身体条件的证明。</a:t>
            </a:r>
          </a:p>
        </p:txBody>
      </p:sp>
      <p:sp>
        <p:nvSpPr>
          <p:cNvPr id="10" name="AutoShape 10"/>
          <p:cNvSpPr/>
          <p:nvPr/>
        </p:nvSpPr>
        <p:spPr>
          <a:xfrm>
            <a:off x="999470" y="4613570"/>
            <a:ext cx="2132497" cy="1830189"/>
          </a:xfrm>
          <a:prstGeom prst="hexagon">
            <a:avLst>
              <a:gd name="adj" fmla="val 25000"/>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1" name="Picture 11"/>
          <p:cNvPicPr>
            <a:picLocks noChangeAspect="1"/>
          </p:cNvPicPr>
          <p:nvPr/>
        </p:nvPicPr>
        <p:blipFill>
          <a:blip r:embed="rId2"/>
          <a:srcRect t="17247" b="17247"/>
          <a:stretch>
            <a:fillRect/>
          </a:stretch>
        </p:blipFill>
        <p:spPr>
          <a:xfrm>
            <a:off x="1099415" y="1124574"/>
            <a:ext cx="1926336" cy="1682496"/>
          </a:xfrm>
          <a:prstGeom prst="hexagon">
            <a:avLst/>
          </a:prstGeom>
        </p:spPr>
      </p:pic>
      <p:pic>
        <p:nvPicPr>
          <p:cNvPr id="12" name="Picture 12"/>
          <p:cNvPicPr>
            <a:picLocks noChangeAspect="1"/>
          </p:cNvPicPr>
          <p:nvPr/>
        </p:nvPicPr>
        <p:blipFill>
          <a:blip r:embed="rId3"/>
          <a:srcRect t="6329" b="6329"/>
          <a:stretch>
            <a:fillRect/>
          </a:stretch>
        </p:blipFill>
        <p:spPr>
          <a:xfrm>
            <a:off x="9163113" y="2905301"/>
            <a:ext cx="1926336" cy="1682496"/>
          </a:xfrm>
          <a:prstGeom prst="hexagon">
            <a:avLst/>
          </a:prstGeom>
        </p:spPr>
      </p:pic>
      <p:pic>
        <p:nvPicPr>
          <p:cNvPr id="13" name="Picture 13"/>
          <p:cNvPicPr>
            <a:picLocks noChangeAspect="1"/>
          </p:cNvPicPr>
          <p:nvPr/>
        </p:nvPicPr>
        <p:blipFill>
          <a:blip r:embed="rId4"/>
          <a:srcRect t="6329" b="6329"/>
          <a:stretch>
            <a:fillRect/>
          </a:stretch>
        </p:blipFill>
        <p:spPr>
          <a:xfrm>
            <a:off x="1099415" y="4686721"/>
            <a:ext cx="1926336" cy="1682496"/>
          </a:xfrm>
          <a:prstGeom prst="hexagon">
            <a:avLst/>
          </a:prstGeom>
        </p:spPr>
      </p:pic>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驾驶证审验和换证</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https://d.book118.com/235111011021011102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76</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黑体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2024-09-10T20:50:13.367</cp:lastPrinted>
  <dcterms:created xsi:type="dcterms:W3CDTF">2024-09-10T12:50:13Z</dcterms:created>
  <dcterms:modified xsi:type="dcterms:W3CDTF">2024-09-10T12:50:15Z</dcterms:modified>
</cp:coreProperties>
</file>