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12190095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4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03D20-E3D7-4263-8979-D870970EC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D82CA-A414-46CC-A3A9-AF14D633F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5E730-4C6B-47BA-B55C-52021BA18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43E01-853D-423C-9CE1-676D8472B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BDF950-8BAD-44C3-97D1-37B43BF7B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264DAC-BBB9-4467-9247-77FA97876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A94D80-647C-4998-B015-99C9E21A7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82024-B1DA-411C-9CE3-1F9492672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45CBC-EBA3-4413-AA6B-BC2C7653D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7D07C-40FE-43E7-A06A-C3536B1F3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C22D3-A763-41BD-A865-045B9238F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和内容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92904" y="669206"/>
            <a:ext cx="11970420" cy="784830"/>
          </a:xfrm>
        </p:spPr>
        <p:txBody>
          <a:bodyPr>
            <a:spAutoFit/>
          </a:bodyPr>
          <a:lstStyle>
            <a:lvl1pPr marL="0" indent="0" algn="just" eaLnBrk="1">
              <a:lnSpc>
                <a:spcPct val="150000"/>
              </a:lnSpc>
              <a:spcBef>
                <a:spcPct val="0"/>
              </a:spcBef>
              <a:buFontTx/>
              <a:buNone/>
              <a:tabLst>
                <a:tab pos="5645150"/>
                <a:tab pos="9862820"/>
              </a:tabLst>
              <a:defRPr sz="3000" b="0"/>
            </a:lvl1pPr>
            <a:lvl2pPr marL="457200" indent="0">
              <a:buFontTx/>
              <a:buNone/>
              <a:defRPr sz="2800" b="1"/>
            </a:lvl2pPr>
            <a:lvl3pPr marL="914400" indent="0">
              <a:buFontTx/>
              <a:buNone/>
              <a:defRPr sz="2800" b="1"/>
            </a:lvl3pPr>
            <a:lvl4pPr marL="1371600" indent="0">
              <a:buFontTx/>
              <a:buNone/>
              <a:defRPr sz="2800" b="1"/>
            </a:lvl4pPr>
            <a:lvl5pPr marL="1828800" indent="0">
              <a:buFontTx/>
              <a:buNone/>
              <a:defRPr sz="2800" b="1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file:///D:\qq&#25991;&#20214;\712321467\Image\C2C\Image2\%7b75232B38-A165-1FB7-499C-2E1C792CACB5%7d.png" TargetMode="External" /><Relationship Id="rId4" Type="http://schemas.openxmlformats.org/officeDocument/2006/relationships/image" Target="../media/image1.pn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1213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 smtClean="0"/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1213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 smtClean="0"/>
          </a:p>
        </p:txBody>
      </p:sp>
      <p:sp>
        <p:nvSpPr>
          <p:cNvPr id="15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sz="1200" b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A4026098-E266-41F6-9A57-96A87B1E5844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17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6013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fontAlgn="auto">
              <a:spcBef>
                <a:spcPct val="0"/>
              </a:spcBef>
              <a:spcAft>
                <a:spcPct val="0"/>
              </a:spcAft>
              <a:defRPr sz="1200" b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DF74C4D4-55E4-4B98-8290-3066C06105F3}" type="slidenum">
              <a:rPr lang="zh-CN" altLang="en-US"/>
              <a:t/>
            </a:fld>
            <a:endParaRPr lang="zh-CN" altLang="en-US"/>
          </a:p>
        </p:txBody>
      </p:sp>
      <p:pic>
        <p:nvPicPr>
          <p:cNvPr id="1028" name="图片 1073743875" descr="学科网 zxxk.com" title="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tags" Target="../tags/tag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NULL" TargetMode="External" /><Relationship Id="rId4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NULL" TargetMode="External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NULL" TargetMode="External" /><Relationship Id="rId3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12430224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8" title=""/>
          <p:cNvSpPr txBox="1"/>
          <p:nvPr/>
        </p:nvSpPr>
        <p:spPr>
          <a:xfrm>
            <a:off x="2394223" y="2598470"/>
            <a:ext cx="7402363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50000"/>
              </a:lnSpc>
            </a:pPr>
            <a:r>
              <a:rPr lang="en-US" altLang="zh-CN">
                <a:solidFill>
                  <a:schemeClr val="accent6">
                    <a:lumMod val="50000"/>
                  </a:schemeClr>
                </a:solidFill>
              </a:rPr>
              <a:t>Module 1</a:t>
            </a:r>
            <a:r>
              <a:rPr lang="zh-CN" altLang="en-US">
                <a:solidFill>
                  <a:schemeClr val="accent6">
                    <a:lumMod val="50000"/>
                  </a:schemeClr>
                </a:solidFill>
              </a:rPr>
              <a:t>　</a:t>
            </a:r>
            <a:r>
              <a:rPr lang="en-US" altLang="zh-CN">
                <a:solidFill>
                  <a:schemeClr val="accent6">
                    <a:lumMod val="50000"/>
                  </a:schemeClr>
                </a:solidFill>
              </a:rPr>
              <a:t>Travel</a:t>
            </a:r>
            <a:endParaRPr lang="en-US" altLang="zh-CN">
              <a:solidFill>
                <a:schemeClr val="accent6">
                  <a:lumMod val="50000"/>
                </a:schemeClr>
              </a:solidFill>
            </a:endParaRPr>
          </a:p>
          <a:p>
            <a:pPr algn="ctr" eaLnBrk="1" hangingPunct="1">
              <a:lnSpc>
                <a:spcPct val="150000"/>
              </a:lnSpc>
            </a:pPr>
            <a:r>
              <a:rPr lang="en-US" altLang="zh-CN" smtClean="0">
                <a:solidFill>
                  <a:schemeClr val="accent6">
                    <a:lumMod val="50000"/>
                  </a:schemeClr>
                </a:solidFill>
                <a:latin typeface="+mn-lt"/>
              </a:rPr>
              <a:t>Unit </a:t>
            </a:r>
            <a:r>
              <a:rPr lang="en-US" altLang="zh-CN">
                <a:solidFill>
                  <a:schemeClr val="accent6">
                    <a:lumMod val="50000"/>
                  </a:schemeClr>
                </a:solidFill>
                <a:latin typeface="+mn-lt"/>
              </a:rPr>
              <a:t>3</a:t>
            </a:r>
            <a:r>
              <a:rPr lang="zh-CN" altLang="en-US">
                <a:solidFill>
                  <a:schemeClr val="accent6">
                    <a:lumMod val="50000"/>
                  </a:schemeClr>
                </a:solidFill>
                <a:latin typeface="+mn-lt"/>
              </a:rPr>
              <a:t>　</a:t>
            </a:r>
            <a:r>
              <a:rPr lang="en-US" altLang="zh-CN">
                <a:solidFill>
                  <a:schemeClr val="accent6">
                    <a:lumMod val="50000"/>
                  </a:schemeClr>
                </a:solidFill>
                <a:latin typeface="+mn-lt"/>
              </a:rPr>
              <a:t>Language in use</a:t>
            </a:r>
            <a:endParaRPr lang="en-US" altLang="zh-CN">
              <a:solidFill>
                <a:schemeClr val="accent6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2"/>
            </p:custDataLst>
          </p:nvPr>
        </p:nvSpPr>
        <p:spPr>
          <a:xfrm>
            <a:off x="-25400" y="-27305"/>
            <a:ext cx="609600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200" kern="0" noProof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sym typeface="+mn-ea"/>
              </a:rPr>
              <a:t>英语</a:t>
            </a:r>
            <a:r>
              <a:rPr lang="en-US" altLang="zh-CN" sz="3200" kern="0" noProof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sym typeface="+mn-ea"/>
              </a:rPr>
              <a:t>  </a:t>
            </a:r>
            <a:r>
              <a:rPr lang="zh-CN" altLang="en-US" sz="3200" kern="0" noProof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sym typeface="+mn-ea"/>
              </a:rPr>
              <a:t>外研版</a:t>
            </a:r>
            <a:r>
              <a:rPr lang="en-US" altLang="zh-CN" sz="3200" kern="0" noProof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sym typeface="+mn-ea"/>
              </a:rPr>
              <a:t>   </a:t>
            </a:r>
            <a:r>
              <a:rPr lang="zh-CN" altLang="en-US" sz="3200" kern="0" noProof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sym typeface="+mn-ea"/>
              </a:rPr>
              <a:t>九年级下册</a:t>
            </a:r>
            <a:endParaRPr lang="zh-CN" altLang="en-US" sz="3200" kern="0" noProof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内容占位符 1" title=""/>
          <p:cNvSpPr>
            <a:spLocks noGrp="1"/>
          </p:cNvSpPr>
          <p:nvPr>
            <p:ph idx="1"/>
          </p:nvPr>
        </p:nvSpPr>
        <p:spPr>
          <a:xfrm>
            <a:off x="93663" y="2204864"/>
            <a:ext cx="11969750" cy="2862322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1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He went to stay with his family in </a:t>
            </a:r>
            <a:r>
              <a:rPr lang="en-US" altLang="zh-CN" b="1" kern="100">
                <a:solidFill>
                  <a:srgbClr val="ED028C"/>
                </a:solidFill>
                <a:ea typeface="楷体" panose="02010609060101010101" charset="-122"/>
                <a:cs typeface="Courier New" panose="02070309020205020404"/>
              </a:rPr>
              <a:t>the UK</a:t>
            </a:r>
            <a:r>
              <a:rPr lang="en-US" altLang="zh-CN" b="1" kern="100">
                <a:cs typeface="Courier New" panose="02070309020205020404"/>
              </a:rPr>
              <a:t>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2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Why is </a:t>
            </a:r>
            <a:r>
              <a:rPr lang="en-US" altLang="zh-CN" b="1" kern="100">
                <a:solidFill>
                  <a:srgbClr val="ED028C"/>
                </a:solidFill>
                <a:ea typeface="楷体" panose="02010609060101010101" charset="-122"/>
                <a:cs typeface="Courier New" panose="02070309020205020404"/>
              </a:rPr>
              <a:t>travel</a:t>
            </a:r>
            <a:r>
              <a:rPr lang="en-US" altLang="zh-CN" b="1" kern="100">
                <a:cs typeface="Courier New" panose="02070309020205020404"/>
              </a:rPr>
              <a:t> so difficult in </a:t>
            </a:r>
            <a:r>
              <a:rPr lang="en-US" altLang="zh-CN" b="1" kern="100">
                <a:solidFill>
                  <a:srgbClr val="ED028C"/>
                </a:solidFill>
                <a:ea typeface="楷体" panose="02010609060101010101" charset="-122"/>
                <a:cs typeface="Courier New" panose="02070309020205020404"/>
              </a:rPr>
              <a:t>winter</a:t>
            </a:r>
            <a:r>
              <a:rPr lang="en-US" altLang="zh-CN" b="1" kern="100">
                <a:cs typeface="Courier New" panose="02070309020205020404"/>
              </a:rPr>
              <a:t>?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3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We took a </a:t>
            </a:r>
            <a:r>
              <a:rPr lang="en-US" altLang="zh-CN" b="1" kern="100">
                <a:solidFill>
                  <a:srgbClr val="ED028C"/>
                </a:solidFill>
                <a:ea typeface="楷体" panose="02010609060101010101" charset="-122"/>
                <a:cs typeface="Courier New" panose="02070309020205020404"/>
              </a:rPr>
              <a:t>tour</a:t>
            </a:r>
            <a:r>
              <a:rPr lang="en-US" altLang="zh-CN" b="1" kern="100">
                <a:cs typeface="Courier New" panose="02070309020205020404"/>
              </a:rPr>
              <a:t> by </a:t>
            </a:r>
            <a:r>
              <a:rPr lang="en-US" altLang="zh-CN" b="1" kern="100">
                <a:solidFill>
                  <a:srgbClr val="ED028C"/>
                </a:solidFill>
                <a:ea typeface="楷体" panose="02010609060101010101" charset="-122"/>
                <a:cs typeface="Courier New" panose="02070309020205020404"/>
              </a:rPr>
              <a:t>coach</a:t>
            </a:r>
            <a:r>
              <a:rPr lang="en-US" altLang="zh-CN" b="1" kern="100">
                <a:cs typeface="Courier New" panose="02070309020205020404"/>
              </a:rPr>
              <a:t> to </a:t>
            </a:r>
            <a:r>
              <a:rPr lang="en-US" altLang="zh-CN" b="1" kern="100">
                <a:solidFill>
                  <a:srgbClr val="ED028C"/>
                </a:solidFill>
                <a:ea typeface="楷体" panose="02010609060101010101" charset="-122"/>
                <a:cs typeface="Courier New" panose="02070309020205020404"/>
              </a:rPr>
              <a:t>the Summer Palace</a:t>
            </a:r>
            <a:r>
              <a:rPr lang="en-US" altLang="zh-CN" b="1" kern="100">
                <a:cs typeface="Courier New" panose="02070309020205020404"/>
              </a:rPr>
              <a:t>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4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This is </a:t>
            </a:r>
            <a:r>
              <a:rPr lang="en-US" altLang="zh-CN" b="1" kern="100">
                <a:solidFill>
                  <a:srgbClr val="ED028C"/>
                </a:solidFill>
                <a:ea typeface="楷体" panose="02010609060101010101" charset="-122"/>
                <a:cs typeface="Courier New" panose="02070309020205020404"/>
              </a:rPr>
              <a:t>Seat 12A</a:t>
            </a:r>
            <a:r>
              <a:rPr lang="en-US" altLang="zh-CN" b="1" kern="100">
                <a:cs typeface="Courier New" panose="02070309020205020404"/>
              </a:rPr>
              <a:t>, but you should be in </a:t>
            </a:r>
            <a:r>
              <a:rPr lang="en-US" altLang="zh-CN" b="1" kern="100">
                <a:solidFill>
                  <a:srgbClr val="ED028C"/>
                </a:solidFill>
                <a:ea typeface="楷体" panose="02010609060101010101" charset="-122"/>
                <a:cs typeface="Courier New" panose="02070309020205020404"/>
              </a:rPr>
              <a:t>Car 9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This is </a:t>
            </a:r>
            <a:r>
              <a:rPr lang="en-US" altLang="zh-CN" b="1" kern="100">
                <a:solidFill>
                  <a:srgbClr val="ED028C"/>
                </a:solidFill>
                <a:ea typeface="楷体" panose="02010609060101010101" charset="-122"/>
                <a:cs typeface="Courier New" panose="02070309020205020404"/>
              </a:rPr>
              <a:t>Car 8</a:t>
            </a:r>
            <a:r>
              <a:rPr lang="en-US" altLang="zh-CN" b="1" kern="100">
                <a:cs typeface="Courier New" panose="02070309020205020404"/>
              </a:rPr>
              <a:t>.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4" name="图片 1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8542" y="1516609"/>
            <a:ext cx="2576512" cy="688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文本框 7" title=""/>
          <p:cNvSpPr txBox="1"/>
          <p:nvPr>
            <p:custDataLst>
              <p:tags r:id="rId3"/>
            </p:custDataLst>
          </p:nvPr>
        </p:nvSpPr>
        <p:spPr>
          <a:xfrm>
            <a:off x="4920615" y="764540"/>
            <a:ext cx="231394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</a:pPr>
            <a:r>
              <a:rPr lang="zh-CN" altLang="zh-CN" sz="3600" kern="0" noProof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sym typeface="+mn-ea"/>
              </a:rPr>
              <a:t>语法探究</a:t>
            </a:r>
            <a:endParaRPr lang="zh-CN" altLang="zh-CN" sz="3600" kern="0" noProof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内容占位符 1" title=""/>
          <p:cNvSpPr>
            <a:spLocks noGrp="1"/>
          </p:cNvSpPr>
          <p:nvPr>
            <p:ph idx="1"/>
          </p:nvPr>
        </p:nvSpPr>
        <p:spPr>
          <a:xfrm>
            <a:off x="93663" y="1167234"/>
            <a:ext cx="11969750" cy="5632311"/>
          </a:xfrm>
        </p:spPr>
        <p:txBody>
          <a:bodyPr/>
          <a:lstStyle/>
          <a:p>
            <a:pPr algn="ctr">
              <a:spcAft>
                <a:spcPct val="0"/>
              </a:spcAft>
            </a:pP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复习名词、冠词和数词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　</a:t>
            </a:r>
            <a:r>
              <a:rPr lang="zh-CN" altLang="zh-CN" b="1" kern="100"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名词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Times New Roman" panose="02020603050405020304"/>
              </a:rPr>
              <a:t> </a:t>
            </a:r>
            <a:r>
              <a:rPr lang="en-US" altLang="zh-CN" b="1" kern="100" smtClean="0">
                <a:cs typeface="Times New Roman" panose="02020603050405020304"/>
              </a:rPr>
              <a:t>   </a:t>
            </a:r>
            <a:r>
              <a:rPr lang="zh-CN" altLang="zh-CN" b="1" kern="100" smtClean="0">
                <a:cs typeface="Times New Roman" panose="02020603050405020304"/>
              </a:rPr>
              <a:t>名词</a:t>
            </a:r>
            <a:r>
              <a:rPr lang="zh-CN" altLang="zh-CN" b="1" kern="100">
                <a:cs typeface="Times New Roman" panose="02020603050405020304"/>
              </a:rPr>
              <a:t>在句子中可作主语、宾语、宾语补足语、表语、同位语等。名词可分为专有名词和普通名词两大类。普通名词又可分为可数名词和不可数名词。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(1)</a:t>
            </a:r>
            <a:r>
              <a:rPr lang="zh-CN" altLang="zh-CN" b="1" kern="100">
                <a:cs typeface="Times New Roman" panose="02020603050405020304"/>
              </a:rPr>
              <a:t>名词的数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对于可数名词的变化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在掌握规则变化</a:t>
            </a:r>
            <a:r>
              <a:rPr lang="en-US" altLang="zh-CN" b="1" kern="100">
                <a:cs typeface="Courier New" panose="02070309020205020404"/>
              </a:rPr>
              <a:t>(</a:t>
            </a:r>
            <a:r>
              <a:rPr lang="zh-CN" altLang="zh-CN" b="1" kern="100">
                <a:cs typeface="Times New Roman" panose="02020603050405020304"/>
              </a:rPr>
              <a:t>即名词后加</a:t>
            </a:r>
            <a:r>
              <a:rPr lang="en-US" altLang="zh-CN" b="1" kern="100">
                <a:cs typeface="Courier New" panose="02070309020205020404"/>
              </a:rPr>
              <a:t>-s</a:t>
            </a:r>
            <a:r>
              <a:rPr lang="zh-CN" altLang="zh-CN" b="1" kern="100">
                <a:cs typeface="Times New Roman" panose="02020603050405020304"/>
              </a:rPr>
              <a:t>或</a:t>
            </a:r>
            <a:r>
              <a:rPr lang="en-US" altLang="zh-CN" b="1" kern="100">
                <a:cs typeface="Courier New" panose="02070309020205020404"/>
              </a:rPr>
              <a:t>-es</a:t>
            </a:r>
            <a:r>
              <a:rPr lang="zh-CN" altLang="zh-CN" b="1" kern="100">
                <a:cs typeface="Times New Roman" panose="02020603050405020304"/>
              </a:rPr>
              <a:t>的情况</a:t>
            </a:r>
            <a:r>
              <a:rPr lang="en-US" altLang="zh-CN" b="1" kern="100">
                <a:cs typeface="Courier New" panose="02070309020205020404"/>
              </a:rPr>
              <a:t>)</a:t>
            </a:r>
            <a:r>
              <a:rPr lang="zh-CN" altLang="zh-CN" b="1" kern="100">
                <a:cs typeface="Times New Roman" panose="02020603050405020304"/>
              </a:rPr>
              <a:t>的同时还要掌握以下情况：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4" name="图片 1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8067" y="836712"/>
            <a:ext cx="2595562" cy="690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title=""/>
          <p:cNvPicPr>
            <a:picLocks noChangeAspect="1" noChangeArrowheads="1"/>
          </p:cNvPicPr>
          <p:nvPr/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4566" y="2073423"/>
            <a:ext cx="40322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609600" y="1268760"/>
          <a:ext cx="10971212" cy="4800600"/>
        </p:xfrm>
        <a:graphic>
          <a:graphicData uri="http://schemas.openxmlformats.org/drawingml/2006/table">
            <a:tbl>
              <a:tblPr/>
              <a:tblGrid>
                <a:gridCol w="5053558"/>
                <a:gridCol w="5917654"/>
              </a:tblGrid>
              <a:tr h="256054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不规则变化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man—men; woman—women; mouse—mice; child—children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；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tooth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—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teeth; foot—feet; goose—geese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80271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单复数同形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fish</a:t>
                      </a:r>
                      <a:r>
                        <a:rPr lang="en-US" sz="3000" b="1" kern="100">
                          <a:effectLst/>
                          <a:latin typeface="Times New Roman"/>
                          <a:ea typeface="楷体" panose="02010609060101010101" charset="-122"/>
                          <a:cs typeface="Courier New" panose="02070309020205020404"/>
                        </a:rPr>
                        <a:t>(</a:t>
                      </a:r>
                      <a:r>
                        <a:rPr lang="zh-CN" sz="3000" b="1" kern="100">
                          <a:effectLst/>
                          <a:latin typeface="Times New Roman"/>
                          <a:ea typeface="楷体" panose="02010609060101010101" charset="-122"/>
                          <a:cs typeface="Times New Roman" panose="02020603050405020304"/>
                        </a:rPr>
                        <a:t>鱼</a:t>
                      </a:r>
                      <a:r>
                        <a:rPr lang="en-US" sz="3000" b="1" kern="100">
                          <a:effectLst/>
                          <a:latin typeface="Times New Roman"/>
                          <a:ea typeface="楷体" panose="02010609060101010101" charset="-122"/>
                          <a:cs typeface="Courier New" panose="02070309020205020404"/>
                        </a:rPr>
                        <a:t>); 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sheep; deer; Chinese; Japanese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0136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常以复数形式出现的名词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trousers; glasses; shoes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609600" y="1772816"/>
          <a:ext cx="10971212" cy="3246342"/>
        </p:xfrm>
        <a:graphic>
          <a:graphicData uri="http://schemas.openxmlformats.org/drawingml/2006/table">
            <a:tbl>
              <a:tblPr/>
              <a:tblGrid>
                <a:gridCol w="4261470"/>
                <a:gridCol w="6709742"/>
              </a:tblGrid>
              <a:tr h="640136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集体名词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police; people; family</a:t>
                      </a:r>
                      <a:r>
                        <a:rPr lang="en-US" sz="3000" b="1" kern="100">
                          <a:effectLst/>
                          <a:latin typeface="Times New Roman"/>
                          <a:ea typeface="楷体" panose="02010609060101010101" charset="-122"/>
                          <a:cs typeface="Courier New" panose="02070309020205020404"/>
                        </a:rPr>
                        <a:t>(</a:t>
                      </a:r>
                      <a:r>
                        <a:rPr lang="zh-CN" sz="3000" b="1" kern="100">
                          <a:effectLst/>
                          <a:latin typeface="Times New Roman"/>
                          <a:ea typeface="楷体" panose="02010609060101010101" charset="-122"/>
                          <a:cs typeface="Times New Roman" panose="02020603050405020304"/>
                        </a:rPr>
                        <a:t>家人</a:t>
                      </a:r>
                      <a:r>
                        <a:rPr lang="en-US" sz="3000" b="1" kern="100">
                          <a:effectLst/>
                          <a:latin typeface="Times New Roman"/>
                          <a:ea typeface="楷体" panose="02010609060101010101" charset="-122"/>
                          <a:cs typeface="Courier New" panose="02070309020205020404"/>
                        </a:rPr>
                        <a:t>)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6054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有些名词既可作可数名词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也可</a:t>
                      </a:r>
                      <a:r>
                        <a:rPr lang="zh-CN" sz="3000" b="1" kern="100" smtClean="0">
                          <a:effectLst/>
                          <a:latin typeface="Times New Roman"/>
                          <a:cs typeface="Times New Roman" panose="02020603050405020304"/>
                        </a:rPr>
                        <a:t>作不可数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名词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但意义不同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room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空间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(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不可数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)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；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房间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(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可数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)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；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fish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鱼肉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(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不可数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)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；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鱼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(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可数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)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内容占位符 1" title=""/>
          <p:cNvSpPr>
            <a:spLocks noGrp="1"/>
          </p:cNvSpPr>
          <p:nvPr>
            <p:ph idx="1"/>
          </p:nvPr>
        </p:nvSpPr>
        <p:spPr>
          <a:xfrm>
            <a:off x="93663" y="669925"/>
            <a:ext cx="11969750" cy="1389676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(2)</a:t>
            </a:r>
            <a:r>
              <a:rPr lang="zh-CN" altLang="zh-CN" b="1" kern="100">
                <a:cs typeface="Times New Roman" panose="02020603050405020304"/>
              </a:rPr>
              <a:t>名词所有格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所有格表示所属关系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分为</a:t>
            </a:r>
            <a:r>
              <a:rPr lang="zh-CN" altLang="zh-CN" b="1" kern="100"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b="1" kern="100">
                <a:cs typeface="Courier New" panose="02070309020205020404"/>
              </a:rPr>
              <a:t>s</a:t>
            </a:r>
            <a:r>
              <a:rPr lang="zh-CN" altLang="zh-CN" b="1" kern="100">
                <a:cs typeface="Times New Roman" panose="02020603050405020304"/>
              </a:rPr>
              <a:t>所有格、</a:t>
            </a:r>
            <a:r>
              <a:rPr lang="en-US" altLang="zh-CN" b="1" kern="100">
                <a:cs typeface="Courier New" panose="02070309020205020404"/>
              </a:rPr>
              <a:t>of</a:t>
            </a:r>
            <a:r>
              <a:rPr lang="zh-CN" altLang="zh-CN" b="1" kern="100">
                <a:cs typeface="Times New Roman" panose="02020603050405020304"/>
              </a:rPr>
              <a:t>所有格和双重所有格。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609600" y="2333848"/>
          <a:ext cx="10971212" cy="3429000"/>
        </p:xfrm>
        <a:graphic>
          <a:graphicData uri="http://schemas.openxmlformats.org/drawingml/2006/table">
            <a:tbl>
              <a:tblPr/>
              <a:tblGrid>
                <a:gridCol w="3874459"/>
                <a:gridCol w="3874459"/>
                <a:gridCol w="3222294"/>
              </a:tblGrid>
              <a:tr h="1280271">
                <a:tc rowSpan="2"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'</a:t>
                      </a:r>
                      <a:r>
                        <a:rPr lang="en-US" sz="3000" b="1" kern="100">
                          <a:effectLst/>
                          <a:latin typeface="Times New Roman"/>
                          <a:ea typeface="黑体" panose="02010609060101010101" charset="-122"/>
                          <a:cs typeface="Courier New" panose="02070309020205020404"/>
                        </a:rPr>
                        <a:t>s</a:t>
                      </a: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所有格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：主要用于表示有生命的对象的名词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单数名词通常直接在名词后加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“'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s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a child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'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s dream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20407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以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-s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结尾的复数名词的所有格只加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“'”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the boys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'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 schoolbags; Teachers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'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 Day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609600" y="1556792"/>
          <a:ext cx="10971212" cy="3429000"/>
        </p:xfrm>
        <a:graphic>
          <a:graphicData uri="http://schemas.openxmlformats.org/drawingml/2006/table">
            <a:tbl>
              <a:tblPr/>
              <a:tblGrid>
                <a:gridCol w="4333478"/>
                <a:gridCol w="3415440"/>
                <a:gridCol w="3222294"/>
              </a:tblGrid>
              <a:tr h="1280271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ea typeface="黑体" panose="02010609060101010101" charset="-122"/>
                          <a:cs typeface="Courier New" panose="02070309020205020404"/>
                        </a:rPr>
                        <a:t>of</a:t>
                      </a: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所有格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：主要用于表示无生命的对象的名词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名词＋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of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＋名词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the window of the house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20407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双重所有格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of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＋名词所有格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 /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名词性物主代词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a friend of my father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'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s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a photo of mine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内容占位符 1" title=""/>
          <p:cNvSpPr>
            <a:spLocks noGrp="1"/>
          </p:cNvSpPr>
          <p:nvPr>
            <p:ph idx="1"/>
          </p:nvPr>
        </p:nvSpPr>
        <p:spPr>
          <a:xfrm>
            <a:off x="93663" y="1245989"/>
            <a:ext cx="11969750" cy="1389676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　</a:t>
            </a:r>
            <a:r>
              <a:rPr lang="zh-CN" altLang="zh-CN" b="1" kern="100"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冠词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(1)</a:t>
            </a:r>
            <a:r>
              <a:rPr lang="zh-CN" altLang="zh-CN" b="1" kern="100">
                <a:cs typeface="Times New Roman" panose="02020603050405020304"/>
              </a:rPr>
              <a:t>不定冠词</a:t>
            </a:r>
            <a:r>
              <a:rPr lang="en-US" altLang="zh-CN" b="1" kern="100">
                <a:cs typeface="Courier New" panose="02070309020205020404"/>
              </a:rPr>
              <a:t>a/an</a:t>
            </a:r>
            <a:r>
              <a:rPr lang="zh-CN" altLang="zh-CN" b="1" kern="100">
                <a:cs typeface="Times New Roman" panose="02020603050405020304"/>
              </a:rPr>
              <a:t>的常考用法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6146" name="Picture 2" title=""/>
          <p:cNvPicPr>
            <a:picLocks noChangeAspect="1" noChangeArrowheads="1"/>
          </p:cNvPicPr>
          <p:nvPr/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1381" y="1465734"/>
            <a:ext cx="4032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609600" y="2841352"/>
          <a:ext cx="10971213" cy="2057400"/>
        </p:xfrm>
        <a:graphic>
          <a:graphicData uri="http://schemas.openxmlformats.org/drawingml/2006/table">
            <a:tbl>
              <a:tblPr/>
              <a:tblGrid>
                <a:gridCol w="4405486"/>
                <a:gridCol w="6565727"/>
              </a:tblGrid>
              <a:tr h="64030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用法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例句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</a:tr>
              <a:tr h="435869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指人或事物的某一种类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A cat is much smaller than an elephant.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6913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表示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一个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的概念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Population is a big problem for cities.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609600" y="1268760"/>
          <a:ext cx="10971213" cy="4800600"/>
        </p:xfrm>
        <a:graphic>
          <a:graphicData uri="http://schemas.openxmlformats.org/drawingml/2006/table">
            <a:tbl>
              <a:tblPr/>
              <a:tblGrid>
                <a:gridCol w="5481753"/>
                <a:gridCol w="5489460"/>
              </a:tblGrid>
              <a:tr h="64030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用法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例句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</a:tr>
              <a:tr h="1280617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表示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每一</a:t>
                      </a:r>
                      <a:r>
                        <a:rPr lang="en-US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的概念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相当于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every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I watch TV once a week.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80617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用于首次提到的某人或某物前</a:t>
                      </a: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表示泛指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A student wants to ask you some questions.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0309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某些固定短语中要用不定冠词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have a good time; once in a while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31" marR="6403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内容占位符 1" title=""/>
          <p:cNvSpPr>
            <a:spLocks noGrp="1"/>
          </p:cNvSpPr>
          <p:nvPr>
            <p:ph idx="1"/>
          </p:nvPr>
        </p:nvSpPr>
        <p:spPr>
          <a:xfrm>
            <a:off x="93663" y="669925"/>
            <a:ext cx="11969750" cy="697179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(2)</a:t>
            </a:r>
            <a:r>
              <a:rPr lang="zh-CN" altLang="zh-CN" b="1" kern="100">
                <a:cs typeface="Times New Roman" panose="02020603050405020304"/>
              </a:rPr>
              <a:t>定冠词</a:t>
            </a:r>
            <a:r>
              <a:rPr lang="en-US" altLang="zh-CN" b="1" kern="100">
                <a:cs typeface="Courier New" panose="02070309020205020404"/>
              </a:rPr>
              <a:t>the</a:t>
            </a:r>
            <a:r>
              <a:rPr lang="zh-CN" altLang="zh-CN" b="1" kern="100">
                <a:cs typeface="Times New Roman" panose="02020603050405020304"/>
              </a:rPr>
              <a:t>的常考用法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478582" y="1508720"/>
          <a:ext cx="11233248" cy="4800600"/>
        </p:xfrm>
        <a:graphic>
          <a:graphicData uri="http://schemas.openxmlformats.org/drawingml/2006/table">
            <a:tbl>
              <a:tblPr/>
              <a:tblGrid>
                <a:gridCol w="5400600"/>
                <a:gridCol w="5832648"/>
              </a:tblGrid>
              <a:tr h="56574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用法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6575" marR="565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例句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6575" marR="565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</a:tr>
              <a:tr h="565745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指前文中提到过的人或物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6575" marR="565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I have a dog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．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The dog is black.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6575" marR="565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31491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特指某人或某物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6575" marR="565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The girl with long hair is my younger sister.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6575" marR="565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31491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指说话双方都知道的人或物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6575" marR="565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I had to write the same report last term.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6575" marR="565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45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用于专有名词前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6575" marR="565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the Great Wall; the Pacific Ocean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6575" marR="565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334566" y="908720"/>
          <a:ext cx="11449272" cy="5343081"/>
        </p:xfrm>
        <a:graphic>
          <a:graphicData uri="http://schemas.openxmlformats.org/drawingml/2006/table">
            <a:tbl>
              <a:tblPr/>
              <a:tblGrid>
                <a:gridCol w="6912768"/>
                <a:gridCol w="4536504"/>
              </a:tblGrid>
              <a:tr h="452596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用法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2223" marR="5222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例句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2223" marR="5222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</a:tr>
              <a:tr h="452596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用于世界上独一无二的事物前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2223" marR="5222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the sun; the moon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2223" marR="5222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05193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用于姓氏复数形式之前</a:t>
                      </a:r>
                      <a:r>
                        <a:rPr lang="zh-CN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，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表示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一家人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或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“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夫妇二人</a:t>
                      </a:r>
                      <a:r>
                        <a:rPr lang="en-US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”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2223" marR="5222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the Smiths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2223" marR="5222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2596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用于形容词最高级前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2223" marR="5222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the biggest city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2223" marR="5222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2596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用于序数词前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2223" marR="5222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the first boy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2223" marR="5222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2596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用于西洋乐器名词前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2223" marR="5222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play the piano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2223" marR="5222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05193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某些形容词前加定冠词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the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表示一类人或物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2223" marR="5222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the young; the old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2223" marR="5222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2596"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用于方位名词、时间名词前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2223" marR="5222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in the south; in the morning</a:t>
                      </a:r>
                      <a:endParaRPr lang="zh-CN" sz="28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2223" marR="5222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内容占位符 1" title=""/>
          <p:cNvSpPr>
            <a:spLocks noGrp="1"/>
          </p:cNvSpPr>
          <p:nvPr>
            <p:ph idx="1"/>
          </p:nvPr>
        </p:nvSpPr>
        <p:spPr>
          <a:xfrm>
            <a:off x="93663" y="749017"/>
            <a:ext cx="11969750" cy="5632311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(3)</a:t>
            </a:r>
            <a:r>
              <a:rPr lang="zh-CN" altLang="zh-CN" b="1" kern="100">
                <a:cs typeface="Times New Roman" panose="02020603050405020304"/>
              </a:rPr>
              <a:t>零冠词的常考用法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①</a:t>
            </a:r>
            <a:r>
              <a:rPr lang="zh-CN" altLang="zh-CN" b="1" kern="100">
                <a:cs typeface="Times New Roman" panose="02020603050405020304"/>
              </a:rPr>
              <a:t>在球类</a:t>
            </a:r>
            <a:r>
              <a:rPr lang="en-US" altLang="zh-CN" b="1" kern="100">
                <a:cs typeface="Courier New" panose="02070309020205020404"/>
              </a:rPr>
              <a:t>/</a:t>
            </a:r>
            <a:r>
              <a:rPr lang="zh-CN" altLang="zh-CN" b="1" kern="100">
                <a:cs typeface="Times New Roman" panose="02020603050405020304"/>
              </a:rPr>
              <a:t>棋类运动名词前、学科名词前、月份前、星期前、某些节日前不用冠词。</a:t>
            </a:r>
            <a:r>
              <a:rPr lang="zh-CN" altLang="zh-CN" b="1" kern="100"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②</a:t>
            </a:r>
            <a:r>
              <a:rPr lang="zh-CN" altLang="zh-CN" b="1" kern="100">
                <a:cs typeface="Times New Roman" panose="02020603050405020304"/>
              </a:rPr>
              <a:t>名词前已有指示代词、形容词性物主代词、不定代词或数词等作定语时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名词前不用冠词。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③</a:t>
            </a:r>
            <a:r>
              <a:rPr lang="zh-CN" altLang="zh-CN" b="1" kern="100">
                <a:cs typeface="Times New Roman" panose="02020603050405020304"/>
              </a:rPr>
              <a:t>在某些固定短语或习惯用语中不用冠词。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④</a:t>
            </a:r>
            <a:r>
              <a:rPr lang="zh-CN" altLang="zh-CN" b="1" kern="100">
                <a:cs typeface="Times New Roman" panose="02020603050405020304"/>
              </a:rPr>
              <a:t>物质名词或抽象名词表示泛指意义时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其前不用冠词。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⑤</a:t>
            </a:r>
            <a:r>
              <a:rPr lang="zh-CN" altLang="zh-CN" b="1" kern="100">
                <a:cs typeface="Times New Roman" panose="02020603050405020304"/>
              </a:rPr>
              <a:t>复数名词表示一类人或事物时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其前不用冠词。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内容占位符 1" title=""/>
          <p:cNvSpPr>
            <a:spLocks noGrp="1"/>
          </p:cNvSpPr>
          <p:nvPr>
            <p:ph idx="1"/>
          </p:nvPr>
        </p:nvSpPr>
        <p:spPr>
          <a:xfrm>
            <a:off x="93663" y="669925"/>
            <a:ext cx="11969750" cy="5632311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　</a:t>
            </a:r>
            <a:r>
              <a:rPr lang="zh-CN" altLang="zh-CN" b="1" kern="100"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数词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(1)</a:t>
            </a:r>
            <a:r>
              <a:rPr lang="zh-CN" altLang="zh-CN" b="1" kern="100">
                <a:cs typeface="Times New Roman" panose="02020603050405020304"/>
              </a:rPr>
              <a:t>基数词和序数词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①</a:t>
            </a:r>
            <a:r>
              <a:rPr lang="zh-CN" altLang="zh-CN" b="1" kern="100">
                <a:cs typeface="Times New Roman" panose="02020603050405020304"/>
              </a:rPr>
              <a:t>基数词：表示数目和数量的词。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en-US" altLang="zh-CN" b="1" kern="100">
                <a:cs typeface="Courier New" panose="02070309020205020404"/>
              </a:rPr>
              <a:t>in one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b="1" kern="100">
                <a:cs typeface="Courier New" panose="02070309020205020404"/>
              </a:rPr>
              <a:t>s</a:t>
            </a:r>
            <a:r>
              <a:rPr lang="zh-CN" altLang="zh-CN" b="1" kern="100">
                <a:cs typeface="Times New Roman" panose="02020603050405020304"/>
              </a:rPr>
              <a:t>＋基数词的复数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b="1" kern="100">
                <a:cs typeface="Times New Roman" panose="02020603050405020304"/>
              </a:rPr>
              <a:t>表示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b="1" kern="100">
                <a:cs typeface="Times New Roman" panose="02020603050405020304"/>
              </a:rPr>
              <a:t>在某人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……</a:t>
            </a:r>
            <a:r>
              <a:rPr lang="zh-CN" altLang="zh-CN" b="1" kern="100">
                <a:cs typeface="Times New Roman" panose="02020603050405020304"/>
              </a:rPr>
              <a:t>岁时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b="1" kern="100">
                <a:cs typeface="Times New Roman" panose="02020603050405020304"/>
              </a:rPr>
              <a:t>。如：</a:t>
            </a:r>
            <a:r>
              <a:rPr lang="en-US" altLang="zh-CN" b="1" kern="100">
                <a:cs typeface="Courier New" panose="02070309020205020404"/>
              </a:rPr>
              <a:t>in his fifties</a:t>
            </a:r>
            <a:r>
              <a:rPr lang="zh-CN" altLang="zh-CN" b="1" kern="100">
                <a:cs typeface="Times New Roman" panose="02020603050405020304"/>
              </a:rPr>
              <a:t>在他五十多岁时。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②</a:t>
            </a:r>
            <a:r>
              <a:rPr lang="zh-CN" altLang="zh-CN" b="1" kern="100">
                <a:cs typeface="Times New Roman" panose="02020603050405020304"/>
              </a:rPr>
              <a:t>序数词：表示顺序的词。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特殊的序数词：</a:t>
            </a:r>
            <a:r>
              <a:rPr lang="en-US" altLang="zh-CN" b="1" kern="100">
                <a:cs typeface="Courier New" panose="02070309020205020404"/>
              </a:rPr>
              <a:t>first</a:t>
            </a:r>
            <a:r>
              <a:rPr lang="zh-CN" altLang="zh-CN" b="1" kern="100">
                <a:cs typeface="Times New Roman" panose="02020603050405020304"/>
              </a:rPr>
              <a:t>第一；</a:t>
            </a:r>
            <a:r>
              <a:rPr lang="en-US" altLang="zh-CN" b="1" kern="100">
                <a:cs typeface="Courier New" panose="02070309020205020404"/>
              </a:rPr>
              <a:t>second</a:t>
            </a:r>
            <a:r>
              <a:rPr lang="zh-CN" altLang="zh-CN" b="1" kern="100">
                <a:cs typeface="Times New Roman" panose="02020603050405020304"/>
              </a:rPr>
              <a:t>第二；</a:t>
            </a:r>
            <a:r>
              <a:rPr lang="en-US" altLang="zh-CN" b="1" kern="100">
                <a:cs typeface="Courier New" panose="02070309020205020404"/>
              </a:rPr>
              <a:t>third</a:t>
            </a:r>
            <a:r>
              <a:rPr lang="zh-CN" altLang="zh-CN" b="1" kern="100">
                <a:cs typeface="Times New Roman" panose="02020603050405020304"/>
              </a:rPr>
              <a:t>第三；</a:t>
            </a:r>
            <a:r>
              <a:rPr lang="en-US" altLang="zh-CN" b="1" kern="100">
                <a:cs typeface="Courier New" panose="02070309020205020404"/>
              </a:rPr>
              <a:t>eighth</a:t>
            </a:r>
            <a:r>
              <a:rPr lang="zh-CN" altLang="zh-CN" b="1" kern="100">
                <a:cs typeface="Times New Roman" panose="02020603050405020304"/>
              </a:rPr>
              <a:t>第八；</a:t>
            </a:r>
            <a:r>
              <a:rPr lang="en-US" altLang="zh-CN" b="1" kern="100">
                <a:cs typeface="Courier New" panose="02070309020205020404"/>
              </a:rPr>
              <a:t>ninth</a:t>
            </a:r>
            <a:r>
              <a:rPr lang="zh-CN" altLang="zh-CN" b="1" kern="100">
                <a:cs typeface="Times New Roman" panose="02020603050405020304"/>
              </a:rPr>
              <a:t>第九；</a:t>
            </a:r>
            <a:r>
              <a:rPr lang="en-US" altLang="zh-CN" b="1" kern="100">
                <a:cs typeface="Courier New" panose="02070309020205020404"/>
              </a:rPr>
              <a:t>twelfth</a:t>
            </a:r>
            <a:r>
              <a:rPr lang="zh-CN" altLang="zh-CN" b="1" kern="100">
                <a:cs typeface="Times New Roman" panose="02020603050405020304"/>
              </a:rPr>
              <a:t>第十二。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10242" name="Picture 2" title=""/>
          <p:cNvPicPr>
            <a:picLocks noChangeAspect="1" noChangeArrowheads="1"/>
          </p:cNvPicPr>
          <p:nvPr/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2558" y="899195"/>
            <a:ext cx="403225" cy="46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内容占位符 1" title=""/>
          <p:cNvSpPr>
            <a:spLocks noGrp="1"/>
          </p:cNvSpPr>
          <p:nvPr>
            <p:ph idx="1"/>
          </p:nvPr>
        </p:nvSpPr>
        <p:spPr>
          <a:xfrm>
            <a:off x="93663" y="1242333"/>
            <a:ext cx="11969750" cy="3554819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(2)</a:t>
            </a:r>
            <a:r>
              <a:rPr lang="zh-CN" altLang="zh-CN" b="1" kern="100">
                <a:cs typeface="Times New Roman" panose="02020603050405020304"/>
              </a:rPr>
              <a:t>概数和确数的表示方法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表示确切数字时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en-US" altLang="zh-CN" b="1" kern="100">
                <a:cs typeface="Courier New" panose="02070309020205020404"/>
              </a:rPr>
              <a:t> hundred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en-US" altLang="zh-CN" b="1" kern="100">
                <a:cs typeface="Courier New" panose="02070309020205020404"/>
              </a:rPr>
              <a:t>thousand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en-US" altLang="zh-CN" b="1" kern="100">
                <a:cs typeface="Courier New" panose="02070309020205020404"/>
              </a:rPr>
              <a:t>billion</a:t>
            </a:r>
            <a:r>
              <a:rPr lang="zh-CN" altLang="zh-CN" b="1" kern="100">
                <a:cs typeface="Times New Roman" panose="02020603050405020304"/>
              </a:rPr>
              <a:t>等词后不加</a:t>
            </a:r>
            <a:r>
              <a:rPr lang="en-US" altLang="zh-CN" b="1" kern="100">
                <a:cs typeface="Courier New" panose="02070309020205020404"/>
              </a:rPr>
              <a:t>s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不用</a:t>
            </a:r>
            <a:r>
              <a:rPr lang="en-US" altLang="zh-CN" b="1" kern="100">
                <a:cs typeface="Courier New" panose="02070309020205020404"/>
              </a:rPr>
              <a:t>of</a:t>
            </a:r>
            <a:r>
              <a:rPr lang="zh-CN" altLang="zh-CN" b="1" kern="100">
                <a:cs typeface="Times New Roman" panose="02020603050405020304"/>
              </a:rPr>
              <a:t>。如：</a:t>
            </a:r>
            <a:r>
              <a:rPr lang="en-US" altLang="zh-CN" b="1" kern="100">
                <a:cs typeface="Courier New" panose="02070309020205020404"/>
              </a:rPr>
              <a:t>two hundred students </a:t>
            </a:r>
            <a:r>
              <a:rPr lang="zh-CN" altLang="zh-CN" b="1" kern="100">
                <a:cs typeface="Times New Roman" panose="02020603050405020304"/>
              </a:rPr>
              <a:t>两百名学生。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 </a:t>
            </a:r>
            <a:r>
              <a:rPr lang="zh-CN" altLang="zh-CN" b="1" kern="100">
                <a:cs typeface="Times New Roman" panose="02020603050405020304"/>
              </a:rPr>
              <a:t>表示不确切的数字时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en-US" altLang="zh-CN" b="1" kern="100">
                <a:cs typeface="Courier New" panose="02070309020205020404"/>
              </a:rPr>
              <a:t> hundred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en-US" altLang="zh-CN" b="1" kern="100">
                <a:cs typeface="Courier New" panose="02070309020205020404"/>
              </a:rPr>
              <a:t>thousand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en-US" altLang="zh-CN" b="1" kern="100">
                <a:cs typeface="Courier New" panose="02070309020205020404"/>
              </a:rPr>
              <a:t>billion</a:t>
            </a:r>
            <a:r>
              <a:rPr lang="zh-CN" altLang="zh-CN" b="1" kern="100">
                <a:cs typeface="Times New Roman" panose="02020603050405020304"/>
              </a:rPr>
              <a:t>等词后加</a:t>
            </a:r>
            <a:r>
              <a:rPr lang="en-US" altLang="zh-CN" b="1" kern="100">
                <a:cs typeface="Courier New" panose="02070309020205020404"/>
              </a:rPr>
              <a:t>s, </a:t>
            </a:r>
            <a:r>
              <a:rPr lang="zh-CN" altLang="zh-CN" b="1" kern="100">
                <a:cs typeface="Times New Roman" panose="02020603050405020304"/>
              </a:rPr>
              <a:t>用</a:t>
            </a:r>
            <a:r>
              <a:rPr lang="en-US" altLang="zh-CN" b="1" kern="100">
                <a:cs typeface="Courier New" panose="02070309020205020404"/>
              </a:rPr>
              <a:t>of</a:t>
            </a:r>
            <a:r>
              <a:rPr lang="zh-CN" altLang="zh-CN" b="1" kern="100">
                <a:cs typeface="Times New Roman" panose="02020603050405020304"/>
              </a:rPr>
              <a:t>。如：</a:t>
            </a:r>
            <a:r>
              <a:rPr lang="en-US" altLang="zh-CN" b="1" kern="100">
                <a:cs typeface="Courier New" panose="02070309020205020404"/>
              </a:rPr>
              <a:t>hundreds of</a:t>
            </a:r>
            <a:r>
              <a:rPr lang="zh-CN" altLang="zh-CN" b="1" kern="100">
                <a:cs typeface="Times New Roman" panose="02020603050405020304"/>
              </a:rPr>
              <a:t>数以百计；</a:t>
            </a:r>
            <a:r>
              <a:rPr lang="en-US" altLang="zh-CN" b="1" kern="100">
                <a:cs typeface="Courier New" panose="02070309020205020404"/>
              </a:rPr>
              <a:t>thousands of</a:t>
            </a:r>
            <a:r>
              <a:rPr lang="zh-CN" altLang="zh-CN" b="1" kern="100">
                <a:cs typeface="Times New Roman" panose="02020603050405020304"/>
              </a:rPr>
              <a:t>数以千计；</a:t>
            </a:r>
            <a:r>
              <a:rPr lang="en-US" altLang="zh-CN" b="1" kern="100">
                <a:cs typeface="Courier New" panose="02070309020205020404"/>
              </a:rPr>
              <a:t>billions of</a:t>
            </a:r>
            <a:r>
              <a:rPr lang="zh-CN" altLang="zh-CN" b="1" kern="100">
                <a:cs typeface="Times New Roman" panose="02020603050405020304"/>
              </a:rPr>
              <a:t>数十亿。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内容占位符 1" title=""/>
          <p:cNvSpPr>
            <a:spLocks noGrp="1"/>
          </p:cNvSpPr>
          <p:nvPr>
            <p:ph idx="1"/>
          </p:nvPr>
        </p:nvSpPr>
        <p:spPr>
          <a:xfrm>
            <a:off x="93663" y="1358766"/>
            <a:ext cx="11969750" cy="2862322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(3)</a:t>
            </a:r>
            <a:r>
              <a:rPr lang="zh-CN" altLang="zh-CN" b="1" kern="100">
                <a:cs typeface="Times New Roman" panose="02020603050405020304"/>
              </a:rPr>
              <a:t>分数的表示法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分数由基数词和序数词合成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分子在前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分母在后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分子用基数词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分母用序数词。分子大于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en-US" altLang="zh-CN" b="1" kern="100">
                <a:cs typeface="Courier New" panose="02070309020205020404"/>
              </a:rPr>
              <a:t>1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b="1" kern="100">
                <a:cs typeface="Times New Roman" panose="02020603050405020304"/>
              </a:rPr>
              <a:t>时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分母中的序数词要用复数形式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如：</a:t>
            </a:r>
            <a:r>
              <a:rPr lang="en-US" altLang="zh-CN" b="1" kern="100">
                <a:cs typeface="Courier New" panose="02070309020205020404"/>
              </a:rPr>
              <a:t>2/3</a:t>
            </a:r>
            <a:r>
              <a:rPr lang="zh-CN" altLang="zh-CN" b="1" kern="100">
                <a:cs typeface="Times New Roman" panose="02020603050405020304"/>
              </a:rPr>
              <a:t>写作</a:t>
            </a:r>
            <a:r>
              <a:rPr lang="en-US" altLang="zh-CN" b="1" kern="100">
                <a:cs typeface="Courier New" panose="02070309020205020404"/>
              </a:rPr>
              <a:t>two thirds</a:t>
            </a:r>
            <a:r>
              <a:rPr lang="zh-CN" altLang="zh-CN" b="1" kern="100">
                <a:cs typeface="Times New Roman" panose="02020603050405020304"/>
              </a:rPr>
              <a:t>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内容占位符 1" title=""/>
          <p:cNvSpPr>
            <a:spLocks noGrp="1"/>
          </p:cNvSpPr>
          <p:nvPr>
            <p:ph idx="1"/>
          </p:nvPr>
        </p:nvSpPr>
        <p:spPr>
          <a:xfrm>
            <a:off x="93663" y="1177702"/>
            <a:ext cx="11969750" cy="5632311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一、单项填空。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(</a:t>
            </a:r>
            <a:r>
              <a:rPr lang="zh-CN" altLang="zh-CN" b="1" kern="100">
                <a:cs typeface="Times New Roman" panose="02020603050405020304"/>
              </a:rPr>
              <a:t>　　</a:t>
            </a:r>
            <a:r>
              <a:rPr lang="en-US" altLang="zh-CN" b="1" kern="100">
                <a:cs typeface="Courier New" panose="02070309020205020404"/>
              </a:rPr>
              <a:t>)1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solidFill>
                  <a:srgbClr val="ED028C"/>
                </a:solidFill>
                <a:cs typeface="Courier New" panose="02070309020205020404"/>
              </a:rPr>
              <a:t>(</a:t>
            </a:r>
            <a:r>
              <a:rPr lang="en-US" altLang="zh-CN" b="1" kern="100">
                <a:solidFill>
                  <a:srgbClr val="ED028C"/>
                </a:solidFill>
                <a:ea typeface="楷体" panose="02010609060101010101" charset="-122"/>
                <a:cs typeface="Courier New" panose="02070309020205020404"/>
              </a:rPr>
              <a:t>2022</a:t>
            </a:r>
            <a:r>
              <a:rPr lang="zh-CN" altLang="zh-CN" b="1" kern="100">
                <a:solidFill>
                  <a:srgbClr val="ED028C"/>
                </a:solidFill>
                <a:latin typeface="楷体_GB2312"/>
                <a:ea typeface="楷体" panose="02010609060101010101" charset="-122"/>
                <a:cs typeface="楷体_GB2312"/>
              </a:rPr>
              <a:t>·</a:t>
            </a:r>
            <a:r>
              <a:rPr lang="zh-CN" altLang="zh-CN" b="1" kern="100">
                <a:solidFill>
                  <a:srgbClr val="ED028C"/>
                </a:solidFill>
                <a:ea typeface="楷体" panose="02010609060101010101" charset="-122"/>
                <a:cs typeface="Times New Roman" panose="02020603050405020304"/>
              </a:rPr>
              <a:t>朝阳中考</a:t>
            </a:r>
            <a:r>
              <a:rPr lang="en-US" altLang="zh-CN" b="1" kern="100">
                <a:solidFill>
                  <a:srgbClr val="ED028C"/>
                </a:solidFill>
                <a:cs typeface="Courier New" panose="02070309020205020404"/>
              </a:rPr>
              <a:t>)</a:t>
            </a:r>
            <a:r>
              <a:rPr lang="en-US" altLang="zh-CN" b="1" kern="100">
                <a:cs typeface="Courier New" panose="02070309020205020404"/>
              </a:rPr>
              <a:t>—It is Mom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b="1" kern="100">
                <a:cs typeface="Courier New" panose="02070309020205020404"/>
              </a:rPr>
              <a:t>s ______ birthday next Wednesday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What should we do?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—</a:t>
            </a:r>
            <a:r>
              <a:rPr lang="en-US" altLang="zh-CN" b="1" kern="100">
                <a:cs typeface="Courier New" panose="02070309020205020404"/>
              </a:rPr>
              <a:t>What about buying her ______ flowers to show our love?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A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forty; forty	B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forty; fortieth	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C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fortieth; forty	D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fortieth; </a:t>
            </a:r>
            <a:r>
              <a:rPr lang="en-US" altLang="zh-CN" b="1" kern="100" smtClean="0">
                <a:cs typeface="Courier New" panose="02070309020205020404"/>
              </a:rPr>
              <a:t>fortieth</a:t>
            </a:r>
            <a:endParaRPr lang="en-US" altLang="zh-CN" b="1" kern="100" smtClean="0"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solidFill>
                  <a:srgbClr val="0000FF"/>
                </a:solidFill>
                <a:ea typeface="黑体" panose="02010609060101010101" charset="-122"/>
                <a:cs typeface="Times New Roman" panose="02020603050405020304"/>
              </a:rPr>
              <a:t>【解析】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空一表示顺序</a:t>
            </a:r>
            <a:r>
              <a:rPr lang="zh-CN" altLang="zh-CN" b="1" kern="100">
                <a:solidFill>
                  <a:srgbClr val="0000FF"/>
                </a:solidFill>
                <a:latin typeface="宋体" panose="02010600030101010101" pitchFamily="2" charset="-122"/>
                <a:cs typeface="MingLiU_HKSCS" panose="02020500000000000000" charset="-120"/>
              </a:rPr>
              <a:t>，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应用序数词；空二表示数量</a:t>
            </a:r>
            <a:r>
              <a:rPr lang="zh-CN" altLang="zh-CN" b="1" kern="100">
                <a:solidFill>
                  <a:srgbClr val="0000FF"/>
                </a:solidFill>
                <a:latin typeface="宋体" panose="02010600030101010101" pitchFamily="2" charset="-122"/>
                <a:cs typeface="MingLiU_HKSCS" panose="02020500000000000000" charset="-120"/>
              </a:rPr>
              <a:t>，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应用基数词</a:t>
            </a:r>
            <a:r>
              <a:rPr lang="zh-CN" altLang="zh-CN" b="1" kern="100">
                <a:solidFill>
                  <a:srgbClr val="0000FF"/>
                </a:solidFill>
                <a:latin typeface="宋体" panose="02010600030101010101" pitchFamily="2" charset="-122"/>
                <a:cs typeface="MingLiU_HKSCS" panose="02020500000000000000" charset="-120"/>
              </a:rPr>
              <a:t>，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故选</a:t>
            </a:r>
            <a:r>
              <a:rPr lang="en-US" altLang="zh-CN" b="1" kern="100">
                <a:solidFill>
                  <a:srgbClr val="0000FF"/>
                </a:solidFill>
                <a:ea typeface="楷体" panose="02010609060101010101" charset="-122"/>
                <a:cs typeface="Courier New" panose="02070309020205020404"/>
              </a:rPr>
              <a:t>C</a:t>
            </a:r>
            <a:r>
              <a:rPr lang="zh-CN" altLang="zh-CN" b="1" kern="100" smtClean="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。</a:t>
            </a:r>
            <a:r>
              <a:rPr lang="en-US" altLang="zh-CN" b="1" kern="100" smtClean="0">
                <a:cs typeface="Courier New" panose="02070309020205020404"/>
              </a:rPr>
              <a:t> 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3" name="TextBox 2" title=""/>
          <p:cNvSpPr txBox="1"/>
          <p:nvPr/>
        </p:nvSpPr>
        <p:spPr>
          <a:xfrm>
            <a:off x="507157" y="2026940"/>
            <a:ext cx="4619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C</a:t>
            </a:r>
            <a:endParaRPr lang="zh-CN" altLang="en-US" sz="3000"/>
          </a:p>
        </p:txBody>
      </p:sp>
      <p:sp>
        <p:nvSpPr>
          <p:cNvPr id="4" name="文本框 3" title=""/>
          <p:cNvSpPr txBox="1"/>
          <p:nvPr>
            <p:custDataLst>
              <p:tags r:id="rId2"/>
            </p:custDataLst>
          </p:nvPr>
        </p:nvSpPr>
        <p:spPr>
          <a:xfrm>
            <a:off x="4726940" y="260350"/>
            <a:ext cx="231394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sz="3600" kern="0" noProof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sym typeface="+mn-ea"/>
              </a:rPr>
              <a:t>课堂检测</a:t>
            </a:r>
            <a:endParaRPr lang="zh-CN" altLang="en-US" sz="3600" kern="0" noProof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1386349"/>
            <a:ext cx="11969750" cy="3554819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(</a:t>
            </a:r>
            <a:r>
              <a:rPr lang="zh-CN" altLang="zh-CN" b="1" kern="100">
                <a:cs typeface="Times New Roman" panose="02020603050405020304"/>
              </a:rPr>
              <a:t>　　</a:t>
            </a:r>
            <a:r>
              <a:rPr lang="en-US" altLang="zh-CN" b="1" kern="100">
                <a:cs typeface="Courier New" panose="02070309020205020404"/>
              </a:rPr>
              <a:t>)2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______ of the earth is covered with water.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A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Two three	B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Second fifths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C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Second five	D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Two thirds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solidFill>
                  <a:srgbClr val="0000FF"/>
                </a:solidFill>
                <a:ea typeface="黑体" panose="02010609060101010101" charset="-122"/>
                <a:cs typeface="Times New Roman" panose="02020603050405020304"/>
              </a:rPr>
              <a:t>【解析】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考查分数的用法。英语中分数的表达法：分子用基数词</a:t>
            </a:r>
            <a:r>
              <a:rPr lang="zh-CN" altLang="zh-CN" b="1" kern="100">
                <a:solidFill>
                  <a:srgbClr val="0000FF"/>
                </a:solidFill>
                <a:latin typeface="宋体" panose="02010600030101010101" pitchFamily="2" charset="-122"/>
                <a:cs typeface="MingLiU_HKSCS" panose="02020500000000000000" charset="-120"/>
              </a:rPr>
              <a:t>，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分母用序数词；分子大于一时</a:t>
            </a:r>
            <a:r>
              <a:rPr lang="zh-CN" altLang="zh-CN" b="1" kern="100">
                <a:solidFill>
                  <a:srgbClr val="0000FF"/>
                </a:solidFill>
                <a:latin typeface="宋体" panose="02010600030101010101" pitchFamily="2" charset="-122"/>
                <a:cs typeface="MingLiU_HKSCS" panose="02020500000000000000" charset="-120"/>
              </a:rPr>
              <a:t>，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分母要用复数形式。故选</a:t>
            </a:r>
            <a:r>
              <a:rPr lang="en-US" altLang="zh-CN" b="1" kern="100">
                <a:solidFill>
                  <a:srgbClr val="0000FF"/>
                </a:solidFill>
                <a:ea typeface="楷体" panose="02010609060101010101" charset="-122"/>
                <a:cs typeface="Courier New" panose="02070309020205020404"/>
              </a:rPr>
              <a:t>D</a:t>
            </a:r>
            <a:r>
              <a:rPr lang="zh-CN" altLang="zh-CN" b="1" kern="100" smtClean="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 title=""/>
          <p:cNvSpPr txBox="1"/>
          <p:nvPr/>
        </p:nvSpPr>
        <p:spPr>
          <a:xfrm>
            <a:off x="459532" y="1552268"/>
            <a:ext cx="4619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D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1269915"/>
            <a:ext cx="11969750" cy="4247317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en-US" altLang="zh-CN" b="1" kern="100" smtClean="0">
                <a:cs typeface="Courier New" panose="02070309020205020404"/>
              </a:rPr>
              <a:t>(</a:t>
            </a:r>
            <a:r>
              <a:rPr lang="zh-CN" altLang="zh-CN" b="1" kern="100">
                <a:cs typeface="Times New Roman" panose="02020603050405020304"/>
              </a:rPr>
              <a:t>　　</a:t>
            </a:r>
            <a:r>
              <a:rPr lang="en-US" altLang="zh-CN" b="1" kern="100">
                <a:cs typeface="Courier New" panose="02070309020205020404"/>
              </a:rPr>
              <a:t>)3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If you want to take ______ short ride in the city, choose ______ shared bike.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A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the; the	B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a; a  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C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/; a	D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a; </a:t>
            </a:r>
            <a:r>
              <a:rPr lang="en-US" altLang="zh-CN" b="1" kern="100" smtClean="0">
                <a:cs typeface="Courier New" panose="02070309020205020404"/>
              </a:rPr>
              <a:t>/</a:t>
            </a:r>
            <a:endParaRPr lang="en-US" altLang="zh-CN" b="1" kern="100" smtClean="0"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solidFill>
                  <a:srgbClr val="0000FF"/>
                </a:solidFill>
                <a:ea typeface="黑体" panose="02010609060101010101" charset="-122"/>
                <a:cs typeface="Times New Roman" panose="02020603050405020304"/>
              </a:rPr>
              <a:t>【解析】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考查冠词的用法</a:t>
            </a:r>
            <a:r>
              <a:rPr lang="zh-CN" altLang="zh-CN" b="1" kern="100">
                <a:solidFill>
                  <a:srgbClr val="0000FF"/>
                </a:solidFill>
                <a:latin typeface="宋体" panose="02010600030101010101" pitchFamily="2" charset="-122"/>
                <a:cs typeface="MingLiU_HKSCS" panose="02020500000000000000" charset="-120"/>
              </a:rPr>
              <a:t>，</a:t>
            </a:r>
            <a:r>
              <a:rPr lang="en-US" altLang="zh-CN" b="1" kern="100">
                <a:solidFill>
                  <a:srgbClr val="0000FF"/>
                </a:solidFill>
                <a:ea typeface="楷体" panose="02010609060101010101" charset="-122"/>
                <a:cs typeface="Courier New" panose="02070309020205020404"/>
              </a:rPr>
              <a:t>a short ride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表示</a:t>
            </a:r>
            <a:r>
              <a:rPr lang="en-US" altLang="zh-CN" b="1" kern="10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一段短途旅行</a:t>
            </a:r>
            <a:r>
              <a:rPr lang="en-US" altLang="zh-CN" b="1" kern="10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b="1" kern="100">
                <a:solidFill>
                  <a:srgbClr val="0000FF"/>
                </a:solidFill>
                <a:latin typeface="宋体" panose="02010600030101010101" pitchFamily="2" charset="-122"/>
                <a:cs typeface="MingLiU_HKSCS" panose="02020500000000000000" charset="-120"/>
              </a:rPr>
              <a:t>，</a:t>
            </a:r>
            <a:r>
              <a:rPr lang="en-US" altLang="zh-CN" b="1" kern="100">
                <a:solidFill>
                  <a:srgbClr val="0000FF"/>
                </a:solidFill>
                <a:ea typeface="楷体" panose="02010609060101010101" charset="-122"/>
                <a:cs typeface="Courier New" panose="02070309020205020404"/>
              </a:rPr>
              <a:t>a shared bike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表示</a:t>
            </a:r>
            <a:r>
              <a:rPr lang="en-US" altLang="zh-CN" b="1" kern="10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一辆共享单车</a:t>
            </a:r>
            <a:r>
              <a:rPr lang="en-US" altLang="zh-CN" b="1" kern="10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b="1" kern="100">
                <a:solidFill>
                  <a:srgbClr val="0000FF"/>
                </a:solidFill>
                <a:latin typeface="宋体" panose="02010600030101010101" pitchFamily="2" charset="-122"/>
                <a:cs typeface="MingLiU_HKSCS" panose="02020500000000000000" charset="-120"/>
              </a:rPr>
              <a:t>，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两处都表示泛指。故选</a:t>
            </a:r>
            <a:r>
              <a:rPr lang="en-US" altLang="zh-CN" b="1" kern="100">
                <a:solidFill>
                  <a:srgbClr val="0000FF"/>
                </a:solidFill>
                <a:ea typeface="楷体" panose="02010609060101010101" charset="-122"/>
                <a:cs typeface="Courier New" panose="02070309020205020404"/>
              </a:rPr>
              <a:t>B</a:t>
            </a:r>
            <a:r>
              <a:rPr lang="zh-CN" altLang="zh-CN" b="1" kern="100" smtClean="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。</a:t>
            </a:r>
            <a:r>
              <a:rPr lang="en-US" altLang="zh-CN" b="1" kern="100" smtClean="0">
                <a:cs typeface="Courier New" panose="02070309020205020404"/>
              </a:rPr>
              <a:t> 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 title=""/>
          <p:cNvSpPr txBox="1"/>
          <p:nvPr/>
        </p:nvSpPr>
        <p:spPr>
          <a:xfrm>
            <a:off x="450434" y="1435834"/>
            <a:ext cx="4411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B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836712"/>
            <a:ext cx="11969750" cy="5632311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(</a:t>
            </a:r>
            <a:r>
              <a:rPr lang="zh-CN" altLang="zh-CN" b="1" kern="100">
                <a:cs typeface="Times New Roman" panose="02020603050405020304"/>
              </a:rPr>
              <a:t>　　</a:t>
            </a:r>
            <a:r>
              <a:rPr lang="en-US" altLang="zh-CN" b="1" kern="100">
                <a:cs typeface="Courier New" panose="02070309020205020404"/>
              </a:rPr>
              <a:t>)4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solidFill>
                  <a:srgbClr val="ED028C"/>
                </a:solidFill>
                <a:cs typeface="Courier New" panose="02070309020205020404"/>
              </a:rPr>
              <a:t>(</a:t>
            </a:r>
            <a:r>
              <a:rPr lang="en-US" altLang="zh-CN" b="1" kern="100">
                <a:solidFill>
                  <a:srgbClr val="ED028C"/>
                </a:solidFill>
                <a:ea typeface="楷体" panose="02010609060101010101" charset="-122"/>
                <a:cs typeface="Courier New" panose="02070309020205020404"/>
              </a:rPr>
              <a:t>2022</a:t>
            </a:r>
            <a:r>
              <a:rPr lang="zh-CN" altLang="zh-CN" b="1" kern="100">
                <a:solidFill>
                  <a:srgbClr val="ED028C"/>
                </a:solidFill>
                <a:latin typeface="楷体_GB2312"/>
                <a:ea typeface="楷体" panose="02010609060101010101" charset="-122"/>
                <a:cs typeface="楷体_GB2312"/>
              </a:rPr>
              <a:t>·</a:t>
            </a:r>
            <a:r>
              <a:rPr lang="zh-CN" altLang="zh-CN" b="1" kern="100">
                <a:solidFill>
                  <a:srgbClr val="ED028C"/>
                </a:solidFill>
                <a:ea typeface="楷体" panose="02010609060101010101" charset="-122"/>
                <a:cs typeface="Times New Roman" panose="02020603050405020304"/>
              </a:rPr>
              <a:t>朝阳中考</a:t>
            </a:r>
            <a:r>
              <a:rPr lang="en-US" altLang="zh-CN" b="1" kern="100">
                <a:solidFill>
                  <a:srgbClr val="ED028C"/>
                </a:solidFill>
                <a:cs typeface="Courier New" panose="02070309020205020404"/>
              </a:rPr>
              <a:t>)</a:t>
            </a:r>
            <a:r>
              <a:rPr lang="en-US" altLang="zh-CN" b="1" kern="100">
                <a:cs typeface="Courier New" panose="02070309020205020404"/>
              </a:rPr>
              <a:t>My home town is ______ beautiful city in ______ west of Liaoning Province.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A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the; a	B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a; the	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C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a; a	D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the; </a:t>
            </a:r>
            <a:r>
              <a:rPr lang="en-US" altLang="zh-CN" b="1" kern="100" smtClean="0">
                <a:cs typeface="Courier New" panose="02070309020205020404"/>
              </a:rPr>
              <a:t>the</a:t>
            </a:r>
            <a:endParaRPr lang="en-US" altLang="zh-CN" b="1" kern="100" smtClean="0"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solidFill>
                  <a:srgbClr val="0000FF"/>
                </a:solidFill>
                <a:ea typeface="黑体" panose="02010609060101010101" charset="-122"/>
                <a:cs typeface="Times New Roman" panose="02020603050405020304"/>
              </a:rPr>
              <a:t>【解析】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结合语境可知</a:t>
            </a:r>
            <a:r>
              <a:rPr lang="zh-CN" altLang="zh-CN" b="1" kern="100">
                <a:solidFill>
                  <a:srgbClr val="0000FF"/>
                </a:solidFill>
                <a:latin typeface="宋体" panose="02010600030101010101" pitchFamily="2" charset="-122"/>
                <a:cs typeface="MingLiU_HKSCS" panose="02020500000000000000" charset="-120"/>
              </a:rPr>
              <a:t>，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第一空用不定冠词表示泛指</a:t>
            </a:r>
            <a:r>
              <a:rPr lang="zh-CN" altLang="zh-CN" b="1" kern="100">
                <a:solidFill>
                  <a:srgbClr val="0000FF"/>
                </a:solidFill>
                <a:latin typeface="宋体" panose="02010600030101010101" pitchFamily="2" charset="-122"/>
                <a:cs typeface="MingLiU_HKSCS" panose="02020500000000000000" charset="-120"/>
              </a:rPr>
              <a:t>，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且</a:t>
            </a:r>
            <a:r>
              <a:rPr lang="en-US" altLang="zh-CN" b="1" kern="100">
                <a:solidFill>
                  <a:srgbClr val="0000FF"/>
                </a:solidFill>
                <a:ea typeface="楷体" panose="02010609060101010101" charset="-122"/>
                <a:cs typeface="Courier New" panose="02070309020205020404"/>
              </a:rPr>
              <a:t>beautiful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的读音以辅音音素开头</a:t>
            </a:r>
            <a:r>
              <a:rPr lang="zh-CN" altLang="zh-CN" b="1" kern="100">
                <a:solidFill>
                  <a:srgbClr val="0000FF"/>
                </a:solidFill>
                <a:latin typeface="宋体" panose="02010600030101010101" pitchFamily="2" charset="-122"/>
                <a:cs typeface="MingLiU_HKSCS" panose="02020500000000000000" charset="-120"/>
              </a:rPr>
              <a:t>，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因此第一空填</a:t>
            </a:r>
            <a:r>
              <a:rPr lang="en-US" altLang="zh-CN" b="1" kern="100">
                <a:solidFill>
                  <a:srgbClr val="0000FF"/>
                </a:solidFill>
                <a:ea typeface="楷体" panose="02010609060101010101" charset="-122"/>
                <a:cs typeface="Courier New" panose="02070309020205020404"/>
              </a:rPr>
              <a:t>a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；再结合且</a:t>
            </a:r>
            <a:r>
              <a:rPr lang="en-US" altLang="zh-CN" b="1" kern="100">
                <a:solidFill>
                  <a:srgbClr val="0000FF"/>
                </a:solidFill>
                <a:cs typeface="Courier New" panose="02070309020205020404"/>
              </a:rPr>
              <a:t>“</a:t>
            </a:r>
            <a:r>
              <a:rPr lang="en-US" altLang="zh-CN" b="1" kern="100">
                <a:solidFill>
                  <a:srgbClr val="0000FF"/>
                </a:solidFill>
                <a:ea typeface="楷体" panose="02010609060101010101" charset="-122"/>
                <a:cs typeface="Courier New" panose="02070309020205020404"/>
              </a:rPr>
              <a:t>of Liaoning Province</a:t>
            </a:r>
            <a:r>
              <a:rPr lang="zh-CN" altLang="zh-CN" b="1" kern="100">
                <a:solidFill>
                  <a:srgbClr val="0000FF"/>
                </a:solidFill>
                <a:cs typeface="Times New Roman" panose="02020603050405020304"/>
              </a:rPr>
              <a:t>”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可知</a:t>
            </a:r>
            <a:r>
              <a:rPr lang="zh-CN" altLang="zh-CN" b="1" kern="100">
                <a:solidFill>
                  <a:srgbClr val="0000FF"/>
                </a:solidFill>
                <a:latin typeface="宋体" panose="02010600030101010101" pitchFamily="2" charset="-122"/>
                <a:cs typeface="MingLiU_HKSCS" panose="02020500000000000000" charset="-120"/>
              </a:rPr>
              <a:t>，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第二空所填词表示特指</a:t>
            </a:r>
            <a:r>
              <a:rPr lang="zh-CN" altLang="zh-CN" b="1" kern="100">
                <a:solidFill>
                  <a:srgbClr val="0000FF"/>
                </a:solidFill>
                <a:latin typeface="宋体" panose="02010600030101010101" pitchFamily="2" charset="-122"/>
                <a:cs typeface="MingLiU_HKSCS" panose="02020500000000000000" charset="-120"/>
              </a:rPr>
              <a:t>，</a:t>
            </a:r>
            <a:r>
              <a:rPr lang="en-US" altLang="zh-CN" b="1" kern="100">
                <a:solidFill>
                  <a:srgbClr val="0000FF"/>
                </a:solidFill>
                <a:ea typeface="楷体" panose="02010609060101010101" charset="-122"/>
                <a:cs typeface="Courier New" panose="02070309020205020404"/>
              </a:rPr>
              <a:t>in the west of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意为</a:t>
            </a:r>
            <a:r>
              <a:rPr lang="en-US" altLang="zh-CN" b="1" kern="10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在</a:t>
            </a:r>
            <a:r>
              <a:rPr lang="en-US" altLang="zh-CN" b="1" kern="10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/>
              </a:rPr>
              <a:t>……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的西部</a:t>
            </a:r>
            <a:r>
              <a:rPr lang="en-US" altLang="zh-CN" b="1" kern="100">
                <a:solidFill>
                  <a:srgbClr val="0000FF"/>
                </a:solidFill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b="1" kern="10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。故选</a:t>
            </a:r>
            <a:r>
              <a:rPr lang="en-US" altLang="zh-CN" b="1" kern="100">
                <a:solidFill>
                  <a:srgbClr val="0000FF"/>
                </a:solidFill>
                <a:ea typeface="楷体" panose="02010609060101010101" charset="-122"/>
                <a:cs typeface="Courier New" panose="02070309020205020404"/>
              </a:rPr>
              <a:t>B</a:t>
            </a:r>
            <a:r>
              <a:rPr lang="zh-CN" altLang="zh-CN" b="1" kern="100" smtClean="0">
                <a:solidFill>
                  <a:srgbClr val="0000FF"/>
                </a:solidFill>
                <a:ea typeface="楷体" panose="02010609060101010101" charset="-122"/>
                <a:cs typeface="Times New Roman" panose="02020603050405020304"/>
              </a:rPr>
              <a:t>。</a:t>
            </a:r>
            <a:r>
              <a:rPr lang="en-US" altLang="zh-CN" b="1" kern="100" smtClean="0">
                <a:cs typeface="Courier New" panose="02070309020205020404"/>
              </a:rPr>
              <a:t> 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 title=""/>
          <p:cNvSpPr txBox="1"/>
          <p:nvPr/>
        </p:nvSpPr>
        <p:spPr>
          <a:xfrm>
            <a:off x="469484" y="1009303"/>
            <a:ext cx="4411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B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815508"/>
            <a:ext cx="11969750" cy="5493812"/>
          </a:xfrm>
        </p:spPr>
        <p:txBody>
          <a:bodyPr/>
          <a:lstStyle/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二、完成句子。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1</a:t>
            </a:r>
            <a:r>
              <a:rPr lang="zh-CN" altLang="zh-CN" b="1" kern="100">
                <a:cs typeface="Times New Roman" panose="02020603050405020304"/>
              </a:rPr>
              <a:t>．我能看一看你的全家福吗？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5645150"/>
              </a:tabLst>
            </a:pPr>
            <a:r>
              <a:rPr lang="en-US" altLang="zh-CN" b="1" kern="100">
                <a:cs typeface="Courier New" panose="02070309020205020404"/>
              </a:rPr>
              <a:t>May I </a:t>
            </a:r>
            <a:r>
              <a:rPr lang="en-US" altLang="zh-CN" b="1" kern="100" smtClean="0">
                <a:cs typeface="Courier New" panose="02070309020205020404"/>
              </a:rPr>
              <a:t>______________ </a:t>
            </a:r>
            <a:r>
              <a:rPr lang="en-US" altLang="zh-CN" b="1" kern="100">
                <a:cs typeface="Courier New" panose="02070309020205020404"/>
              </a:rPr>
              <a:t>your family photo?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2</a:t>
            </a:r>
            <a:r>
              <a:rPr lang="zh-CN" altLang="zh-CN" b="1" kern="100">
                <a:cs typeface="Times New Roman" panose="02020603050405020304"/>
              </a:rPr>
              <a:t>．那个盒子太重了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我搬不动。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The box is ________________________</a:t>
            </a:r>
            <a:r>
              <a:rPr lang="zh-CN" altLang="zh-CN" b="1" kern="100">
                <a:cs typeface="Times New Roman" panose="02020603050405020304"/>
              </a:rPr>
              <a:t>．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3</a:t>
            </a:r>
            <a:r>
              <a:rPr lang="zh-CN" altLang="zh-CN" b="1" kern="100">
                <a:cs typeface="Times New Roman" panose="02020603050405020304"/>
              </a:rPr>
              <a:t>．只要你有足够的钱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这里就有东西可以买。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There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b="1" kern="100">
                <a:cs typeface="Courier New" panose="02070309020205020404"/>
              </a:rPr>
              <a:t>s something to buy here </a:t>
            </a:r>
            <a:r>
              <a:rPr lang="en-US" altLang="zh-CN" b="1" kern="100" smtClean="0">
                <a:cs typeface="Courier New" panose="02070309020205020404"/>
              </a:rPr>
              <a:t>___________  </a:t>
            </a:r>
            <a:r>
              <a:rPr lang="en-US" altLang="zh-CN" b="1" kern="100">
                <a:cs typeface="Courier New" panose="02070309020205020404"/>
              </a:rPr>
              <a:t>you have enough money.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4</a:t>
            </a:r>
            <a:r>
              <a:rPr lang="zh-CN" altLang="zh-CN" b="1" kern="100">
                <a:cs typeface="Times New Roman" panose="02020603050405020304"/>
              </a:rPr>
              <a:t>．莉莉在节目中看到她的父母很吃惊。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lnSpc>
                <a:spcPct val="130000"/>
              </a:lnSpc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Lily ________________________  her parents in the programme.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 title=""/>
          <p:cNvSpPr txBox="1"/>
          <p:nvPr/>
        </p:nvSpPr>
        <p:spPr>
          <a:xfrm>
            <a:off x="1342678" y="2061710"/>
            <a:ext cx="246093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have a look at</a:t>
            </a:r>
            <a:endParaRPr lang="zh-CN" altLang="en-US" sz="3000"/>
          </a:p>
        </p:txBody>
      </p:sp>
      <p:sp>
        <p:nvSpPr>
          <p:cNvPr id="3" name="TextBox 2" title=""/>
          <p:cNvSpPr txBox="1"/>
          <p:nvPr/>
        </p:nvSpPr>
        <p:spPr>
          <a:xfrm>
            <a:off x="2045704" y="3191772"/>
            <a:ext cx="433753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too heavy for me to carry</a:t>
            </a:r>
            <a:endParaRPr lang="zh-CN" altLang="en-US" sz="3000"/>
          </a:p>
        </p:txBody>
      </p:sp>
      <p:sp>
        <p:nvSpPr>
          <p:cNvPr id="4" name="TextBox 3" title=""/>
          <p:cNvSpPr txBox="1"/>
          <p:nvPr/>
        </p:nvSpPr>
        <p:spPr>
          <a:xfrm>
            <a:off x="5447134" y="4382000"/>
            <a:ext cx="176522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as long as</a:t>
            </a:r>
            <a:endParaRPr lang="zh-CN" altLang="en-US" sz="3000"/>
          </a:p>
        </p:txBody>
      </p:sp>
      <p:sp>
        <p:nvSpPr>
          <p:cNvPr id="5" name="TextBox 4" title=""/>
          <p:cNvSpPr txBox="1"/>
          <p:nvPr/>
        </p:nvSpPr>
        <p:spPr>
          <a:xfrm>
            <a:off x="1262644" y="5587086"/>
            <a:ext cx="346441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was surprised to see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953102"/>
            <a:ext cx="11969750" cy="4939814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三、小语篇选择。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765175">
              <a:spcAft>
                <a:spcPct val="0"/>
              </a:spcAft>
            </a:pP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Justin is an </a:t>
            </a:r>
            <a:r>
              <a:rPr lang="en-US" altLang="zh-CN" b="1" kern="100" smtClean="0">
                <a:ea typeface="楷体" panose="02010609060101010101" charset="-122"/>
                <a:cs typeface="Courier New" panose="02070309020205020404"/>
              </a:rPr>
              <a:t>18</a:t>
            </a:r>
            <a:r>
              <a:rPr lang="en-US" altLang="zh-CN" b="1" kern="100" smtClean="0">
                <a:ea typeface="楷体" panose="02010609060101010101" charset="-122"/>
                <a:cs typeface="Times New Roman" panose="02020603050405020304"/>
              </a:rPr>
              <a:t>-</a:t>
            </a:r>
            <a:r>
              <a:rPr lang="en-US" altLang="zh-CN" b="1" kern="100" smtClean="0">
                <a:ea typeface="楷体" panose="02010609060101010101" charset="-122"/>
                <a:cs typeface="Courier New" panose="02070309020205020404"/>
              </a:rPr>
              <a:t>year</a:t>
            </a:r>
            <a:r>
              <a:rPr lang="en-US" altLang="zh-CN" b="1" kern="100">
                <a:ea typeface="楷体" panose="02010609060101010101" charset="-122"/>
                <a:cs typeface="Times New Roman" panose="02020603050405020304"/>
              </a:rPr>
              <a:t>-</a:t>
            </a:r>
            <a:r>
              <a:rPr lang="en-US" altLang="zh-CN" b="1" kern="100" smtClean="0">
                <a:ea typeface="楷体" panose="02010609060101010101" charset="-122"/>
                <a:cs typeface="Courier New" panose="02070309020205020404"/>
              </a:rPr>
              <a:t>old 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student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He has already saved about 300 dollars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He plans to buy himself </a:t>
            </a:r>
            <a:r>
              <a:rPr lang="en-US" altLang="zh-CN" b="1" u="sng" kern="100">
                <a:ea typeface="楷体" panose="02010609060101010101" charset="-122"/>
                <a:cs typeface="Courier New" panose="02070309020205020404"/>
              </a:rPr>
              <a:t>  1  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 bike with his money, but he also wants to go for a trip with his friends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He can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t do both </a:t>
            </a:r>
            <a:r>
              <a:rPr lang="en-US" altLang="zh-CN" b="1" u="sng" kern="100">
                <a:ea typeface="楷体" panose="02010609060101010101" charset="-122"/>
                <a:cs typeface="Courier New" panose="02070309020205020404"/>
              </a:rPr>
              <a:t>  2  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 he doesn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t have enough money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What should Justin do?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4038600"/>
                <a:tab pos="7086600"/>
              </a:tabLst>
            </a:pP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(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　　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)1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A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a 	B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an	C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the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  <a:tabLst>
                <a:tab pos="4038600"/>
                <a:tab pos="7086600"/>
              </a:tabLst>
            </a:pP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(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　　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)2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A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but 	B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and	C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because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 title=""/>
          <p:cNvSpPr txBox="1"/>
          <p:nvPr/>
        </p:nvSpPr>
        <p:spPr>
          <a:xfrm>
            <a:off x="450007" y="4556745"/>
            <a:ext cx="4619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A</a:t>
            </a:r>
            <a:endParaRPr lang="zh-CN" altLang="en-US" sz="3000"/>
          </a:p>
        </p:txBody>
      </p:sp>
      <p:sp>
        <p:nvSpPr>
          <p:cNvPr id="3" name="TextBox 2" title=""/>
          <p:cNvSpPr txBox="1"/>
          <p:nvPr/>
        </p:nvSpPr>
        <p:spPr>
          <a:xfrm>
            <a:off x="435149" y="5238725"/>
            <a:ext cx="4619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C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669925"/>
            <a:ext cx="11969750" cy="5632311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　　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We are often in this kind of situation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You want to see a concert on Saturday, but it is also your </a:t>
            </a:r>
            <a:r>
              <a:rPr lang="en-US" altLang="zh-CN" b="1" u="sng" kern="100">
                <a:ea typeface="楷体" panose="02010609060101010101" charset="-122"/>
                <a:cs typeface="Courier New" panose="02070309020205020404"/>
              </a:rPr>
              <a:t>  3  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 birthday and you do not want to let her down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In this case, you can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t go to both places at </a:t>
            </a:r>
            <a:r>
              <a:rPr lang="en-US" altLang="zh-CN" b="1" u="sng" kern="100">
                <a:ea typeface="楷体" panose="02010609060101010101" charset="-122"/>
                <a:cs typeface="Courier New" panose="02070309020205020404"/>
              </a:rPr>
              <a:t>  4  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 same time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You must make </a:t>
            </a:r>
            <a:r>
              <a:rPr lang="en-US" altLang="zh-CN" b="1" u="sng" kern="100">
                <a:ea typeface="楷体" panose="02010609060101010101" charset="-122"/>
                <a:cs typeface="Courier New" panose="02070309020205020404"/>
              </a:rPr>
              <a:t>  5  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 decision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You must think about what should be done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You should consider that seriously.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(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　　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)3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A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mother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s 	B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mothers	C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mother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(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　　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)4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A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a 	B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an	C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the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(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　　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)5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A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an 	B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a	C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/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 title=""/>
          <p:cNvSpPr txBox="1"/>
          <p:nvPr/>
        </p:nvSpPr>
        <p:spPr>
          <a:xfrm>
            <a:off x="444674" y="4262204"/>
            <a:ext cx="4619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A</a:t>
            </a:r>
            <a:endParaRPr lang="zh-CN" altLang="en-US" sz="3000"/>
          </a:p>
        </p:txBody>
      </p:sp>
      <p:sp>
        <p:nvSpPr>
          <p:cNvPr id="3" name="TextBox 2" title=""/>
          <p:cNvSpPr txBox="1"/>
          <p:nvPr/>
        </p:nvSpPr>
        <p:spPr>
          <a:xfrm>
            <a:off x="425624" y="4950693"/>
            <a:ext cx="4619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C</a:t>
            </a:r>
            <a:endParaRPr lang="zh-CN" altLang="en-US" sz="3000"/>
          </a:p>
        </p:txBody>
      </p:sp>
      <p:sp>
        <p:nvSpPr>
          <p:cNvPr id="4" name="TextBox 3" title=""/>
          <p:cNvSpPr txBox="1"/>
          <p:nvPr/>
        </p:nvSpPr>
        <p:spPr>
          <a:xfrm>
            <a:off x="454199" y="5639881"/>
            <a:ext cx="4411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B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1173981"/>
            <a:ext cx="11969750" cy="1389676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四、读写综合。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A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阅读短文</a:t>
            </a:r>
            <a:r>
              <a:rPr lang="zh-CN" altLang="zh-CN" b="1" kern="100">
                <a:latin typeface="宋体" panose="02010600030101010101" pitchFamily="2" charset="-122"/>
                <a:cs typeface="MingLiU_HKSCS" panose="02020500000000000000" charset="-120"/>
              </a:rPr>
              <a:t>，</a:t>
            </a: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回答问题。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3" name="内容占位符 1" title=""/>
          <p:cNvSpPr txBox="1"/>
          <p:nvPr/>
        </p:nvSpPr>
        <p:spPr bwMode="auto">
          <a:xfrm>
            <a:off x="93663" y="2654910"/>
            <a:ext cx="11969750" cy="286232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spAutoFit/>
          </a:bodyPr>
          <a:lstStyle>
            <a:defPPr>
              <a:defRPr lang="zh-CN"/>
            </a:defPPr>
            <a:lvl1pPr marL="0" indent="0" algn="just" rtl="0" eaLnBrk="1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tabLst>
                <a:tab pos="5645150"/>
                <a:tab pos="9862820"/>
              </a:tabLst>
              <a:defRPr sz="3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ct val="0"/>
              </a:spcAft>
            </a:pPr>
            <a:r>
              <a:rPr lang="zh-CN" altLang="zh-CN" b="1" kern="100" smtClean="0">
                <a:solidFill>
                  <a:srgbClr val="000000"/>
                </a:solidFill>
                <a:cs typeface="Times New Roman" panose="02020603050405020304"/>
              </a:rPr>
              <a:t>　　</a:t>
            </a:r>
            <a:r>
              <a:rPr lang="en-US" altLang="zh-CN" b="1" kern="100" smtClean="0">
                <a:solidFill>
                  <a:srgbClr val="000000"/>
                </a:solidFill>
                <a:ea typeface="楷体" panose="02010609060101010101" charset="-122"/>
                <a:cs typeface="Courier New" panose="02070309020205020404"/>
              </a:rPr>
              <a:t>Dottie had been looking forward to her trip to Orange Beach for months</a:t>
            </a:r>
            <a:r>
              <a:rPr lang="zh-CN" altLang="zh-CN" b="1" kern="100" smtClean="0">
                <a:solidFill>
                  <a:srgbClr val="000000"/>
                </a:solidFill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 smtClean="0">
                <a:solidFill>
                  <a:srgbClr val="000000"/>
                </a:solidFill>
                <a:ea typeface="楷体" panose="02010609060101010101" charset="-122"/>
                <a:cs typeface="Courier New" panose="02070309020205020404"/>
              </a:rPr>
              <a:t>However, when she and her daughter Kimberly got to the beach, Kimberly had trouble in pushing Dottie</a:t>
            </a:r>
            <a:r>
              <a:rPr lang="en-US" altLang="zh-CN" b="1" kern="100" smtClean="0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b="1" kern="100" smtClean="0">
                <a:solidFill>
                  <a:srgbClr val="000000"/>
                </a:solidFill>
                <a:ea typeface="楷体" panose="02010609060101010101" charset="-122"/>
                <a:cs typeface="Courier New" panose="02070309020205020404"/>
              </a:rPr>
              <a:t>s wheelchair through the sand</a:t>
            </a:r>
            <a:r>
              <a:rPr lang="zh-CN" altLang="zh-CN" b="1" kern="100" smtClean="0">
                <a:solidFill>
                  <a:srgbClr val="000000"/>
                </a:solidFill>
                <a:ea typeface="楷体" panose="02010609060101010101" charset="-122"/>
                <a:cs typeface="Times New Roman" panose="02020603050405020304"/>
              </a:rPr>
              <a:t>．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095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https://d.book118.com/235124302244011114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自定义 1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wrap="none">
        <a:spAutoFit/>
      </a:bodyPr>
      <a:lstStyle>
        <a:defPPr>
          <a:defRPr sz="3200" dirty="0"/>
        </a:defPPr>
      </a:lstStyle>
    </a:spDef>
    <a:lnDef>
      <a:spPr>
        <a:ln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fontAlgn="auto">
          <a:spcBef>
            <a:spcPts val="0"/>
          </a:spcBef>
          <a:spcAft>
            <a:spcPts val="0"/>
          </a:spcAft>
          <a:defRPr sz="300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4">
      <vt:lpstr>Arial</vt:lpstr>
      <vt:lpstr>Calibri</vt:lpstr>
      <vt:lpstr>Times New Roman</vt:lpstr>
      <vt:lpstr>宋体</vt:lpstr>
      <vt:lpstr>Courier New</vt:lpstr>
      <vt:lpstr>楷体</vt:lpstr>
      <vt:lpstr>黑体</vt:lpstr>
      <vt:lpstr>楷体_GB2312</vt:lpstr>
      <vt:lpstr>MingLiU_HKSCS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2024-09-21T22:35:19.522</cp:lastPrinted>
  <dcterms:created xsi:type="dcterms:W3CDTF">2024-09-21T14:35:19Z</dcterms:created>
  <dcterms:modified xsi:type="dcterms:W3CDTF">2024-09-21T14:35:21Z</dcterms:modified>
</cp:coreProperties>
</file>