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6" r:id="rId19"/>
  </p:sldIdLst>
  <p:sldSz cx="12192000" cy="6858000"/>
  <p:notesSz cx="6858000" cy="9144000"/>
  <p:custDataLst>
    <p:tags r:id="rId20"/>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tags" Target="tags/tag1.xml" /><Relationship Id="rId21" Type="http://schemas.openxmlformats.org/officeDocument/2006/relationships/presProps" Target="presProps.xml" /><Relationship Id="rId22" Type="http://schemas.openxmlformats.org/officeDocument/2006/relationships/viewProps" Target="viewProps.xml" /><Relationship Id="rId23" Type="http://schemas.openxmlformats.org/officeDocument/2006/relationships/theme" Target="theme/theme1.xml" /><Relationship Id="rId24"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735F7951-DBE0-4089-B08F-513C25099BC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B363644-2E91-4490-83EB-FB459FA5D41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B596D163-5E96-4633-B643-1964952B3E1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E8199908-5A0C-4859-94C5-0C2FADDE476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86CD1C91-DE88-4964-8CD1-E2D9D7A77898}"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3AD63E6D-B97C-411F-BEA4-643F3F12F9B7}"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2D999038-7CEB-4FF0-9C60-7781A327EFB5}"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DCFBFC2-166D-41CB-A0D5-3D4774C9D51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F2CA377-3B53-4129-BDC2-AC210DCFA06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4444581-D388-44E5-AC0B-9839AA91E05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B91DA1E-6CA8-4FA8-9548-94AEE06B9C7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 Id="rId4" Type="http://schemas.openxmlformats.org/officeDocument/2006/relationships/image" Target="../media/image3.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23513214012301110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15315495" y="927427"/>
            <a:ext cx="812800" cy="731520"/>
          </a:xfrm>
          <a:prstGeom prst="rect">
            <a:avLst/>
          </a:prstGeom>
        </p:spPr>
      </p:pic>
      <p:sp>
        <p:nvSpPr>
          <p:cNvPr id="3" name="AutoShape 3"/>
          <p:cNvSpPr/>
          <p:nvPr/>
        </p:nvSpPr>
        <p:spPr>
          <a:xfrm rot="2657183">
            <a:off x="7142739" y="769563"/>
            <a:ext cx="642029" cy="542157"/>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2685974">
            <a:off x="6633365" y="506931"/>
            <a:ext cx="340936" cy="340936"/>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rot="2685974">
            <a:off x="7446339" y="236818"/>
            <a:ext cx="165275" cy="165275"/>
          </a:xfrm>
          <a:prstGeom prst="rect">
            <a:avLst/>
          </a:prstGeom>
          <a:solidFill>
            <a:schemeClr val="accent1">
              <a:lumMod val="20000"/>
              <a:lumOff val="80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rot="2685974">
            <a:off x="11517212" y="2896896"/>
            <a:ext cx="165275" cy="165275"/>
          </a:xfrm>
          <a:prstGeom prst="rect">
            <a:avLst/>
          </a:prstGeom>
          <a:solidFill>
            <a:schemeClr val="accent1">
              <a:lumMod val="20000"/>
              <a:lumOff val="80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rot="2685974">
            <a:off x="6777271" y="3320747"/>
            <a:ext cx="165275" cy="165275"/>
          </a:xfrm>
          <a:prstGeom prst="rect">
            <a:avLst/>
          </a:prstGeom>
          <a:solidFill>
            <a:schemeClr val="accent1">
              <a:lumMod val="20000"/>
              <a:lumOff val="80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3"/>
          <a:stretch>
            <a:fillRect/>
          </a:stretch>
        </p:blipFill>
        <p:spPr>
          <a:xfrm flipH="1">
            <a:off x="8211116" y="641491"/>
            <a:ext cx="3983355" cy="5732145"/>
          </a:xfrm>
          <a:prstGeom prst="rect">
            <a:avLst/>
          </a:prstGeom>
        </p:spPr>
      </p:pic>
      <p:sp>
        <p:nvSpPr>
          <p:cNvPr id="9" name="AutoShape 9"/>
          <p:cNvSpPr/>
          <p:nvPr/>
        </p:nvSpPr>
        <p:spPr>
          <a:xfrm rot="2657183">
            <a:off x="11213724" y="770198"/>
            <a:ext cx="642029" cy="542157"/>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rot="2685974">
            <a:off x="10704350" y="507566"/>
            <a:ext cx="340936" cy="340936"/>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rot="2685974">
            <a:off x="11517324" y="237453"/>
            <a:ext cx="165275" cy="165275"/>
          </a:xfrm>
          <a:prstGeom prst="rect">
            <a:avLst/>
          </a:prstGeom>
          <a:solidFill>
            <a:schemeClr val="accent1">
              <a:lumMod val="20000"/>
              <a:lumOff val="80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04" y="6381115"/>
            <a:ext cx="12195175" cy="47688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2004898" y="5075611"/>
            <a:ext cx="2468880" cy="39624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1500">
                <a:solidFill>
                  <a:schemeClr val="accent1">
                    <a:alpha val="100000"/>
                  </a:schemeClr>
                </a:solidFill>
                <a:latin typeface="Microsoft Yahei"/>
                <a:ea typeface="Microsoft Yahei"/>
                <a:cs typeface="Microsoft Yahei"/>
              </a:rPr>
              <a:t>汇报人：AA</a:t>
            </a:r>
          </a:p>
        </p:txBody>
      </p:sp>
      <p:sp>
        <p:nvSpPr>
          <p:cNvPr id="14" name="TextBox 14"/>
          <p:cNvSpPr txBox="1"/>
          <p:nvPr/>
        </p:nvSpPr>
        <p:spPr>
          <a:xfrm>
            <a:off x="4760192" y="5075611"/>
            <a:ext cx="2468880" cy="39624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0"/>
              </a:spcBef>
            </a:pPr>
            <a:r>
              <a:rPr lang="en-US" sz="1500">
                <a:solidFill>
                  <a:schemeClr val="accent1">
                    <a:alpha val="100000"/>
                  </a:schemeClr>
                </a:solidFill>
                <a:latin typeface="Microsoft Yahei"/>
                <a:ea typeface="Microsoft Yahei"/>
                <a:cs typeface="Microsoft Yahei"/>
              </a:rPr>
              <a:t>2024-01-27</a:t>
            </a:r>
          </a:p>
        </p:txBody>
      </p:sp>
      <p:sp>
        <p:nvSpPr>
          <p:cNvPr id="15" name="TextBox 15"/>
          <p:cNvSpPr txBox="1"/>
          <p:nvPr/>
        </p:nvSpPr>
        <p:spPr>
          <a:xfrm>
            <a:off x="931384" y="1759797"/>
            <a:ext cx="7657616" cy="2750967"/>
          </a:xfrm>
          <a:prstGeom prst="rect">
            <a:avLst/>
          </a:prstGeom>
        </p:spPr>
        <p:txBody>
          <a:bodyPr vert="horz" wrap="square" lIns="114300" tIns="57150" rIns="114300" bIns="5715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0"/>
              </a:spcBef>
            </a:pPr>
            <a:r>
              <a:rPr lang="en-US" sz="5700" b="1">
                <a:solidFill>
                  <a:schemeClr val="accent1">
                    <a:alpha val="100000"/>
                  </a:schemeClr>
                </a:solidFill>
                <a:latin typeface="Microsoft Yahei"/>
                <a:ea typeface="Microsoft Yahei"/>
                <a:cs typeface="Microsoft Yahei"/>
              </a:rPr>
              <a:t>保险直播模式下消费者购买意愿影响因素研究</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13513434" y="7029364"/>
            <a:ext cx="834390" cy="354330"/>
          </a:xfrm>
          <a:prstGeom prst="rect">
            <a:avLst/>
          </a:prstGeom>
          <a:noFill/>
        </p:spPr>
        <p:txBody>
          <a:bodyPr vert="horz" wrap="non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1704">
                <a:solidFill>
                  <a:srgbClr val="000000">
                    <a:alpha val="100000"/>
                  </a:srgbClr>
                </a:solidFill>
                <a:latin typeface="Microsoft Yahei"/>
                <a:ea typeface="Microsoft Yahei"/>
                <a:cs typeface="Microsoft Yahei"/>
              </a:rPr>
              <a:t>延时符</a:t>
            </a:r>
            <a:endParaRPr lang="en-US" sz="1100"/>
          </a:p>
        </p:txBody>
      </p:sp>
      <p:sp>
        <p:nvSpPr>
          <p:cNvPr id="4" name="AutoShape 4"/>
          <p:cNvSpPr/>
          <p:nvPr/>
        </p:nvSpPr>
        <p:spPr>
          <a:xfrm>
            <a:off x="-704" y="6381115"/>
            <a:ext cx="12195175" cy="476885"/>
          </a:xfrm>
          <a:prstGeom prst="rect">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742202" y="3100183"/>
            <a:ext cx="3335655" cy="62484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2724">
                <a:solidFill>
                  <a:schemeClr val="accent1">
                    <a:alpha val="100000"/>
                  </a:schemeClr>
                </a:solidFill>
                <a:latin typeface="微软雅黑"/>
                <a:ea typeface="微软雅黑"/>
                <a:cs typeface="微软雅黑"/>
              </a:rPr>
              <a:t>Contents</a:t>
            </a:r>
          </a:p>
        </p:txBody>
      </p:sp>
      <p:sp>
        <p:nvSpPr>
          <p:cNvPr id="6" name="TextBox 6"/>
          <p:cNvSpPr txBox="1"/>
          <p:nvPr/>
        </p:nvSpPr>
        <p:spPr>
          <a:xfrm>
            <a:off x="742202" y="2288631"/>
            <a:ext cx="3335655" cy="100584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800" b="1">
                <a:solidFill>
                  <a:schemeClr val="accent1">
                    <a:alpha val="100000"/>
                  </a:schemeClr>
                </a:solidFill>
                <a:latin typeface="微软雅黑"/>
                <a:ea typeface="微软雅黑"/>
                <a:cs typeface="微软雅黑"/>
              </a:rPr>
              <a:t>目录</a:t>
            </a:r>
          </a:p>
        </p:txBody>
      </p:sp>
      <p:sp>
        <p:nvSpPr>
          <p:cNvPr id="7" name="TextBox 7"/>
          <p:cNvSpPr txBox="1"/>
          <p:nvPr/>
        </p:nvSpPr>
        <p:spPr>
          <a:xfrm>
            <a:off x="4912220" y="714964"/>
            <a:ext cx="5606620" cy="4770438"/>
          </a:xfrm>
          <a:prstGeom prst="rect">
            <a:avLst/>
          </a:prstGeom>
        </p:spPr>
        <p:txBody>
          <a:bodyPr vert="horz" wrap="square" lIns="95250" tIns="95250" rIns="47625" bIns="9525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700" b="1">
                <a:solidFill>
                  <a:schemeClr val="accent1">
                    <a:alpha val="100000"/>
                  </a:schemeClr>
                </a:solidFill>
                <a:latin typeface="Microsoft Yahei"/>
                <a:ea typeface="Microsoft Yahei"/>
                <a:cs typeface="Microsoft Yahei"/>
              </a:rPr>
              <a:t>引言</a:t>
            </a:r>
          </a:p>
          <a:p>
            <a:pPr marL="203200" lvl="0" indent="-203200">
              <a:lnSpc>
                <a:spcPct val="150000"/>
              </a:lnSpc>
              <a:buFont typeface="Arial"/>
              <a:buChar char="•"/>
            </a:pPr>
            <a:r>
              <a:rPr lang="en-US" sz="2700" b="1">
                <a:solidFill>
                  <a:schemeClr val="accent1">
                    <a:alpha val="100000"/>
                  </a:schemeClr>
                </a:solidFill>
                <a:latin typeface="Microsoft Yahei"/>
                <a:ea typeface="Microsoft Yahei"/>
                <a:cs typeface="Microsoft Yahei"/>
              </a:rPr>
              <a:t>保险直播模式概述</a:t>
            </a:r>
          </a:p>
          <a:p>
            <a:pPr marL="203200" lvl="0" indent="-203200">
              <a:lnSpc>
                <a:spcPct val="150000"/>
              </a:lnSpc>
              <a:buFont typeface="Arial"/>
              <a:buChar char="•"/>
            </a:pPr>
            <a:r>
              <a:rPr lang="en-US" sz="2700" b="1">
                <a:solidFill>
                  <a:schemeClr val="accent1">
                    <a:alpha val="100000"/>
                  </a:schemeClr>
                </a:solidFill>
                <a:latin typeface="Microsoft Yahei"/>
                <a:ea typeface="Microsoft Yahei"/>
                <a:cs typeface="Microsoft Yahei"/>
              </a:rPr>
              <a:t>消费者购买意愿影响因素理论分析</a:t>
            </a:r>
          </a:p>
          <a:p>
            <a:pPr marL="203200" lvl="0" indent="-203200">
              <a:lnSpc>
                <a:spcPct val="150000"/>
              </a:lnSpc>
              <a:buFont typeface="Arial"/>
              <a:buChar char="•"/>
            </a:pPr>
            <a:r>
              <a:rPr lang="en-US" sz="2700" b="1">
                <a:solidFill>
                  <a:schemeClr val="accent1">
                    <a:alpha val="100000"/>
                  </a:schemeClr>
                </a:solidFill>
                <a:latin typeface="Microsoft Yahei"/>
                <a:ea typeface="Microsoft Yahei"/>
                <a:cs typeface="Microsoft Yahei"/>
              </a:rPr>
              <a:t>保险直播模式下消费者购买意愿影响因素实证研究</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13513434" y="7029364"/>
            <a:ext cx="834390" cy="354330"/>
          </a:xfrm>
          <a:prstGeom prst="rect">
            <a:avLst/>
          </a:prstGeom>
          <a:noFill/>
        </p:spPr>
        <p:txBody>
          <a:bodyPr vert="horz" wrap="non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1704">
                <a:solidFill>
                  <a:srgbClr val="000000">
                    <a:alpha val="100000"/>
                  </a:srgbClr>
                </a:solidFill>
                <a:latin typeface="Microsoft Yahei"/>
                <a:ea typeface="Microsoft Yahei"/>
                <a:cs typeface="Microsoft Yahei"/>
              </a:rPr>
              <a:t>延时符</a:t>
            </a:r>
            <a:endParaRPr lang="en-US" sz="1100"/>
          </a:p>
        </p:txBody>
      </p:sp>
      <p:sp>
        <p:nvSpPr>
          <p:cNvPr id="4" name="AutoShape 4"/>
          <p:cNvSpPr/>
          <p:nvPr/>
        </p:nvSpPr>
        <p:spPr>
          <a:xfrm>
            <a:off x="-704" y="6381115"/>
            <a:ext cx="12195175" cy="476885"/>
          </a:xfrm>
          <a:prstGeom prst="rect">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742202" y="3100183"/>
            <a:ext cx="3335655" cy="62484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2724">
                <a:solidFill>
                  <a:schemeClr val="accent1">
                    <a:alpha val="100000"/>
                  </a:schemeClr>
                </a:solidFill>
                <a:latin typeface="微软雅黑"/>
                <a:ea typeface="微软雅黑"/>
                <a:cs typeface="微软雅黑"/>
              </a:rPr>
              <a:t>Contents</a:t>
            </a:r>
          </a:p>
        </p:txBody>
      </p:sp>
      <p:sp>
        <p:nvSpPr>
          <p:cNvPr id="6" name="TextBox 6"/>
          <p:cNvSpPr txBox="1"/>
          <p:nvPr/>
        </p:nvSpPr>
        <p:spPr>
          <a:xfrm>
            <a:off x="742202" y="2288631"/>
            <a:ext cx="3335655" cy="100584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800" b="1">
                <a:solidFill>
                  <a:schemeClr val="accent1">
                    <a:alpha val="100000"/>
                  </a:schemeClr>
                </a:solidFill>
                <a:latin typeface="微软雅黑"/>
                <a:ea typeface="微软雅黑"/>
                <a:cs typeface="微软雅黑"/>
              </a:rPr>
              <a:t>目录</a:t>
            </a:r>
          </a:p>
        </p:txBody>
      </p:sp>
      <p:sp>
        <p:nvSpPr>
          <p:cNvPr id="7" name="TextBox 7"/>
          <p:cNvSpPr txBox="1"/>
          <p:nvPr/>
        </p:nvSpPr>
        <p:spPr>
          <a:xfrm>
            <a:off x="4912220" y="714964"/>
            <a:ext cx="5606620" cy="4770438"/>
          </a:xfrm>
          <a:prstGeom prst="rect">
            <a:avLst/>
          </a:prstGeom>
        </p:spPr>
        <p:txBody>
          <a:bodyPr vert="horz" wrap="square" lIns="95250" tIns="95250" rIns="47625" bIns="9525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700" b="1">
                <a:solidFill>
                  <a:schemeClr val="accent1">
                    <a:alpha val="100000"/>
                  </a:schemeClr>
                </a:solidFill>
                <a:latin typeface="Microsoft Yahei"/>
                <a:ea typeface="Microsoft Yahei"/>
                <a:cs typeface="Microsoft Yahei"/>
              </a:rPr>
              <a:t>保险直播模式下消费者购买意愿提升策略</a:t>
            </a:r>
          </a:p>
          <a:p>
            <a:pPr marL="203200" lvl="0" indent="-203200">
              <a:lnSpc>
                <a:spcPct val="150000"/>
              </a:lnSpc>
              <a:buFont typeface="Arial"/>
              <a:buChar char="•"/>
            </a:pPr>
            <a:r>
              <a:rPr lang="en-US" sz="2700" b="1">
                <a:solidFill>
                  <a:schemeClr val="accent1">
                    <a:alpha val="100000"/>
                  </a:schemeClr>
                </a:solidFill>
                <a:latin typeface="Microsoft Yahei"/>
                <a:ea typeface="Microsoft Yahei"/>
                <a:cs typeface="Microsoft Yahei"/>
              </a:rPr>
              <a:t>结论与展望</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578735" y="1598295"/>
            <a:ext cx="7034530" cy="3661410"/>
          </a:xfrm>
          <a:prstGeom prst="rect">
            <a:avLst/>
          </a:prstGeom>
          <a:noFill/>
          <a:ln w="571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 name="AutoShape 3"/>
          <p:cNvSpPr/>
          <p:nvPr/>
        </p:nvSpPr>
        <p:spPr>
          <a:xfrm>
            <a:off x="4270600" y="1598295"/>
            <a:ext cx="3650800" cy="114022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513434" y="7029364"/>
            <a:ext cx="834390" cy="354330"/>
          </a:xfrm>
          <a:prstGeom prst="rect">
            <a:avLst/>
          </a:prstGeom>
          <a:noFill/>
        </p:spPr>
        <p:txBody>
          <a:bodyPr vert="horz" wrap="non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1704">
                <a:solidFill>
                  <a:srgbClr val="000000">
                    <a:alpha val="100000"/>
                  </a:srgbClr>
                </a:solidFill>
                <a:latin typeface="Microsoft Yahei"/>
                <a:ea typeface="Microsoft Yahei"/>
                <a:cs typeface="Microsoft Yahei"/>
              </a:rPr>
              <a:t>延时符</a:t>
            </a:r>
            <a:endParaRPr lang="en-US" sz="1100"/>
          </a:p>
        </p:txBody>
      </p:sp>
      <p:sp>
        <p:nvSpPr>
          <p:cNvPr id="5" name="TextBox 5"/>
          <p:cNvSpPr txBox="1"/>
          <p:nvPr/>
        </p:nvSpPr>
        <p:spPr>
          <a:xfrm>
            <a:off x="4023413" y="1756561"/>
            <a:ext cx="4145173" cy="823690"/>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3600" b="1">
                <a:solidFill>
                  <a:srgbClr val="FFFFFF">
                    <a:alpha val="100000"/>
                  </a:srgbClr>
                </a:solidFill>
                <a:latin typeface="Microsoft Yahei"/>
                <a:ea typeface="Microsoft Yahei"/>
                <a:cs typeface="Microsoft Yahei"/>
              </a:rPr>
              <a:t>01</a:t>
            </a:r>
          </a:p>
        </p:txBody>
      </p:sp>
      <p:sp>
        <p:nvSpPr>
          <p:cNvPr id="6" name="TextBox 6"/>
          <p:cNvSpPr txBox="1"/>
          <p:nvPr/>
        </p:nvSpPr>
        <p:spPr>
          <a:xfrm>
            <a:off x="2996924" y="3138126"/>
            <a:ext cx="6198152" cy="1708246"/>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3600">
                <a:solidFill>
                  <a:schemeClr val="accent1">
                    <a:alpha val="100000"/>
                  </a:schemeClr>
                </a:solidFill>
                <a:latin typeface="Microsoft Yahei"/>
                <a:ea typeface="Microsoft Yahei"/>
                <a:cs typeface="Microsoft Yahei"/>
              </a:rPr>
              <a:t>引言</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507874" y="6318935"/>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54963"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37715"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5" name="Connector 5"/>
          <p:cNvCxnSpPr/>
          <p:nvPr/>
        </p:nvCxnSpPr>
        <p:spPr>
          <a:xfrm>
            <a:off x="1209343" y="6393165"/>
            <a:ext cx="10991852" cy="0"/>
          </a:xfrm>
          <a:prstGeom prst="line">
            <a:avLst/>
          </a:prstGeom>
          <a:ln w="14288">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sp>
        <p:nvSpPr>
          <p:cNvPr id="6" name="AutoShape 6"/>
          <p:cNvSpPr/>
          <p:nvPr/>
        </p:nvSpPr>
        <p:spPr>
          <a:xfrm>
            <a:off x="904945" y="1398355"/>
            <a:ext cx="2590123" cy="150638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218874" y="2592503"/>
            <a:ext cx="2871893" cy="3142827"/>
          </a:xfrm>
          <a:prstGeom prst="roundRect">
            <a:avLst/>
          </a:prstGeom>
          <a:solidFill>
            <a:schemeClr val="accent2">
              <a:lumMod val="20000"/>
              <a:lumOff val="80000"/>
              <a:alpha val="90000"/>
            </a:schemeClr>
          </a:solidFill>
          <a:ln w="19050">
            <a:solidFill>
              <a:schemeClr val="accent2">
                <a:alpha val="90000"/>
              </a:schemeClr>
            </a:solidFill>
            <a:prstDash val="solid"/>
          </a:ln>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8" name="AutoShape 8"/>
          <p:cNvSpPr/>
          <p:nvPr/>
        </p:nvSpPr>
        <p:spPr>
          <a:xfrm>
            <a:off x="4503089" y="1424901"/>
            <a:ext cx="2590123" cy="1506389"/>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4817018" y="2619049"/>
            <a:ext cx="2871893" cy="3142827"/>
          </a:xfrm>
          <a:prstGeom prst="roundRect">
            <a:avLst/>
          </a:prstGeom>
          <a:solidFill>
            <a:schemeClr val="accent1">
              <a:lumMod val="20000"/>
              <a:lumOff val="80000"/>
              <a:alpha val="90000"/>
            </a:schemeClr>
          </a:solidFill>
          <a:ln w="19050">
            <a:solidFill>
              <a:schemeClr val="accent1">
                <a:alpha val="9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0" name="AutoShape 10"/>
          <p:cNvSpPr/>
          <p:nvPr/>
        </p:nvSpPr>
        <p:spPr>
          <a:xfrm>
            <a:off x="8201329" y="1424901"/>
            <a:ext cx="2590123" cy="150638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8515258" y="2619049"/>
            <a:ext cx="2871893" cy="3142827"/>
          </a:xfrm>
          <a:prstGeom prst="roundRect">
            <a:avLst/>
          </a:prstGeom>
          <a:solidFill>
            <a:schemeClr val="accent2">
              <a:lumMod val="20000"/>
              <a:lumOff val="80000"/>
              <a:alpha val="90000"/>
            </a:schemeClr>
          </a:solidFill>
          <a:ln w="19050">
            <a:solidFill>
              <a:schemeClr val="accent2">
                <a:alpha val="90000"/>
              </a:schemeClr>
            </a:solidFill>
            <a:prstDash val="solid"/>
          </a:ln>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2" name="TextBox 12"/>
          <p:cNvSpPr txBox="1"/>
          <p:nvPr/>
        </p:nvSpPr>
        <p:spPr>
          <a:xfrm>
            <a:off x="1414251" y="2980276"/>
            <a:ext cx="2505075" cy="24955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071D40">
                    <a:alpha val="100000"/>
                  </a:srgbClr>
                </a:solidFill>
                <a:latin typeface="Microsoft Yahei"/>
                <a:ea typeface="Microsoft Yahei"/>
                <a:cs typeface="Microsoft Yahei"/>
              </a:rPr>
              <a:t>互联网技术的快速发展和普及，为保险行业提供了新的营销手段，其中保险直播模式逐渐受到关注。</a:t>
            </a:r>
          </a:p>
        </p:txBody>
      </p:sp>
      <p:sp>
        <p:nvSpPr>
          <p:cNvPr id="13" name="TextBox 13"/>
          <p:cNvSpPr txBox="1"/>
          <p:nvPr/>
        </p:nvSpPr>
        <p:spPr>
          <a:xfrm>
            <a:off x="4999835" y="2980276"/>
            <a:ext cx="2506259" cy="2484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071D40">
                    <a:alpha val="100000"/>
                  </a:srgbClr>
                </a:solidFill>
                <a:latin typeface="Microsoft Yahei"/>
                <a:ea typeface="Microsoft Yahei"/>
                <a:cs typeface="Microsoft Yahei"/>
              </a:rPr>
              <a:t>保险直播模式为消费者提供了更加直观、生动的产品展示和讲解，有助于提高消费者的购买意愿。</a:t>
            </a:r>
          </a:p>
        </p:txBody>
      </p:sp>
      <p:sp>
        <p:nvSpPr>
          <p:cNvPr id="14" name="TextBox 14"/>
          <p:cNvSpPr txBox="1"/>
          <p:nvPr/>
        </p:nvSpPr>
        <p:spPr>
          <a:xfrm>
            <a:off x="8731942" y="2980276"/>
            <a:ext cx="2506259" cy="2484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071D40">
                    <a:alpha val="100000"/>
                  </a:srgbClr>
                </a:solidFill>
                <a:latin typeface="Microsoft Yahei"/>
                <a:ea typeface="Microsoft Yahei"/>
                <a:cs typeface="Microsoft Yahei"/>
              </a:rPr>
              <a:t>研究保险直播模式下消费者购买意愿的影响因素，对于保险公司制定营销策略、提高销售效率具有重要意义。</a:t>
            </a:r>
          </a:p>
        </p:txBody>
      </p:sp>
      <p:sp>
        <p:nvSpPr>
          <p:cNvPr id="15" name="Freeform 15"/>
          <p:cNvSpPr/>
          <p:nvPr/>
        </p:nvSpPr>
        <p:spPr>
          <a:xfrm>
            <a:off x="3734987" y="1845395"/>
            <a:ext cx="509355" cy="509355"/>
          </a:xfrm>
          <a:custGeom>
            <a:rect l="l" t="t" r="r" b="b"/>
            <a:pathLst>
              <a:path w="1905000" h="1905000">
                <a:moveTo>
                  <a:pt x="1905000" y="952500"/>
                </a:moveTo>
                <a:lnTo>
                  <a:pt x="952500" y="0"/>
                </a:lnTo>
                <a:lnTo>
                  <a:pt x="952500" y="476250"/>
                </a:lnTo>
                <a:lnTo>
                  <a:pt x="0" y="476250"/>
                </a:lnTo>
                <a:lnTo>
                  <a:pt x="0" y="1428750"/>
                </a:lnTo>
                <a:lnTo>
                  <a:pt x="952500" y="1428750"/>
                </a:lnTo>
                <a:lnTo>
                  <a:pt x="952500" y="1905000"/>
                </a:lnTo>
                <a:lnTo>
                  <a:pt x="1905000" y="95250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7434234" y="1784900"/>
            <a:ext cx="509355" cy="509355"/>
          </a:xfrm>
          <a:custGeom>
            <a:rect l="l" t="t" r="r" b="b"/>
            <a:pathLst>
              <a:path w="1905000" h="1905000">
                <a:moveTo>
                  <a:pt x="1905000" y="952500"/>
                </a:moveTo>
                <a:lnTo>
                  <a:pt x="952500" y="0"/>
                </a:lnTo>
                <a:lnTo>
                  <a:pt x="952500" y="476250"/>
                </a:lnTo>
                <a:lnTo>
                  <a:pt x="0" y="476250"/>
                </a:lnTo>
                <a:lnTo>
                  <a:pt x="0" y="1428750"/>
                </a:lnTo>
                <a:lnTo>
                  <a:pt x="952500" y="1428750"/>
                </a:lnTo>
                <a:lnTo>
                  <a:pt x="952500" y="1905000"/>
                </a:lnTo>
                <a:lnTo>
                  <a:pt x="1905000" y="95250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TextBox 17"/>
          <p:cNvSpPr txBox="1"/>
          <p:nvPr/>
        </p:nvSpPr>
        <p:spPr>
          <a:xfrm>
            <a:off x="1081380" y="1191768"/>
            <a:ext cx="2180333" cy="1844040"/>
          </a:xfrm>
          <a:prstGeom prst="rect">
            <a:avLst/>
          </a:prstGeom>
        </p:spPr>
        <p:txBody>
          <a:bodyPr vert="horz" wrap="square" lIns="123825" tIns="123825" rIns="57150" bIns="123825"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74000"/>
              </a:lnSpc>
            </a:pPr>
            <a:r>
              <a:rPr lang="en-US" sz="5775" b="1">
                <a:solidFill>
                  <a:srgbClr val="FFFFFF">
                    <a:alpha val="100000"/>
                  </a:srgbClr>
                </a:solidFill>
                <a:latin typeface="Microsoft Yahei"/>
                <a:ea typeface="Microsoft Yahei"/>
                <a:cs typeface="Microsoft Yahei"/>
              </a:rPr>
              <a:t>01</a:t>
            </a:r>
          </a:p>
        </p:txBody>
      </p:sp>
      <p:sp>
        <p:nvSpPr>
          <p:cNvPr id="18" name="TextBox 18"/>
          <p:cNvSpPr txBox="1"/>
          <p:nvPr/>
        </p:nvSpPr>
        <p:spPr>
          <a:xfrm>
            <a:off x="4743558" y="1252051"/>
            <a:ext cx="2109185" cy="1844040"/>
          </a:xfrm>
          <a:prstGeom prst="rect">
            <a:avLst/>
          </a:prstGeom>
        </p:spPr>
        <p:txBody>
          <a:bodyPr vert="horz" wrap="square" lIns="123825" tIns="123825" rIns="57150" bIns="123825"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74000"/>
              </a:lnSpc>
            </a:pPr>
            <a:r>
              <a:rPr lang="en-US" sz="5775" b="1">
                <a:solidFill>
                  <a:srgbClr val="FFFFFF">
                    <a:alpha val="100000"/>
                  </a:srgbClr>
                </a:solidFill>
                <a:latin typeface="Microsoft Yahei"/>
                <a:ea typeface="Microsoft Yahei"/>
                <a:cs typeface="Microsoft Yahei"/>
              </a:rPr>
              <a:t>02</a:t>
            </a:r>
          </a:p>
        </p:txBody>
      </p:sp>
      <p:sp>
        <p:nvSpPr>
          <p:cNvPr id="19" name="TextBox 19"/>
          <p:cNvSpPr txBox="1"/>
          <p:nvPr/>
        </p:nvSpPr>
        <p:spPr>
          <a:xfrm>
            <a:off x="8349305" y="1215599"/>
            <a:ext cx="2294171" cy="1844040"/>
          </a:xfrm>
          <a:prstGeom prst="rect">
            <a:avLst/>
          </a:prstGeom>
        </p:spPr>
        <p:txBody>
          <a:bodyPr vert="horz" wrap="square" lIns="123825" tIns="123825" rIns="57150" bIns="123825"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74000"/>
              </a:lnSpc>
            </a:pPr>
            <a:r>
              <a:rPr lang="en-US" sz="5775" b="1">
                <a:solidFill>
                  <a:srgbClr val="FFFFFF">
                    <a:alpha val="100000"/>
                  </a:srgbClr>
                </a:solidFill>
                <a:latin typeface="Microsoft Yahei"/>
                <a:ea typeface="Microsoft Yahei"/>
                <a:cs typeface="Microsoft Yahei"/>
              </a:rPr>
              <a:t>03</a:t>
            </a:r>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研究背景与意义</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127474" y="2630710"/>
            <a:ext cx="2226278" cy="222627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3728313" y="2422931"/>
            <a:ext cx="1246133" cy="0"/>
          </a:xfrm>
          <a:prstGeom prst="line">
            <a:avLst/>
          </a:prstGeom>
          <a:ln w="12700">
            <a:solidFill>
              <a:schemeClr val="accent1"/>
            </a:solidFill>
            <a:prstDash val="dash"/>
            <a:headEnd type="none"/>
            <a:tailEnd type="oval"/>
          </a:ln>
        </p:spPr>
        <p:style>
          <a:lnRef idx="0">
            <a:schemeClr val="accent1"/>
          </a:lnRef>
          <a:fillRef idx="1">
            <a:schemeClr val="accent1"/>
          </a:fillRef>
          <a:effectRef idx="0">
            <a:schemeClr val="accent1"/>
          </a:effectRef>
          <a:fontRef idx="minor">
            <a:schemeClr val="lt1"/>
          </a:fontRef>
        </p:style>
      </p:cxnSp>
      <p:cxnSp>
        <p:nvCxnSpPr>
          <p:cNvPr id="4" name="Connector 4"/>
          <p:cNvCxnSpPr/>
          <p:nvPr/>
        </p:nvCxnSpPr>
        <p:spPr>
          <a:xfrm>
            <a:off x="4309187" y="3726659"/>
            <a:ext cx="665253" cy="0"/>
          </a:xfrm>
          <a:prstGeom prst="line">
            <a:avLst/>
          </a:prstGeom>
          <a:ln w="12700">
            <a:solidFill>
              <a:schemeClr val="accent4"/>
            </a:solidFill>
            <a:prstDash val="dash"/>
            <a:headEnd type="none"/>
            <a:tailEnd type="oval"/>
          </a:ln>
        </p:spPr>
        <p:style>
          <a:lnRef idx="0">
            <a:schemeClr val="accent4"/>
          </a:lnRef>
          <a:fillRef idx="1">
            <a:schemeClr val="accent4"/>
          </a:fillRef>
          <a:effectRef idx="0">
            <a:schemeClr val="accent4"/>
          </a:effectRef>
          <a:fontRef idx="minor">
            <a:schemeClr val="lt1"/>
          </a:fontRef>
        </p:style>
      </p:cxnSp>
      <p:cxnSp>
        <p:nvCxnSpPr>
          <p:cNvPr id="5" name="Connector 5"/>
          <p:cNvCxnSpPr/>
          <p:nvPr/>
        </p:nvCxnSpPr>
        <p:spPr>
          <a:xfrm>
            <a:off x="3728313" y="5030388"/>
            <a:ext cx="1246133" cy="0"/>
          </a:xfrm>
          <a:prstGeom prst="line">
            <a:avLst/>
          </a:prstGeom>
          <a:ln w="12700">
            <a:solidFill>
              <a:schemeClr val="accent1"/>
            </a:solidFill>
            <a:prstDash val="dash"/>
            <a:headEnd type="none"/>
            <a:tailEnd type="oval"/>
          </a:ln>
        </p:spPr>
        <p:style>
          <a:lnRef idx="0">
            <a:schemeClr val="accent1"/>
          </a:lnRef>
          <a:fillRef idx="1">
            <a:schemeClr val="accent1"/>
          </a:fillRef>
          <a:effectRef idx="0">
            <a:schemeClr val="accent1"/>
          </a:effectRef>
          <a:fontRef idx="minor">
            <a:schemeClr val="lt1"/>
          </a:fontRef>
        </p:style>
      </p:cxnSp>
      <p:sp>
        <p:nvSpPr>
          <p:cNvPr id="6" name="AutoShape 6"/>
          <p:cNvSpPr/>
          <p:nvPr/>
        </p:nvSpPr>
        <p:spPr>
          <a:xfrm>
            <a:off x="3098006" y="4715256"/>
            <a:ext cx="630365" cy="63026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7" name="Group 7"/>
          <p:cNvGrpSpPr/>
          <p:nvPr/>
        </p:nvGrpSpPr>
        <p:grpSpPr>
          <a:xfrm>
            <a:off x="3242405" y="4895659"/>
            <a:ext cx="352711" cy="269463"/>
            <a:chOff x="3242405" y="4895659"/>
            <a:chExt cx="352711" cy="269463"/>
          </a:xfrm>
        </p:grpSpPr>
        <p:sp>
          <p:nvSpPr>
            <p:cNvPr id="8" name="Freeform 8"/>
            <p:cNvSpPr/>
            <p:nvPr/>
          </p:nvSpPr>
          <p:spPr>
            <a:xfrm>
              <a:off x="3242405" y="4895659"/>
              <a:ext cx="283845" cy="220980"/>
            </a:xfrm>
            <a:custGeom>
              <a:rect l="l" t="t" r="r" b="b"/>
              <a:pathLst>
                <a:path w="141" h="110">
                  <a:moveTo>
                    <a:pt x="92" y="95"/>
                  </a:moveTo>
                  <a:cubicBezTo>
                    <a:pt x="105" y="92"/>
                    <a:pt x="117" y="87"/>
                    <a:pt x="126" y="77"/>
                  </a:cubicBezTo>
                  <a:cubicBezTo>
                    <a:pt x="137" y="66"/>
                    <a:pt x="141" y="53"/>
                    <a:pt x="136" y="38"/>
                  </a:cubicBezTo>
                  <a:cubicBezTo>
                    <a:pt x="132" y="25"/>
                    <a:pt x="123" y="17"/>
                    <a:pt x="111" y="10"/>
                  </a:cubicBezTo>
                  <a:cubicBezTo>
                    <a:pt x="100" y="4"/>
                    <a:pt x="87" y="1"/>
                    <a:pt x="75" y="1"/>
                  </a:cubicBezTo>
                  <a:cubicBezTo>
                    <a:pt x="54" y="0"/>
                    <a:pt x="35" y="5"/>
                    <a:pt x="20" y="19"/>
                  </a:cubicBezTo>
                  <a:cubicBezTo>
                    <a:pt x="1" y="35"/>
                    <a:pt x="0" y="59"/>
                    <a:pt x="17" y="77"/>
                  </a:cubicBezTo>
                  <a:cubicBezTo>
                    <a:pt x="20" y="81"/>
                    <a:pt x="25" y="84"/>
                    <a:pt x="30" y="88"/>
                  </a:cubicBezTo>
                  <a:cubicBezTo>
                    <a:pt x="30" y="88"/>
                    <a:pt x="30" y="88"/>
                    <a:pt x="29" y="88"/>
                  </a:cubicBezTo>
                  <a:cubicBezTo>
                    <a:pt x="27" y="94"/>
                    <a:pt x="23" y="99"/>
                    <a:pt x="19" y="103"/>
                  </a:cubicBezTo>
                  <a:cubicBezTo>
                    <a:pt x="17" y="105"/>
                    <a:pt x="16" y="106"/>
                    <a:pt x="17" y="108"/>
                  </a:cubicBezTo>
                  <a:cubicBezTo>
                    <a:pt x="18" y="110"/>
                    <a:pt x="20" y="110"/>
                    <a:pt x="22" y="110"/>
                  </a:cubicBezTo>
                  <a:cubicBezTo>
                    <a:pt x="33" y="108"/>
                    <a:pt x="43" y="104"/>
                    <a:pt x="53" y="98"/>
                  </a:cubicBezTo>
                  <a:cubicBezTo>
                    <a:pt x="54" y="97"/>
                    <a:pt x="56" y="96"/>
                    <a:pt x="58" y="97"/>
                  </a:cubicBezTo>
                  <a:cubicBezTo>
                    <a:pt x="69" y="98"/>
                    <a:pt x="81" y="98"/>
                    <a:pt x="92" y="95"/>
                  </a:cubicBezTo>
                  <a:close/>
                  <a:moveTo>
                    <a:pt x="55" y="84"/>
                  </a:moveTo>
                  <a:cubicBezTo>
                    <a:pt x="53" y="84"/>
                    <a:pt x="51" y="84"/>
                    <a:pt x="50" y="85"/>
                  </a:cubicBezTo>
                  <a:cubicBezTo>
                    <a:pt x="47" y="87"/>
                    <a:pt x="45" y="88"/>
                    <a:pt x="43" y="90"/>
                  </a:cubicBezTo>
                  <a:cubicBezTo>
                    <a:pt x="43" y="89"/>
                    <a:pt x="42" y="89"/>
                    <a:pt x="42" y="89"/>
                  </a:cubicBezTo>
                  <a:cubicBezTo>
                    <a:pt x="43" y="87"/>
                    <a:pt x="44" y="85"/>
                    <a:pt x="45" y="82"/>
                  </a:cubicBezTo>
                  <a:cubicBezTo>
                    <a:pt x="42" y="80"/>
                    <a:pt x="40" y="79"/>
                    <a:pt x="37" y="77"/>
                  </a:cubicBezTo>
                  <a:cubicBezTo>
                    <a:pt x="31" y="74"/>
                    <a:pt x="26" y="70"/>
                    <a:pt x="22" y="64"/>
                  </a:cubicBezTo>
                  <a:cubicBezTo>
                    <a:pt x="14" y="53"/>
                    <a:pt x="16" y="40"/>
                    <a:pt x="25" y="30"/>
                  </a:cubicBezTo>
                  <a:cubicBezTo>
                    <a:pt x="35" y="20"/>
                    <a:pt x="48" y="15"/>
                    <a:pt x="62" y="14"/>
                  </a:cubicBezTo>
                  <a:cubicBezTo>
                    <a:pt x="76" y="12"/>
                    <a:pt x="90" y="14"/>
                    <a:pt x="103" y="20"/>
                  </a:cubicBezTo>
                  <a:cubicBezTo>
                    <a:pt x="112" y="24"/>
                    <a:pt x="119" y="30"/>
                    <a:pt x="123" y="38"/>
                  </a:cubicBezTo>
                  <a:cubicBezTo>
                    <a:pt x="128" y="47"/>
                    <a:pt x="127" y="56"/>
                    <a:pt x="121" y="64"/>
                  </a:cubicBezTo>
                  <a:cubicBezTo>
                    <a:pt x="113" y="75"/>
                    <a:pt x="102" y="81"/>
                    <a:pt x="89" y="84"/>
                  </a:cubicBezTo>
                  <a:cubicBezTo>
                    <a:pt x="78" y="86"/>
                    <a:pt x="66" y="86"/>
                    <a:pt x="55" y="84"/>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3371564" y="4966240"/>
              <a:ext cx="223552" cy="198882"/>
            </a:xfrm>
            <a:custGeom>
              <a:rect l="l" t="t" r="r" b="b"/>
              <a:pathLst>
                <a:path w="110" h="99">
                  <a:moveTo>
                    <a:pt x="94" y="90"/>
                  </a:moveTo>
                  <a:cubicBezTo>
                    <a:pt x="91" y="86"/>
                    <a:pt x="87" y="82"/>
                    <a:pt x="85" y="77"/>
                  </a:cubicBezTo>
                  <a:cubicBezTo>
                    <a:pt x="100" y="68"/>
                    <a:pt x="111" y="56"/>
                    <a:pt x="110" y="38"/>
                  </a:cubicBezTo>
                  <a:cubicBezTo>
                    <a:pt x="110" y="20"/>
                    <a:pt x="99" y="9"/>
                    <a:pt x="84" y="0"/>
                  </a:cubicBezTo>
                  <a:cubicBezTo>
                    <a:pt x="85" y="1"/>
                    <a:pt x="85" y="2"/>
                    <a:pt x="85" y="3"/>
                  </a:cubicBezTo>
                  <a:cubicBezTo>
                    <a:pt x="86" y="9"/>
                    <a:pt x="87" y="15"/>
                    <a:pt x="86" y="21"/>
                  </a:cubicBezTo>
                  <a:cubicBezTo>
                    <a:pt x="84" y="35"/>
                    <a:pt x="77" y="46"/>
                    <a:pt x="66" y="55"/>
                  </a:cubicBezTo>
                  <a:cubicBezTo>
                    <a:pt x="54" y="66"/>
                    <a:pt x="39" y="71"/>
                    <a:pt x="23" y="74"/>
                  </a:cubicBezTo>
                  <a:cubicBezTo>
                    <a:pt x="16" y="75"/>
                    <a:pt x="8" y="75"/>
                    <a:pt x="0" y="75"/>
                  </a:cubicBezTo>
                  <a:cubicBezTo>
                    <a:pt x="3" y="77"/>
                    <a:pt x="7" y="79"/>
                    <a:pt x="10" y="81"/>
                  </a:cubicBezTo>
                  <a:cubicBezTo>
                    <a:pt x="26" y="87"/>
                    <a:pt x="42" y="88"/>
                    <a:pt x="58" y="86"/>
                  </a:cubicBezTo>
                  <a:cubicBezTo>
                    <a:pt x="60" y="86"/>
                    <a:pt x="61" y="86"/>
                    <a:pt x="62" y="87"/>
                  </a:cubicBezTo>
                  <a:cubicBezTo>
                    <a:pt x="72" y="93"/>
                    <a:pt x="82" y="97"/>
                    <a:pt x="94" y="99"/>
                  </a:cubicBezTo>
                  <a:cubicBezTo>
                    <a:pt x="95" y="99"/>
                    <a:pt x="97" y="98"/>
                    <a:pt x="98" y="97"/>
                  </a:cubicBezTo>
                  <a:cubicBezTo>
                    <a:pt x="98" y="97"/>
                    <a:pt x="98" y="95"/>
                    <a:pt x="97" y="93"/>
                  </a:cubicBezTo>
                  <a:cubicBezTo>
                    <a:pt x="97" y="92"/>
                    <a:pt x="95" y="91"/>
                    <a:pt x="94" y="9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3098006" y="2107787"/>
            <a:ext cx="630365" cy="630269"/>
            <a:chOff x="3098006" y="2107787"/>
            <a:chExt cx="630365" cy="630269"/>
          </a:xfrm>
        </p:grpSpPr>
        <p:sp>
          <p:nvSpPr>
            <p:cNvPr id="11" name="AutoShape 11"/>
            <p:cNvSpPr/>
            <p:nvPr/>
          </p:nvSpPr>
          <p:spPr>
            <a:xfrm>
              <a:off x="3098006" y="2107787"/>
              <a:ext cx="630365" cy="63026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3310033" y="2255329"/>
              <a:ext cx="234601" cy="304229"/>
            </a:xfrm>
            <a:custGeom>
              <a:rect l="l" t="t" r="r" b="b"/>
              <a:pathLst>
                <a:path w="438150" h="568325">
                  <a:moveTo>
                    <a:pt x="344255" y="320246"/>
                  </a:moveTo>
                  <a:cubicBezTo>
                    <a:pt x="393080" y="312737"/>
                    <a:pt x="434394" y="346528"/>
                    <a:pt x="438150" y="399092"/>
                  </a:cubicBezTo>
                  <a:cubicBezTo>
                    <a:pt x="438150" y="399092"/>
                    <a:pt x="438150" y="402847"/>
                    <a:pt x="438150" y="406601"/>
                  </a:cubicBezTo>
                  <a:cubicBezTo>
                    <a:pt x="438150" y="451656"/>
                    <a:pt x="438150" y="496711"/>
                    <a:pt x="438150" y="545520"/>
                  </a:cubicBezTo>
                  <a:cubicBezTo>
                    <a:pt x="438150" y="545520"/>
                    <a:pt x="438150" y="545520"/>
                    <a:pt x="438150" y="549275"/>
                  </a:cubicBezTo>
                  <a:cubicBezTo>
                    <a:pt x="438150" y="549275"/>
                    <a:pt x="438150" y="549275"/>
                    <a:pt x="284162" y="549275"/>
                  </a:cubicBezTo>
                  <a:cubicBezTo>
                    <a:pt x="284162" y="549275"/>
                    <a:pt x="284162" y="545520"/>
                    <a:pt x="284162" y="545520"/>
                  </a:cubicBezTo>
                  <a:cubicBezTo>
                    <a:pt x="284162" y="496711"/>
                    <a:pt x="284162" y="451656"/>
                    <a:pt x="284162" y="402847"/>
                  </a:cubicBezTo>
                  <a:cubicBezTo>
                    <a:pt x="284162" y="361546"/>
                    <a:pt x="310453" y="327755"/>
                    <a:pt x="344255" y="320246"/>
                  </a:cubicBezTo>
                  <a:close/>
                  <a:moveTo>
                    <a:pt x="352879" y="200025"/>
                  </a:moveTo>
                  <a:cubicBezTo>
                    <a:pt x="352879" y="200025"/>
                    <a:pt x="352879" y="200025"/>
                    <a:pt x="356621" y="200025"/>
                  </a:cubicBezTo>
                  <a:cubicBezTo>
                    <a:pt x="356621" y="200025"/>
                    <a:pt x="356621" y="200025"/>
                    <a:pt x="367847" y="200025"/>
                  </a:cubicBezTo>
                  <a:cubicBezTo>
                    <a:pt x="371589" y="200025"/>
                    <a:pt x="375330" y="203767"/>
                    <a:pt x="379072" y="203767"/>
                  </a:cubicBezTo>
                  <a:cubicBezTo>
                    <a:pt x="401524" y="211251"/>
                    <a:pt x="412750" y="237445"/>
                    <a:pt x="409008" y="263638"/>
                  </a:cubicBezTo>
                  <a:cubicBezTo>
                    <a:pt x="405266" y="286090"/>
                    <a:pt x="386556" y="304800"/>
                    <a:pt x="360363" y="304800"/>
                  </a:cubicBezTo>
                  <a:cubicBezTo>
                    <a:pt x="337911" y="304800"/>
                    <a:pt x="319201" y="286090"/>
                    <a:pt x="311717" y="263638"/>
                  </a:cubicBezTo>
                  <a:cubicBezTo>
                    <a:pt x="307975" y="233703"/>
                    <a:pt x="326685" y="207509"/>
                    <a:pt x="352879" y="200025"/>
                  </a:cubicBezTo>
                  <a:close/>
                  <a:moveTo>
                    <a:pt x="100853" y="196018"/>
                  </a:moveTo>
                  <a:cubicBezTo>
                    <a:pt x="175559" y="180975"/>
                    <a:pt x="246529" y="241146"/>
                    <a:pt x="254000" y="320120"/>
                  </a:cubicBezTo>
                  <a:cubicBezTo>
                    <a:pt x="254000" y="323881"/>
                    <a:pt x="254000" y="327642"/>
                    <a:pt x="254000" y="331402"/>
                  </a:cubicBezTo>
                  <a:cubicBezTo>
                    <a:pt x="254000" y="406616"/>
                    <a:pt x="254000" y="481829"/>
                    <a:pt x="254000" y="557043"/>
                  </a:cubicBezTo>
                  <a:cubicBezTo>
                    <a:pt x="254000" y="557043"/>
                    <a:pt x="254000" y="557043"/>
                    <a:pt x="254000" y="568325"/>
                  </a:cubicBezTo>
                  <a:cubicBezTo>
                    <a:pt x="254000" y="568325"/>
                    <a:pt x="254000" y="568325"/>
                    <a:pt x="0" y="568325"/>
                  </a:cubicBezTo>
                  <a:cubicBezTo>
                    <a:pt x="0" y="564564"/>
                    <a:pt x="0" y="564564"/>
                    <a:pt x="0" y="560804"/>
                  </a:cubicBezTo>
                  <a:cubicBezTo>
                    <a:pt x="0" y="485590"/>
                    <a:pt x="0" y="406616"/>
                    <a:pt x="0" y="327642"/>
                  </a:cubicBezTo>
                  <a:cubicBezTo>
                    <a:pt x="0" y="263710"/>
                    <a:pt x="44823" y="211060"/>
                    <a:pt x="100853" y="196018"/>
                  </a:cubicBezTo>
                  <a:close/>
                  <a:moveTo>
                    <a:pt x="112091" y="0"/>
                  </a:moveTo>
                  <a:cubicBezTo>
                    <a:pt x="115818" y="0"/>
                    <a:pt x="115818" y="0"/>
                    <a:pt x="115818" y="0"/>
                  </a:cubicBezTo>
                  <a:cubicBezTo>
                    <a:pt x="115818" y="0"/>
                    <a:pt x="115818" y="0"/>
                    <a:pt x="138181" y="0"/>
                  </a:cubicBezTo>
                  <a:cubicBezTo>
                    <a:pt x="141909" y="0"/>
                    <a:pt x="149363" y="3762"/>
                    <a:pt x="153090" y="3762"/>
                  </a:cubicBezTo>
                  <a:cubicBezTo>
                    <a:pt x="190362" y="18808"/>
                    <a:pt x="212725" y="60187"/>
                    <a:pt x="205271" y="101566"/>
                  </a:cubicBezTo>
                  <a:cubicBezTo>
                    <a:pt x="197816" y="139183"/>
                    <a:pt x="164272" y="169276"/>
                    <a:pt x="127000" y="169276"/>
                  </a:cubicBezTo>
                  <a:cubicBezTo>
                    <a:pt x="89728" y="173038"/>
                    <a:pt x="56184" y="142944"/>
                    <a:pt x="48729" y="101566"/>
                  </a:cubicBezTo>
                  <a:cubicBezTo>
                    <a:pt x="41275" y="52664"/>
                    <a:pt x="71092" y="7523"/>
                    <a:pt x="112091"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3" name="AutoShape 13"/>
          <p:cNvSpPr/>
          <p:nvPr/>
        </p:nvSpPr>
        <p:spPr>
          <a:xfrm>
            <a:off x="3678841" y="3411474"/>
            <a:ext cx="630365" cy="630269"/>
          </a:xfrm>
          <a:prstGeom prst="ellipse">
            <a:avLst/>
          </a:pr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4" name="Group 14"/>
          <p:cNvGrpSpPr/>
          <p:nvPr/>
        </p:nvGrpSpPr>
        <p:grpSpPr>
          <a:xfrm>
            <a:off x="3842099" y="3569779"/>
            <a:ext cx="313754" cy="313849"/>
            <a:chOff x="3842099" y="3569779"/>
            <a:chExt cx="313754" cy="313849"/>
          </a:xfrm>
        </p:grpSpPr>
        <p:sp>
          <p:nvSpPr>
            <p:cNvPr id="15" name="Freeform 15"/>
            <p:cNvSpPr/>
            <p:nvPr/>
          </p:nvSpPr>
          <p:spPr>
            <a:xfrm>
              <a:off x="3842099" y="3598926"/>
              <a:ext cx="284702" cy="284702"/>
            </a:xfrm>
            <a:custGeom>
              <a:rect l="l" t="t" r="r" b="b"/>
              <a:pathLst>
                <a:path w="184" h="184">
                  <a:moveTo>
                    <a:pt x="92" y="184"/>
                  </a:moveTo>
                  <a:cubicBezTo>
                    <a:pt x="143" y="184"/>
                    <a:pt x="184" y="143"/>
                    <a:pt x="184" y="92"/>
                  </a:cubicBezTo>
                  <a:cubicBezTo>
                    <a:pt x="184" y="76"/>
                    <a:pt x="180" y="62"/>
                    <a:pt x="173" y="49"/>
                  </a:cubicBezTo>
                  <a:cubicBezTo>
                    <a:pt x="172" y="49"/>
                    <a:pt x="172" y="49"/>
                    <a:pt x="171" y="49"/>
                  </a:cubicBezTo>
                  <a:cubicBezTo>
                    <a:pt x="170" y="49"/>
                    <a:pt x="170" y="49"/>
                    <a:pt x="170" y="49"/>
                  </a:cubicBezTo>
                  <a:cubicBezTo>
                    <a:pt x="158" y="48"/>
                    <a:pt x="158" y="48"/>
                    <a:pt x="158" y="48"/>
                  </a:cubicBezTo>
                  <a:cubicBezTo>
                    <a:pt x="149" y="56"/>
                    <a:pt x="149" y="56"/>
                    <a:pt x="149" y="56"/>
                  </a:cubicBezTo>
                  <a:cubicBezTo>
                    <a:pt x="156" y="67"/>
                    <a:pt x="160" y="79"/>
                    <a:pt x="160" y="92"/>
                  </a:cubicBezTo>
                  <a:cubicBezTo>
                    <a:pt x="160" y="129"/>
                    <a:pt x="129" y="160"/>
                    <a:pt x="92" y="160"/>
                  </a:cubicBezTo>
                  <a:cubicBezTo>
                    <a:pt x="55" y="160"/>
                    <a:pt x="24" y="129"/>
                    <a:pt x="24" y="92"/>
                  </a:cubicBezTo>
                  <a:cubicBezTo>
                    <a:pt x="24" y="55"/>
                    <a:pt x="55" y="24"/>
                    <a:pt x="92" y="24"/>
                  </a:cubicBezTo>
                  <a:cubicBezTo>
                    <a:pt x="105" y="24"/>
                    <a:pt x="117" y="28"/>
                    <a:pt x="128" y="35"/>
                  </a:cubicBezTo>
                  <a:cubicBezTo>
                    <a:pt x="135" y="27"/>
                    <a:pt x="135" y="27"/>
                    <a:pt x="135" y="27"/>
                  </a:cubicBezTo>
                  <a:cubicBezTo>
                    <a:pt x="134" y="14"/>
                    <a:pt x="134" y="14"/>
                    <a:pt x="134" y="14"/>
                  </a:cubicBezTo>
                  <a:cubicBezTo>
                    <a:pt x="134" y="12"/>
                    <a:pt x="134" y="11"/>
                    <a:pt x="134" y="10"/>
                  </a:cubicBezTo>
                  <a:cubicBezTo>
                    <a:pt x="122" y="4"/>
                    <a:pt x="107" y="0"/>
                    <a:pt x="92" y="0"/>
                  </a:cubicBezTo>
                  <a:cubicBezTo>
                    <a:pt x="41" y="0"/>
                    <a:pt x="0" y="41"/>
                    <a:pt x="0" y="92"/>
                  </a:cubicBezTo>
                  <a:cubicBezTo>
                    <a:pt x="0" y="143"/>
                    <a:pt x="41" y="184"/>
                    <a:pt x="92" y="184"/>
                  </a:cubicBezTo>
                  <a:close/>
                  <a:moveTo>
                    <a:pt x="92" y="184"/>
                  </a:moveTo>
                  <a:cubicBezTo>
                    <a:pt x="92" y="184"/>
                    <a:pt x="92" y="184"/>
                    <a:pt x="92" y="184"/>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3914965" y="3671697"/>
              <a:ext cx="139065" cy="139065"/>
            </a:xfrm>
            <a:custGeom>
              <a:rect l="l" t="t" r="r" b="b"/>
              <a:pathLst>
                <a:path w="90" h="90">
                  <a:moveTo>
                    <a:pt x="45" y="21"/>
                  </a:moveTo>
                  <a:cubicBezTo>
                    <a:pt x="46" y="21"/>
                    <a:pt x="46" y="21"/>
                    <a:pt x="47" y="21"/>
                  </a:cubicBezTo>
                  <a:cubicBezTo>
                    <a:pt x="64" y="4"/>
                    <a:pt x="64" y="4"/>
                    <a:pt x="64" y="4"/>
                  </a:cubicBezTo>
                  <a:cubicBezTo>
                    <a:pt x="64" y="4"/>
                    <a:pt x="64" y="4"/>
                    <a:pt x="64" y="4"/>
                  </a:cubicBezTo>
                  <a:cubicBezTo>
                    <a:pt x="58" y="1"/>
                    <a:pt x="52" y="0"/>
                    <a:pt x="45" y="0"/>
                  </a:cubicBezTo>
                  <a:cubicBezTo>
                    <a:pt x="20" y="0"/>
                    <a:pt x="0" y="20"/>
                    <a:pt x="0" y="45"/>
                  </a:cubicBezTo>
                  <a:cubicBezTo>
                    <a:pt x="0" y="70"/>
                    <a:pt x="20" y="90"/>
                    <a:pt x="45" y="90"/>
                  </a:cubicBezTo>
                  <a:cubicBezTo>
                    <a:pt x="70" y="90"/>
                    <a:pt x="90" y="70"/>
                    <a:pt x="90" y="45"/>
                  </a:cubicBezTo>
                  <a:cubicBezTo>
                    <a:pt x="90" y="38"/>
                    <a:pt x="89" y="32"/>
                    <a:pt x="86" y="26"/>
                  </a:cubicBezTo>
                  <a:cubicBezTo>
                    <a:pt x="86" y="26"/>
                    <a:pt x="86" y="26"/>
                    <a:pt x="86" y="26"/>
                  </a:cubicBezTo>
                  <a:cubicBezTo>
                    <a:pt x="69" y="43"/>
                    <a:pt x="69" y="43"/>
                    <a:pt x="69" y="43"/>
                  </a:cubicBezTo>
                  <a:cubicBezTo>
                    <a:pt x="69" y="44"/>
                    <a:pt x="69" y="44"/>
                    <a:pt x="69" y="45"/>
                  </a:cubicBezTo>
                  <a:cubicBezTo>
                    <a:pt x="69" y="58"/>
                    <a:pt x="58" y="69"/>
                    <a:pt x="45" y="69"/>
                  </a:cubicBezTo>
                  <a:cubicBezTo>
                    <a:pt x="32" y="69"/>
                    <a:pt x="21" y="58"/>
                    <a:pt x="21" y="45"/>
                  </a:cubicBezTo>
                  <a:cubicBezTo>
                    <a:pt x="21" y="32"/>
                    <a:pt x="32" y="21"/>
                    <a:pt x="45" y="21"/>
                  </a:cubicBezTo>
                  <a:close/>
                  <a:moveTo>
                    <a:pt x="45" y="21"/>
                  </a:moveTo>
                  <a:cubicBezTo>
                    <a:pt x="45" y="21"/>
                    <a:pt x="45" y="21"/>
                    <a:pt x="45" y="21"/>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3998309" y="3569779"/>
              <a:ext cx="157544" cy="157544"/>
            </a:xfrm>
            <a:custGeom>
              <a:rect l="l" t="t" r="r" b="b"/>
              <a:pathLst>
                <a:path w="102" h="102">
                  <a:moveTo>
                    <a:pt x="86" y="28"/>
                  </a:moveTo>
                  <a:cubicBezTo>
                    <a:pt x="91" y="23"/>
                    <a:pt x="91" y="23"/>
                    <a:pt x="91" y="23"/>
                  </a:cubicBezTo>
                  <a:cubicBezTo>
                    <a:pt x="93" y="20"/>
                    <a:pt x="93" y="17"/>
                    <a:pt x="91" y="14"/>
                  </a:cubicBezTo>
                  <a:cubicBezTo>
                    <a:pt x="87" y="11"/>
                    <a:pt x="87" y="11"/>
                    <a:pt x="87" y="11"/>
                  </a:cubicBezTo>
                  <a:cubicBezTo>
                    <a:pt x="86" y="10"/>
                    <a:pt x="85" y="9"/>
                    <a:pt x="83" y="9"/>
                  </a:cubicBezTo>
                  <a:cubicBezTo>
                    <a:pt x="82" y="9"/>
                    <a:pt x="80" y="10"/>
                    <a:pt x="79" y="11"/>
                  </a:cubicBezTo>
                  <a:cubicBezTo>
                    <a:pt x="74" y="17"/>
                    <a:pt x="74" y="17"/>
                    <a:pt x="74" y="17"/>
                  </a:cubicBezTo>
                  <a:cubicBezTo>
                    <a:pt x="72" y="2"/>
                    <a:pt x="72" y="2"/>
                    <a:pt x="72" y="2"/>
                  </a:cubicBezTo>
                  <a:cubicBezTo>
                    <a:pt x="72" y="0"/>
                    <a:pt x="71" y="0"/>
                    <a:pt x="70" y="0"/>
                  </a:cubicBezTo>
                  <a:cubicBezTo>
                    <a:pt x="70" y="0"/>
                    <a:pt x="69" y="0"/>
                    <a:pt x="69" y="0"/>
                  </a:cubicBezTo>
                  <a:cubicBezTo>
                    <a:pt x="47" y="23"/>
                    <a:pt x="47" y="23"/>
                    <a:pt x="47" y="23"/>
                  </a:cubicBezTo>
                  <a:cubicBezTo>
                    <a:pt x="45" y="25"/>
                    <a:pt x="44" y="28"/>
                    <a:pt x="44" y="30"/>
                  </a:cubicBezTo>
                  <a:cubicBezTo>
                    <a:pt x="44" y="31"/>
                    <a:pt x="44" y="31"/>
                    <a:pt x="44" y="31"/>
                  </a:cubicBezTo>
                  <a:cubicBezTo>
                    <a:pt x="45" y="45"/>
                    <a:pt x="45" y="45"/>
                    <a:pt x="45" y="45"/>
                  </a:cubicBezTo>
                  <a:cubicBezTo>
                    <a:pt x="37" y="53"/>
                    <a:pt x="37" y="53"/>
                    <a:pt x="37" y="53"/>
                  </a:cubicBezTo>
                  <a:cubicBezTo>
                    <a:pt x="22" y="68"/>
                    <a:pt x="22" y="68"/>
                    <a:pt x="22" y="68"/>
                  </a:cubicBezTo>
                  <a:cubicBezTo>
                    <a:pt x="22" y="68"/>
                    <a:pt x="22" y="68"/>
                    <a:pt x="22" y="68"/>
                  </a:cubicBezTo>
                  <a:cubicBezTo>
                    <a:pt x="8" y="82"/>
                    <a:pt x="8" y="82"/>
                    <a:pt x="8" y="82"/>
                  </a:cubicBezTo>
                  <a:cubicBezTo>
                    <a:pt x="2" y="89"/>
                    <a:pt x="2" y="89"/>
                    <a:pt x="2" y="89"/>
                  </a:cubicBezTo>
                  <a:cubicBezTo>
                    <a:pt x="1" y="90"/>
                    <a:pt x="0" y="91"/>
                    <a:pt x="0" y="92"/>
                  </a:cubicBezTo>
                  <a:cubicBezTo>
                    <a:pt x="0" y="97"/>
                    <a:pt x="0" y="97"/>
                    <a:pt x="0" y="97"/>
                  </a:cubicBezTo>
                  <a:cubicBezTo>
                    <a:pt x="0" y="100"/>
                    <a:pt x="2" y="102"/>
                    <a:pt x="5" y="102"/>
                  </a:cubicBezTo>
                  <a:cubicBezTo>
                    <a:pt x="5" y="102"/>
                    <a:pt x="5" y="102"/>
                    <a:pt x="5" y="102"/>
                  </a:cubicBezTo>
                  <a:cubicBezTo>
                    <a:pt x="10" y="102"/>
                    <a:pt x="10" y="102"/>
                    <a:pt x="10" y="102"/>
                  </a:cubicBezTo>
                  <a:cubicBezTo>
                    <a:pt x="11" y="102"/>
                    <a:pt x="12" y="101"/>
                    <a:pt x="13" y="100"/>
                  </a:cubicBezTo>
                  <a:cubicBezTo>
                    <a:pt x="57" y="56"/>
                    <a:pt x="57" y="56"/>
                    <a:pt x="57" y="56"/>
                  </a:cubicBezTo>
                  <a:cubicBezTo>
                    <a:pt x="70" y="57"/>
                    <a:pt x="70" y="57"/>
                    <a:pt x="70" y="57"/>
                  </a:cubicBezTo>
                  <a:cubicBezTo>
                    <a:pt x="71" y="57"/>
                    <a:pt x="71" y="57"/>
                    <a:pt x="71" y="57"/>
                  </a:cubicBezTo>
                  <a:cubicBezTo>
                    <a:pt x="71" y="57"/>
                    <a:pt x="71" y="57"/>
                    <a:pt x="71" y="57"/>
                  </a:cubicBezTo>
                  <a:cubicBezTo>
                    <a:pt x="74" y="57"/>
                    <a:pt x="77" y="56"/>
                    <a:pt x="78" y="54"/>
                  </a:cubicBezTo>
                  <a:cubicBezTo>
                    <a:pt x="101" y="32"/>
                    <a:pt x="101" y="32"/>
                    <a:pt x="101" y="32"/>
                  </a:cubicBezTo>
                  <a:cubicBezTo>
                    <a:pt x="102" y="31"/>
                    <a:pt x="101" y="29"/>
                    <a:pt x="100" y="29"/>
                  </a:cubicBezTo>
                  <a:lnTo>
                    <a:pt x="86" y="28"/>
                  </a:lnTo>
                  <a:close/>
                  <a:moveTo>
                    <a:pt x="86" y="28"/>
                  </a:moveTo>
                  <a:cubicBezTo>
                    <a:pt x="86" y="28"/>
                    <a:pt x="86" y="28"/>
                    <a:pt x="86" y="28"/>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8" name="Freeform 18"/>
          <p:cNvSpPr/>
          <p:nvPr/>
        </p:nvSpPr>
        <p:spPr>
          <a:xfrm rot="16200000" flipH="1">
            <a:off x="7464743" y="-536734"/>
            <a:ext cx="1203293" cy="5919311"/>
          </a:xfrm>
          <a:custGeom>
            <a:rect l="l" t="t" r="r" b="b"/>
            <a:pathLst>
              <a:path w="1632490" h="8030341">
                <a:moveTo>
                  <a:pt x="1632490" y="7785467"/>
                </a:moveTo>
                <a:lnTo>
                  <a:pt x="1632490" y="244875"/>
                </a:lnTo>
                <a:lnTo>
                  <a:pt x="816246" y="0"/>
                </a:lnTo>
                <a:lnTo>
                  <a:pt x="1" y="244875"/>
                </a:lnTo>
                <a:lnTo>
                  <a:pt x="1" y="6297784"/>
                </a:lnTo>
                <a:lnTo>
                  <a:pt x="0" y="6297785"/>
                </a:lnTo>
                <a:lnTo>
                  <a:pt x="1" y="6297785"/>
                </a:lnTo>
                <a:lnTo>
                  <a:pt x="1" y="6297785"/>
                </a:lnTo>
                <a:lnTo>
                  <a:pt x="0" y="6297785"/>
                </a:lnTo>
                <a:lnTo>
                  <a:pt x="0" y="7785468"/>
                </a:lnTo>
                <a:lnTo>
                  <a:pt x="816246" y="8030341"/>
                </a:lnTo>
                <a:lnTo>
                  <a:pt x="1632490" y="7785468"/>
                </a:lnTo>
                <a:lnTo>
                  <a:pt x="1632490" y="7785467"/>
                </a:ln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rot="16200000" flipH="1">
            <a:off x="4751927" y="2176082"/>
            <a:ext cx="1203293" cy="493681"/>
          </a:xfrm>
          <a:custGeom>
            <a:rect l="l" t="t" r="r" b="b"/>
            <a:pathLst>
              <a:path w="1632489" h="669748">
                <a:moveTo>
                  <a:pt x="1632489" y="244873"/>
                </a:moveTo>
                <a:lnTo>
                  <a:pt x="816245" y="0"/>
                </a:lnTo>
                <a:lnTo>
                  <a:pt x="0" y="244873"/>
                </a:lnTo>
                <a:close/>
                <a:moveTo>
                  <a:pt x="1632489" y="648921"/>
                </a:moveTo>
                <a:lnTo>
                  <a:pt x="1632489" y="244874"/>
                </a:lnTo>
                <a:lnTo>
                  <a:pt x="0" y="244874"/>
                </a:lnTo>
                <a:lnTo>
                  <a:pt x="0" y="648921"/>
                </a:lnTo>
                <a:lnTo>
                  <a:pt x="816246" y="404048"/>
                </a:lnTo>
                <a:close/>
                <a:moveTo>
                  <a:pt x="1632489" y="669748"/>
                </a:moveTo>
                <a:lnTo>
                  <a:pt x="1632489" y="669747"/>
                </a:lnTo>
                <a:lnTo>
                  <a:pt x="0" y="669747"/>
                </a:lnTo>
                <a:lnTo>
                  <a:pt x="0" y="669748"/>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rot="5400000">
            <a:off x="10177558" y="2176082"/>
            <a:ext cx="1203293" cy="493681"/>
          </a:xfrm>
          <a:custGeom>
            <a:rect l="l" t="t" r="r" b="b"/>
            <a:pathLst>
              <a:path w="1632489" h="669748">
                <a:moveTo>
                  <a:pt x="1632489" y="244873"/>
                </a:moveTo>
                <a:lnTo>
                  <a:pt x="816245" y="0"/>
                </a:lnTo>
                <a:lnTo>
                  <a:pt x="0" y="244873"/>
                </a:lnTo>
                <a:close/>
                <a:moveTo>
                  <a:pt x="1632489" y="648921"/>
                </a:moveTo>
                <a:lnTo>
                  <a:pt x="1632489" y="244874"/>
                </a:lnTo>
                <a:lnTo>
                  <a:pt x="0" y="244874"/>
                </a:lnTo>
                <a:lnTo>
                  <a:pt x="0" y="648921"/>
                </a:lnTo>
                <a:lnTo>
                  <a:pt x="816246" y="404048"/>
                </a:lnTo>
                <a:close/>
                <a:moveTo>
                  <a:pt x="1632489" y="669748"/>
                </a:moveTo>
                <a:lnTo>
                  <a:pt x="1632489" y="669747"/>
                </a:lnTo>
                <a:lnTo>
                  <a:pt x="0" y="669747"/>
                </a:lnTo>
                <a:lnTo>
                  <a:pt x="0" y="669748"/>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TextBox 21"/>
          <p:cNvSpPr txBox="1"/>
          <p:nvPr/>
        </p:nvSpPr>
        <p:spPr>
          <a:xfrm>
            <a:off x="5650706" y="2152763"/>
            <a:ext cx="542925" cy="542925"/>
          </a:xfrm>
          <a:prstGeom prst="rect">
            <a:avLst/>
          </a:prstGeom>
        </p:spPr>
        <p:txBody>
          <a:bodyPr vert="horz" wrap="none" lIns="0" tIns="0" rIns="0" bIns="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3675">
                <a:solidFill>
                  <a:schemeClr val="accent1">
                    <a:alpha val="100000"/>
                  </a:schemeClr>
                </a:solidFill>
                <a:latin typeface="Microsoft Yahei"/>
                <a:ea typeface="Microsoft Yahei"/>
                <a:cs typeface="Microsoft Yahei"/>
              </a:rPr>
              <a:t>01</a:t>
            </a:r>
          </a:p>
        </p:txBody>
      </p:sp>
      <p:sp>
        <p:nvSpPr>
          <p:cNvPr id="22" name="Freeform 22"/>
          <p:cNvSpPr/>
          <p:nvPr/>
        </p:nvSpPr>
        <p:spPr>
          <a:xfrm rot="16200000" flipH="1">
            <a:off x="7464743" y="766953"/>
            <a:ext cx="1203293" cy="5919311"/>
          </a:xfrm>
          <a:custGeom>
            <a:rect l="l" t="t" r="r" b="b"/>
            <a:pathLst>
              <a:path w="1632490" h="8030341">
                <a:moveTo>
                  <a:pt x="1632490" y="7785467"/>
                </a:moveTo>
                <a:lnTo>
                  <a:pt x="1632490" y="244875"/>
                </a:lnTo>
                <a:lnTo>
                  <a:pt x="816246" y="0"/>
                </a:lnTo>
                <a:lnTo>
                  <a:pt x="1" y="244875"/>
                </a:lnTo>
                <a:lnTo>
                  <a:pt x="1" y="6297784"/>
                </a:lnTo>
                <a:lnTo>
                  <a:pt x="0" y="6297785"/>
                </a:lnTo>
                <a:lnTo>
                  <a:pt x="1" y="6297785"/>
                </a:lnTo>
                <a:lnTo>
                  <a:pt x="1" y="6297785"/>
                </a:lnTo>
                <a:lnTo>
                  <a:pt x="0" y="6297785"/>
                </a:lnTo>
                <a:lnTo>
                  <a:pt x="0" y="7785468"/>
                </a:lnTo>
                <a:lnTo>
                  <a:pt x="816246" y="8030341"/>
                </a:lnTo>
                <a:lnTo>
                  <a:pt x="1632490" y="7785468"/>
                </a:lnTo>
                <a:lnTo>
                  <a:pt x="1632490" y="7785467"/>
                </a:lnTo>
                <a:close/>
              </a:path>
            </a:pathLst>
          </a:custGeom>
          <a:solidFill>
            <a:schemeClr val="accent4">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rot="16200000" flipH="1">
            <a:off x="4751927" y="3479768"/>
            <a:ext cx="1203293" cy="493681"/>
          </a:xfrm>
          <a:custGeom>
            <a:rect l="l" t="t" r="r" b="b"/>
            <a:pathLst>
              <a:path w="1632489" h="669748">
                <a:moveTo>
                  <a:pt x="1632489" y="244873"/>
                </a:moveTo>
                <a:lnTo>
                  <a:pt x="816245" y="0"/>
                </a:lnTo>
                <a:lnTo>
                  <a:pt x="0" y="244873"/>
                </a:lnTo>
                <a:close/>
                <a:moveTo>
                  <a:pt x="1632489" y="648921"/>
                </a:moveTo>
                <a:lnTo>
                  <a:pt x="1632489" y="244874"/>
                </a:lnTo>
                <a:lnTo>
                  <a:pt x="0" y="244874"/>
                </a:lnTo>
                <a:lnTo>
                  <a:pt x="0" y="648921"/>
                </a:lnTo>
                <a:lnTo>
                  <a:pt x="816246" y="404048"/>
                </a:lnTo>
                <a:close/>
                <a:moveTo>
                  <a:pt x="1632489" y="669748"/>
                </a:moveTo>
                <a:lnTo>
                  <a:pt x="1632489" y="669747"/>
                </a:lnTo>
                <a:lnTo>
                  <a:pt x="0" y="669747"/>
                </a:lnTo>
                <a:lnTo>
                  <a:pt x="0" y="669748"/>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Freeform 24"/>
          <p:cNvSpPr/>
          <p:nvPr/>
        </p:nvSpPr>
        <p:spPr>
          <a:xfrm rot="5400000">
            <a:off x="10177558" y="3479768"/>
            <a:ext cx="1203293" cy="493681"/>
          </a:xfrm>
          <a:custGeom>
            <a:rect l="l" t="t" r="r" b="b"/>
            <a:pathLst>
              <a:path w="1632489" h="669748">
                <a:moveTo>
                  <a:pt x="1632489" y="244873"/>
                </a:moveTo>
                <a:lnTo>
                  <a:pt x="816245" y="0"/>
                </a:lnTo>
                <a:lnTo>
                  <a:pt x="0" y="244873"/>
                </a:lnTo>
                <a:close/>
                <a:moveTo>
                  <a:pt x="1632489" y="648921"/>
                </a:moveTo>
                <a:lnTo>
                  <a:pt x="1632489" y="244874"/>
                </a:lnTo>
                <a:lnTo>
                  <a:pt x="0" y="244874"/>
                </a:lnTo>
                <a:lnTo>
                  <a:pt x="0" y="648921"/>
                </a:lnTo>
                <a:lnTo>
                  <a:pt x="816246" y="404048"/>
                </a:lnTo>
                <a:close/>
                <a:moveTo>
                  <a:pt x="1632489" y="669748"/>
                </a:moveTo>
                <a:lnTo>
                  <a:pt x="1632489" y="669747"/>
                </a:lnTo>
                <a:lnTo>
                  <a:pt x="0" y="669747"/>
                </a:lnTo>
                <a:lnTo>
                  <a:pt x="0" y="669748"/>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TextBox 25"/>
          <p:cNvSpPr txBox="1"/>
          <p:nvPr/>
        </p:nvSpPr>
        <p:spPr>
          <a:xfrm>
            <a:off x="5650706" y="3472386"/>
            <a:ext cx="542925" cy="542925"/>
          </a:xfrm>
          <a:prstGeom prst="rect">
            <a:avLst/>
          </a:prstGeom>
        </p:spPr>
        <p:txBody>
          <a:bodyPr vert="horz" wrap="none" lIns="0" tIns="0" rIns="0" bIns="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3675">
                <a:solidFill>
                  <a:schemeClr val="accent1">
                    <a:alpha val="100000"/>
                  </a:schemeClr>
                </a:solidFill>
                <a:latin typeface="Microsoft Yahei"/>
                <a:ea typeface="Microsoft Yahei"/>
                <a:cs typeface="Microsoft Yahei"/>
              </a:rPr>
              <a:t>02</a:t>
            </a:r>
          </a:p>
        </p:txBody>
      </p:sp>
      <p:sp>
        <p:nvSpPr>
          <p:cNvPr id="26" name="Freeform 26"/>
          <p:cNvSpPr/>
          <p:nvPr/>
        </p:nvSpPr>
        <p:spPr>
          <a:xfrm rot="16200000" flipH="1">
            <a:off x="7464743" y="2070735"/>
            <a:ext cx="1203293" cy="5919311"/>
          </a:xfrm>
          <a:custGeom>
            <a:rect l="l" t="t" r="r" b="b"/>
            <a:pathLst>
              <a:path w="1632490" h="8030341">
                <a:moveTo>
                  <a:pt x="1632490" y="7785467"/>
                </a:moveTo>
                <a:lnTo>
                  <a:pt x="1632490" y="244875"/>
                </a:lnTo>
                <a:lnTo>
                  <a:pt x="816246" y="0"/>
                </a:lnTo>
                <a:lnTo>
                  <a:pt x="1" y="244875"/>
                </a:lnTo>
                <a:lnTo>
                  <a:pt x="1" y="6297784"/>
                </a:lnTo>
                <a:lnTo>
                  <a:pt x="0" y="6297785"/>
                </a:lnTo>
                <a:lnTo>
                  <a:pt x="1" y="6297785"/>
                </a:lnTo>
                <a:lnTo>
                  <a:pt x="1" y="6297785"/>
                </a:lnTo>
                <a:lnTo>
                  <a:pt x="0" y="6297785"/>
                </a:lnTo>
                <a:lnTo>
                  <a:pt x="0" y="7785468"/>
                </a:lnTo>
                <a:lnTo>
                  <a:pt x="816246" y="8030341"/>
                </a:lnTo>
                <a:lnTo>
                  <a:pt x="1632490" y="7785468"/>
                </a:lnTo>
                <a:lnTo>
                  <a:pt x="1632490" y="7785467"/>
                </a:ln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Freeform 27"/>
          <p:cNvSpPr/>
          <p:nvPr/>
        </p:nvSpPr>
        <p:spPr>
          <a:xfrm rot="16200000" flipH="1">
            <a:off x="4751927" y="4783550"/>
            <a:ext cx="1203293" cy="493681"/>
          </a:xfrm>
          <a:custGeom>
            <a:rect l="l" t="t" r="r" b="b"/>
            <a:pathLst>
              <a:path w="1632489" h="669748">
                <a:moveTo>
                  <a:pt x="1632489" y="244873"/>
                </a:moveTo>
                <a:lnTo>
                  <a:pt x="816245" y="0"/>
                </a:lnTo>
                <a:lnTo>
                  <a:pt x="0" y="244873"/>
                </a:lnTo>
                <a:close/>
                <a:moveTo>
                  <a:pt x="1632489" y="648921"/>
                </a:moveTo>
                <a:lnTo>
                  <a:pt x="1632489" y="244874"/>
                </a:lnTo>
                <a:lnTo>
                  <a:pt x="0" y="244874"/>
                </a:lnTo>
                <a:lnTo>
                  <a:pt x="0" y="648921"/>
                </a:lnTo>
                <a:lnTo>
                  <a:pt x="816246" y="404048"/>
                </a:lnTo>
                <a:close/>
                <a:moveTo>
                  <a:pt x="1632489" y="669748"/>
                </a:moveTo>
                <a:lnTo>
                  <a:pt x="1632489" y="669747"/>
                </a:lnTo>
                <a:lnTo>
                  <a:pt x="0" y="669747"/>
                </a:lnTo>
                <a:lnTo>
                  <a:pt x="0" y="669748"/>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Freeform 28"/>
          <p:cNvSpPr/>
          <p:nvPr/>
        </p:nvSpPr>
        <p:spPr>
          <a:xfrm rot="5400000">
            <a:off x="10177558" y="4783550"/>
            <a:ext cx="1203293" cy="493681"/>
          </a:xfrm>
          <a:custGeom>
            <a:rect l="l" t="t" r="r" b="b"/>
            <a:pathLst>
              <a:path w="1632489" h="669748">
                <a:moveTo>
                  <a:pt x="1632489" y="244873"/>
                </a:moveTo>
                <a:lnTo>
                  <a:pt x="816245" y="0"/>
                </a:lnTo>
                <a:lnTo>
                  <a:pt x="0" y="244873"/>
                </a:lnTo>
                <a:close/>
                <a:moveTo>
                  <a:pt x="1632489" y="648921"/>
                </a:moveTo>
                <a:lnTo>
                  <a:pt x="1632489" y="244874"/>
                </a:lnTo>
                <a:lnTo>
                  <a:pt x="0" y="244874"/>
                </a:lnTo>
                <a:lnTo>
                  <a:pt x="0" y="648921"/>
                </a:lnTo>
                <a:lnTo>
                  <a:pt x="816246" y="404048"/>
                </a:lnTo>
                <a:close/>
                <a:moveTo>
                  <a:pt x="1632489" y="669748"/>
                </a:moveTo>
                <a:lnTo>
                  <a:pt x="1632489" y="669747"/>
                </a:lnTo>
                <a:lnTo>
                  <a:pt x="0" y="669747"/>
                </a:lnTo>
                <a:lnTo>
                  <a:pt x="0" y="669748"/>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5650706" y="4802600"/>
            <a:ext cx="542925" cy="542925"/>
          </a:xfrm>
          <a:prstGeom prst="rect">
            <a:avLst/>
          </a:prstGeom>
        </p:spPr>
        <p:txBody>
          <a:bodyPr vert="horz" wrap="none" lIns="0" tIns="0" rIns="0" bIns="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3675">
                <a:solidFill>
                  <a:schemeClr val="accent1">
                    <a:alpha val="100000"/>
                  </a:schemeClr>
                </a:solidFill>
                <a:latin typeface="Microsoft Yahei"/>
                <a:ea typeface="Microsoft Yahei"/>
                <a:cs typeface="Microsoft Yahei"/>
              </a:rPr>
              <a:t>03</a:t>
            </a:r>
          </a:p>
        </p:txBody>
      </p:sp>
      <p:sp>
        <p:nvSpPr>
          <p:cNvPr id="30" name="Freeform 30"/>
          <p:cNvSpPr/>
          <p:nvPr/>
        </p:nvSpPr>
        <p:spPr>
          <a:xfrm>
            <a:off x="1877711" y="3429001"/>
            <a:ext cx="725805" cy="725805"/>
          </a:xfrm>
          <a:custGeom>
            <a:rect l="l" t="t" r="r" b="b"/>
            <a:pathLst>
              <a:path w="442" h="445">
                <a:moveTo>
                  <a:pt x="70" y="400"/>
                </a:moveTo>
                <a:lnTo>
                  <a:pt x="70" y="400"/>
                </a:lnTo>
                <a:cubicBezTo>
                  <a:pt x="70" y="426"/>
                  <a:pt x="98" y="444"/>
                  <a:pt x="124" y="444"/>
                </a:cubicBezTo>
                <a:cubicBezTo>
                  <a:pt x="151" y="444"/>
                  <a:pt x="168" y="426"/>
                  <a:pt x="168" y="400"/>
                </a:cubicBezTo>
                <a:cubicBezTo>
                  <a:pt x="168" y="373"/>
                  <a:pt x="151" y="346"/>
                  <a:pt x="124" y="346"/>
                </a:cubicBezTo>
                <a:cubicBezTo>
                  <a:pt x="98" y="346"/>
                  <a:pt x="70" y="373"/>
                  <a:pt x="70" y="400"/>
                </a:cubicBezTo>
                <a:close/>
                <a:moveTo>
                  <a:pt x="319" y="400"/>
                </a:moveTo>
                <a:lnTo>
                  <a:pt x="319" y="400"/>
                </a:lnTo>
                <a:cubicBezTo>
                  <a:pt x="319" y="426"/>
                  <a:pt x="345" y="444"/>
                  <a:pt x="372" y="444"/>
                </a:cubicBezTo>
                <a:cubicBezTo>
                  <a:pt x="399" y="444"/>
                  <a:pt x="417" y="426"/>
                  <a:pt x="417" y="400"/>
                </a:cubicBezTo>
                <a:cubicBezTo>
                  <a:pt x="417" y="373"/>
                  <a:pt x="399" y="346"/>
                  <a:pt x="372" y="346"/>
                </a:cubicBezTo>
                <a:cubicBezTo>
                  <a:pt x="345" y="346"/>
                  <a:pt x="319" y="373"/>
                  <a:pt x="319" y="400"/>
                </a:cubicBezTo>
                <a:close/>
                <a:moveTo>
                  <a:pt x="159" y="284"/>
                </a:moveTo>
                <a:lnTo>
                  <a:pt x="159" y="284"/>
                </a:lnTo>
                <a:cubicBezTo>
                  <a:pt x="434" y="204"/>
                  <a:pt x="434" y="204"/>
                  <a:pt x="434" y="204"/>
                </a:cubicBezTo>
                <a:cubicBezTo>
                  <a:pt x="443" y="204"/>
                  <a:pt x="443" y="195"/>
                  <a:pt x="443" y="187"/>
                </a:cubicBezTo>
                <a:cubicBezTo>
                  <a:pt x="443" y="54"/>
                  <a:pt x="443" y="54"/>
                  <a:pt x="443" y="54"/>
                </a:cubicBezTo>
                <a:cubicBezTo>
                  <a:pt x="98" y="54"/>
                  <a:pt x="98" y="54"/>
                  <a:pt x="98" y="54"/>
                </a:cubicBezTo>
                <a:cubicBezTo>
                  <a:pt x="98" y="10"/>
                  <a:pt x="98" y="10"/>
                  <a:pt x="98" y="10"/>
                </a:cubicBezTo>
                <a:lnTo>
                  <a:pt x="89" y="0"/>
                </a:lnTo>
                <a:cubicBezTo>
                  <a:pt x="9" y="0"/>
                  <a:pt x="9" y="0"/>
                  <a:pt x="9" y="0"/>
                </a:cubicBezTo>
                <a:cubicBezTo>
                  <a:pt x="0" y="0"/>
                  <a:pt x="0" y="10"/>
                  <a:pt x="0" y="10"/>
                </a:cubicBezTo>
                <a:cubicBezTo>
                  <a:pt x="0" y="54"/>
                  <a:pt x="0" y="54"/>
                  <a:pt x="0" y="54"/>
                </a:cubicBezTo>
                <a:cubicBezTo>
                  <a:pt x="45" y="54"/>
                  <a:pt x="45" y="54"/>
                  <a:pt x="45" y="54"/>
                </a:cubicBezTo>
                <a:cubicBezTo>
                  <a:pt x="98" y="275"/>
                  <a:pt x="98" y="275"/>
                  <a:pt x="98" y="275"/>
                </a:cubicBezTo>
                <a:cubicBezTo>
                  <a:pt x="98" y="302"/>
                  <a:pt x="98" y="302"/>
                  <a:pt x="98" y="302"/>
                </a:cubicBezTo>
                <a:cubicBezTo>
                  <a:pt x="98" y="338"/>
                  <a:pt x="98" y="338"/>
                  <a:pt x="98" y="338"/>
                </a:cubicBezTo>
                <a:cubicBezTo>
                  <a:pt x="98" y="346"/>
                  <a:pt x="106" y="346"/>
                  <a:pt x="106" y="346"/>
                </a:cubicBezTo>
                <a:cubicBezTo>
                  <a:pt x="124" y="346"/>
                  <a:pt x="124" y="346"/>
                  <a:pt x="124" y="346"/>
                </a:cubicBezTo>
                <a:cubicBezTo>
                  <a:pt x="372" y="346"/>
                  <a:pt x="372" y="346"/>
                  <a:pt x="372" y="346"/>
                </a:cubicBezTo>
                <a:cubicBezTo>
                  <a:pt x="434" y="346"/>
                  <a:pt x="434" y="346"/>
                  <a:pt x="434" y="346"/>
                </a:cubicBezTo>
                <a:cubicBezTo>
                  <a:pt x="443" y="346"/>
                  <a:pt x="443" y="346"/>
                  <a:pt x="443" y="338"/>
                </a:cubicBezTo>
                <a:cubicBezTo>
                  <a:pt x="443" y="302"/>
                  <a:pt x="443" y="302"/>
                  <a:pt x="443" y="302"/>
                </a:cubicBezTo>
                <a:cubicBezTo>
                  <a:pt x="168" y="302"/>
                  <a:pt x="168" y="302"/>
                  <a:pt x="168" y="302"/>
                </a:cubicBezTo>
                <a:cubicBezTo>
                  <a:pt x="133" y="302"/>
                  <a:pt x="133" y="284"/>
                  <a:pt x="159" y="284"/>
                </a:cubicBezTo>
                <a:close/>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342361" y="1913983"/>
            <a:ext cx="4203080" cy="1017878"/>
          </a:xfrm>
          <a:prstGeom prst="rect">
            <a:avLst/>
          </a:prstGeom>
          <a:noFill/>
        </p:spPr>
        <p:txBody>
          <a:bodyPr vert="horz" wrap="square" lIns="68770" tIns="68770" rIns="34385" bIns="6877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500">
                <a:solidFill>
                  <a:srgbClr val="000404">
                    <a:alpha val="100000"/>
                  </a:srgbClr>
                </a:solidFill>
                <a:latin typeface="Microsoft Yahei"/>
                <a:ea typeface="Microsoft Yahei"/>
                <a:cs typeface="Microsoft Yahei"/>
              </a:rPr>
              <a:t>探究保险直播模式下消费者购买意愿的主要影响因素。</a:t>
            </a:r>
            <a:endParaRPr lang="en-US" sz="1100"/>
          </a:p>
        </p:txBody>
      </p:sp>
      <p:sp>
        <p:nvSpPr>
          <p:cNvPr id="32" name="AutoShape 32"/>
          <p:cNvSpPr/>
          <p:nvPr/>
        </p:nvSpPr>
        <p:spPr>
          <a:xfrm>
            <a:off x="6329284" y="3234910"/>
            <a:ext cx="4203080" cy="1017878"/>
          </a:xfrm>
          <a:prstGeom prst="rect">
            <a:avLst/>
          </a:prstGeom>
          <a:noFill/>
        </p:spPr>
        <p:txBody>
          <a:bodyPr vert="horz" wrap="square" lIns="68770" tIns="68770" rIns="34385" bIns="6877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500">
                <a:solidFill>
                  <a:srgbClr val="000404">
                    <a:alpha val="100000"/>
                  </a:srgbClr>
                </a:solidFill>
                <a:latin typeface="Microsoft Yahei"/>
                <a:ea typeface="Microsoft Yahei"/>
                <a:cs typeface="Microsoft Yahei"/>
              </a:rPr>
              <a:t>分析各影响因素对消费者购买意愿的作用机制。</a:t>
            </a:r>
            <a:endParaRPr lang="en-US" sz="1100"/>
          </a:p>
        </p:txBody>
      </p:sp>
      <p:sp>
        <p:nvSpPr>
          <p:cNvPr id="33" name="AutoShape 33"/>
          <p:cNvSpPr/>
          <p:nvPr/>
        </p:nvSpPr>
        <p:spPr>
          <a:xfrm>
            <a:off x="6329284" y="4521452"/>
            <a:ext cx="4203080" cy="1017878"/>
          </a:xfrm>
          <a:prstGeom prst="rect">
            <a:avLst/>
          </a:prstGeom>
          <a:noFill/>
        </p:spPr>
        <p:txBody>
          <a:bodyPr vert="horz" wrap="square" lIns="68770" tIns="68770" rIns="34385" bIns="6877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500">
                <a:solidFill>
                  <a:srgbClr val="000404">
                    <a:alpha val="100000"/>
                  </a:srgbClr>
                </a:solidFill>
                <a:latin typeface="Microsoft Yahei"/>
                <a:ea typeface="Microsoft Yahei"/>
                <a:cs typeface="Microsoft Yahei"/>
              </a:rPr>
              <a:t>提出针对保险直播模式的营销策略建议，以提高消费者购买意愿。</a:t>
            </a:r>
            <a:endParaRPr lang="en-US" sz="1100"/>
          </a:p>
        </p:txBody>
      </p:sp>
      <p:grpSp>
        <p:nvGrpSpPr>
          <p:cNvPr id="34" name="Group 34"/>
          <p:cNvGrpSpPr/>
          <p:nvPr/>
        </p:nvGrpSpPr>
        <p:grpSpPr>
          <a:xfrm>
            <a:off x="454963" y="93878"/>
            <a:ext cx="10641129" cy="914400"/>
            <a:chOff x="454963" y="93878"/>
            <a:chExt cx="10641129" cy="914400"/>
          </a:xfrm>
        </p:grpSpPr>
        <p:sp>
          <p:nvSpPr>
            <p:cNvPr id="35" name="AutoShape 3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AutoShape 4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AutoShape 5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AutoShape 5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AutoShape 5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3" name="AutoShape 5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AutoShape 5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TextBox 5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研究目的和问题</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tretch>
            <a:fillRect/>
          </a:stretch>
        </p:blipFill>
        <p:spPr>
          <a:xfrm>
            <a:off x="7092557" y="1559288"/>
            <a:ext cx="4492828" cy="4492828"/>
          </a:xfrm>
          <a:prstGeom prst="roundRect">
            <a:avLst/>
          </a:prstGeom>
        </p:spPr>
      </p:pic>
      <p:sp>
        <p:nvSpPr>
          <p:cNvPr id="3" name="Freeform 3"/>
          <p:cNvSpPr/>
          <p:nvPr/>
        </p:nvSpPr>
        <p:spPr>
          <a:xfrm>
            <a:off x="557080" y="1431615"/>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20871" y="1321887"/>
            <a:ext cx="1111026" cy="161544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1612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27285" y="3051549"/>
            <a:ext cx="1111026" cy="161544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75049" y="4866556"/>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51032" y="4756828"/>
            <a:ext cx="1111026" cy="161544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431615"/>
            <a:ext cx="4235703" cy="134112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采用问卷调查法收集数据，对保险直播模式下的消费者购买意愿及其影响因素进行实证研究。</a:t>
            </a:r>
          </a:p>
        </p:txBody>
      </p:sp>
      <p:sp>
        <p:nvSpPr>
          <p:cNvPr id="10" name="TextBox 10"/>
          <p:cNvSpPr txBox="1"/>
          <p:nvPr/>
        </p:nvSpPr>
        <p:spPr>
          <a:xfrm>
            <a:off x="2248535" y="3135142"/>
            <a:ext cx="4235703" cy="134112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运用统计分析方法对收集到的数据进行处理和分析，包括描述性统计、因子分析、回归分析等。</a:t>
            </a:r>
          </a:p>
        </p:txBody>
      </p:sp>
      <p:sp>
        <p:nvSpPr>
          <p:cNvPr id="11" name="TextBox 11"/>
          <p:cNvSpPr txBox="1"/>
          <p:nvPr/>
        </p:nvSpPr>
        <p:spPr>
          <a:xfrm>
            <a:off x="2248535" y="4866556"/>
            <a:ext cx="4235703" cy="134112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研究范围限定为具有保险购买需求的消费者群体，以及采用保险直播模式进行产品推广的保险公司。</a:t>
            </a:r>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研究方法和范围</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578735" y="1598295"/>
            <a:ext cx="7034530" cy="3661410"/>
          </a:xfrm>
          <a:prstGeom prst="rect">
            <a:avLst/>
          </a:prstGeom>
          <a:noFill/>
          <a:ln w="571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 name="AutoShape 3"/>
          <p:cNvSpPr/>
          <p:nvPr/>
        </p:nvSpPr>
        <p:spPr>
          <a:xfrm>
            <a:off x="4270600" y="1598295"/>
            <a:ext cx="3650800" cy="114022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513434" y="7029364"/>
            <a:ext cx="834390" cy="354330"/>
          </a:xfrm>
          <a:prstGeom prst="rect">
            <a:avLst/>
          </a:prstGeom>
          <a:noFill/>
        </p:spPr>
        <p:txBody>
          <a:bodyPr vert="horz" wrap="non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1704">
                <a:solidFill>
                  <a:srgbClr val="000000">
                    <a:alpha val="100000"/>
                  </a:srgbClr>
                </a:solidFill>
                <a:latin typeface="Microsoft Yahei"/>
                <a:ea typeface="Microsoft Yahei"/>
                <a:cs typeface="Microsoft Yahei"/>
              </a:rPr>
              <a:t>延时符</a:t>
            </a:r>
            <a:endParaRPr lang="en-US" sz="1100"/>
          </a:p>
        </p:txBody>
      </p:sp>
      <p:sp>
        <p:nvSpPr>
          <p:cNvPr id="5" name="TextBox 5"/>
          <p:cNvSpPr txBox="1"/>
          <p:nvPr/>
        </p:nvSpPr>
        <p:spPr>
          <a:xfrm>
            <a:off x="4023413" y="1756561"/>
            <a:ext cx="4145173" cy="823690"/>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3600" b="1">
                <a:solidFill>
                  <a:srgbClr val="FFFFFF">
                    <a:alpha val="100000"/>
                  </a:srgbClr>
                </a:solidFill>
                <a:latin typeface="Microsoft Yahei"/>
                <a:ea typeface="Microsoft Yahei"/>
                <a:cs typeface="Microsoft Yahei"/>
              </a:rPr>
              <a:t>02</a:t>
            </a:r>
          </a:p>
        </p:txBody>
      </p:sp>
      <p:sp>
        <p:nvSpPr>
          <p:cNvPr id="6" name="TextBox 6"/>
          <p:cNvSpPr txBox="1"/>
          <p:nvPr/>
        </p:nvSpPr>
        <p:spPr>
          <a:xfrm>
            <a:off x="2996924" y="3138126"/>
            <a:ext cx="6198152" cy="1708246"/>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3600">
                <a:solidFill>
                  <a:schemeClr val="accent1">
                    <a:alpha val="100000"/>
                  </a:schemeClr>
                </a:solidFill>
                <a:latin typeface="Microsoft Yahei"/>
                <a:ea typeface="Microsoft Yahei"/>
                <a:cs typeface="Microsoft Yahei"/>
              </a:rPr>
              <a:t>保险直播模式概述</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3796" y="2191116"/>
            <a:ext cx="2019230" cy="4671329"/>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086385" y="2191116"/>
            <a:ext cx="2019230" cy="4659137"/>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086385" y="1272218"/>
            <a:ext cx="2019230" cy="201923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9574070" y="2191116"/>
            <a:ext cx="2019230" cy="4659137"/>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9574070" y="1272218"/>
            <a:ext cx="2019230" cy="2019230"/>
          </a:xfrm>
          <a:prstGeom prst="ellipse">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697155" y="1395303"/>
            <a:ext cx="1773060" cy="177306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308884" y="2191116"/>
            <a:ext cx="2019230" cy="4659137"/>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7308884" y="1272218"/>
            <a:ext cx="2019230" cy="2019230"/>
          </a:xfrm>
          <a:prstGeom prst="ellipse">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431969" y="1395303"/>
            <a:ext cx="1773060" cy="177306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871147" y="2191116"/>
            <a:ext cx="2019230" cy="4671329"/>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2871147" y="1272218"/>
            <a:ext cx="2019230" cy="2019230"/>
          </a:xfrm>
          <a:prstGeom prst="ellipse">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2994232" y="1395303"/>
            <a:ext cx="1773060" cy="177306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33796" y="1272218"/>
            <a:ext cx="2019230" cy="2019230"/>
          </a:xfrm>
          <a:prstGeom prst="ellipse">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56882" y="1395303"/>
            <a:ext cx="1773060" cy="177306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TextBox 16"/>
          <p:cNvSpPr txBox="1"/>
          <p:nvPr/>
        </p:nvSpPr>
        <p:spPr>
          <a:xfrm>
            <a:off x="701119" y="3291448"/>
            <a:ext cx="1884585" cy="10241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定义</a:t>
            </a:r>
          </a:p>
        </p:txBody>
      </p:sp>
      <p:sp>
        <p:nvSpPr>
          <p:cNvPr id="17" name="TextBox 17"/>
          <p:cNvSpPr txBox="1"/>
          <p:nvPr/>
        </p:nvSpPr>
        <p:spPr>
          <a:xfrm>
            <a:off x="633796" y="4276427"/>
            <a:ext cx="2019230" cy="21640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保险直播模式是指保险公司或中介机构利用互联网直播平台，通过实时视频、语音、文字等形式，向消费者介绍和推销保险产品的一种新型销售模式。</a:t>
            </a:r>
          </a:p>
        </p:txBody>
      </p:sp>
      <p:sp>
        <p:nvSpPr>
          <p:cNvPr id="18" name="TextBox 18"/>
          <p:cNvSpPr txBox="1"/>
          <p:nvPr/>
        </p:nvSpPr>
        <p:spPr>
          <a:xfrm>
            <a:off x="2910489" y="4276427"/>
            <a:ext cx="2019230" cy="21640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保险直播模式能够实现保险公司与消费者的实时互动，提高沟通效率。</a:t>
            </a:r>
          </a:p>
        </p:txBody>
      </p:sp>
      <p:sp>
        <p:nvSpPr>
          <p:cNvPr id="19" name="TextBox 19"/>
          <p:cNvSpPr txBox="1"/>
          <p:nvPr/>
        </p:nvSpPr>
        <p:spPr>
          <a:xfrm>
            <a:off x="5125727" y="4276427"/>
            <a:ext cx="2019230" cy="21640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消费者可以在直播过程中提问、评论，与主播进行互动交流，增强参与感。</a:t>
            </a:r>
          </a:p>
        </p:txBody>
      </p:sp>
      <p:sp>
        <p:nvSpPr>
          <p:cNvPr id="20" name="TextBox 20"/>
          <p:cNvSpPr txBox="1"/>
          <p:nvPr/>
        </p:nvSpPr>
        <p:spPr>
          <a:xfrm>
            <a:off x="7348226" y="4276427"/>
            <a:ext cx="2019230" cy="21640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保险直播模式可以涵盖各类保险产品，满足不同消费者的需求。</a:t>
            </a:r>
          </a:p>
        </p:txBody>
      </p:sp>
      <p:sp>
        <p:nvSpPr>
          <p:cNvPr id="21" name="TextBox 21"/>
          <p:cNvSpPr txBox="1"/>
          <p:nvPr/>
        </p:nvSpPr>
        <p:spPr>
          <a:xfrm>
            <a:off x="9613411" y="4276427"/>
            <a:ext cx="2019230" cy="21640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消费者可以通过手机、电脑等终端设备观看直播，随时随地了解保险产品信息。</a:t>
            </a:r>
          </a:p>
        </p:txBody>
      </p:sp>
      <p:sp>
        <p:nvSpPr>
          <p:cNvPr id="22" name="AutoShape 22"/>
          <p:cNvSpPr/>
          <p:nvPr/>
        </p:nvSpPr>
        <p:spPr>
          <a:xfrm>
            <a:off x="5209470" y="1395303"/>
            <a:ext cx="1773060" cy="1773060"/>
          </a:xfrm>
          <a:prstGeom prst="ellipse">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2938469" y="3291448"/>
            <a:ext cx="1884585" cy="10241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实时性</a:t>
            </a:r>
          </a:p>
        </p:txBody>
      </p:sp>
      <p:sp>
        <p:nvSpPr>
          <p:cNvPr id="24" name="TextBox 24"/>
          <p:cNvSpPr txBox="1"/>
          <p:nvPr/>
        </p:nvSpPr>
        <p:spPr>
          <a:xfrm>
            <a:off x="7376206" y="3291448"/>
            <a:ext cx="1884585" cy="10241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多样性</a:t>
            </a:r>
          </a:p>
        </p:txBody>
      </p:sp>
      <p:sp>
        <p:nvSpPr>
          <p:cNvPr id="25" name="TextBox 25"/>
          <p:cNvSpPr txBox="1"/>
          <p:nvPr/>
        </p:nvSpPr>
        <p:spPr>
          <a:xfrm>
            <a:off x="9641392" y="3291448"/>
            <a:ext cx="1884585" cy="10241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便捷性</a:t>
            </a:r>
          </a:p>
        </p:txBody>
      </p:sp>
      <p:sp>
        <p:nvSpPr>
          <p:cNvPr id="26" name="TextBox 26"/>
          <p:cNvSpPr txBox="1"/>
          <p:nvPr/>
        </p:nvSpPr>
        <p:spPr>
          <a:xfrm>
            <a:off x="5153708" y="3291448"/>
            <a:ext cx="1884585" cy="10241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互动性</a:t>
            </a:r>
          </a:p>
        </p:txBody>
      </p:sp>
      <p:sp>
        <p:nvSpPr>
          <p:cNvPr id="27" name="Freeform 27"/>
          <p:cNvSpPr/>
          <p:nvPr/>
        </p:nvSpPr>
        <p:spPr>
          <a:xfrm>
            <a:off x="1298185" y="2005652"/>
            <a:ext cx="690452" cy="552362"/>
          </a:xfrm>
          <a:custGeom>
            <a:rect l="l" t="t" r="r" b="b"/>
            <a:pathLst>
              <a:path w="304800" h="304800">
                <a:moveTo>
                  <a:pt x="106680" y="0"/>
                </a:moveTo>
                <a:lnTo>
                  <a:pt x="91440" y="0"/>
                </a:lnTo>
                <a:lnTo>
                  <a:pt x="0" y="45720"/>
                </a:lnTo>
                <a:lnTo>
                  <a:pt x="0" y="137160"/>
                </a:lnTo>
                <a:lnTo>
                  <a:pt x="60960" y="121920"/>
                </a:lnTo>
                <a:lnTo>
                  <a:pt x="60960" y="304800"/>
                </a:lnTo>
                <a:lnTo>
                  <a:pt x="243840" y="304800"/>
                </a:lnTo>
                <a:lnTo>
                  <a:pt x="243840" y="121920"/>
                </a:lnTo>
                <a:lnTo>
                  <a:pt x="304800" y="137160"/>
                </a:lnTo>
                <a:lnTo>
                  <a:pt x="304800" y="45720"/>
                </a:lnTo>
                <a:lnTo>
                  <a:pt x="213360" y="0"/>
                </a:lnTo>
                <a:lnTo>
                  <a:pt x="198120" y="0"/>
                </a:lnTo>
                <a:cubicBezTo>
                  <a:pt x="198120" y="25251"/>
                  <a:pt x="177651" y="45720"/>
                  <a:pt x="152400" y="45720"/>
                </a:cubicBezTo>
                <a:cubicBezTo>
                  <a:pt x="127149" y="45720"/>
                  <a:pt x="106680" y="25251"/>
                  <a:pt x="106680" y="0"/>
                </a:cubicBezTo>
                <a:lnTo>
                  <a:pt x="106680"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Freeform 28"/>
          <p:cNvSpPr/>
          <p:nvPr/>
        </p:nvSpPr>
        <p:spPr>
          <a:xfrm>
            <a:off x="3521727" y="1922798"/>
            <a:ext cx="718070" cy="718070"/>
          </a:xfrm>
          <a:custGeom>
            <a:rect l="l" t="t" r="r" b="b"/>
            <a:pathLst>
              <a:path w="304800" h="304800">
                <a:moveTo>
                  <a:pt x="60960" y="167640"/>
                </a:moveTo>
                <a:lnTo>
                  <a:pt x="30480" y="167640"/>
                </a:lnTo>
                <a:cubicBezTo>
                  <a:pt x="13649" y="167640"/>
                  <a:pt x="0" y="153991"/>
                  <a:pt x="0" y="137160"/>
                </a:cubicBezTo>
                <a:lnTo>
                  <a:pt x="0" y="137160"/>
                </a:lnTo>
                <a:lnTo>
                  <a:pt x="0" y="76200"/>
                </a:lnTo>
                <a:cubicBezTo>
                  <a:pt x="0" y="59436"/>
                  <a:pt x="13716" y="45720"/>
                  <a:pt x="30480" y="45720"/>
                </a:cubicBezTo>
                <a:lnTo>
                  <a:pt x="60960" y="45720"/>
                </a:lnTo>
                <a:lnTo>
                  <a:pt x="60960" y="15240"/>
                </a:lnTo>
                <a:lnTo>
                  <a:pt x="274320" y="15240"/>
                </a:lnTo>
                <a:lnTo>
                  <a:pt x="274320" y="167640"/>
                </a:lnTo>
                <a:cubicBezTo>
                  <a:pt x="274320" y="201311"/>
                  <a:pt x="247031" y="228600"/>
                  <a:pt x="213360" y="228600"/>
                </a:cubicBezTo>
                <a:lnTo>
                  <a:pt x="213360" y="228600"/>
                </a:lnTo>
                <a:lnTo>
                  <a:pt x="121920" y="228600"/>
                </a:lnTo>
                <a:cubicBezTo>
                  <a:pt x="88249" y="228600"/>
                  <a:pt x="60960" y="201311"/>
                  <a:pt x="60960" y="167640"/>
                </a:cubicBezTo>
                <a:lnTo>
                  <a:pt x="60960" y="167640"/>
                </a:lnTo>
                <a:close/>
                <a:moveTo>
                  <a:pt x="60960" y="137160"/>
                </a:moveTo>
                <a:lnTo>
                  <a:pt x="60960" y="76200"/>
                </a:lnTo>
                <a:lnTo>
                  <a:pt x="30480" y="76200"/>
                </a:lnTo>
                <a:lnTo>
                  <a:pt x="30480" y="137160"/>
                </a:lnTo>
                <a:lnTo>
                  <a:pt x="60960" y="137160"/>
                </a:lnTo>
                <a:close/>
                <a:moveTo>
                  <a:pt x="30480" y="259080"/>
                </a:moveTo>
                <a:lnTo>
                  <a:pt x="30480" y="243840"/>
                </a:lnTo>
                <a:lnTo>
                  <a:pt x="304800" y="243840"/>
                </a:lnTo>
                <a:lnTo>
                  <a:pt x="304800" y="259080"/>
                </a:lnTo>
                <a:lnTo>
                  <a:pt x="243840" y="289560"/>
                </a:lnTo>
                <a:lnTo>
                  <a:pt x="91440" y="289560"/>
                </a:lnTo>
                <a:lnTo>
                  <a:pt x="30480" y="25908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Freeform 29"/>
          <p:cNvSpPr/>
          <p:nvPr/>
        </p:nvSpPr>
        <p:spPr>
          <a:xfrm>
            <a:off x="5688634" y="1783749"/>
            <a:ext cx="814733" cy="814733"/>
          </a:xfrm>
          <a:custGeom>
            <a:rect l="l" t="t" r="r" b="b"/>
            <a:pathLst>
              <a:path w="304800" h="304800">
                <a:moveTo>
                  <a:pt x="304800" y="180975"/>
                </a:moveTo>
                <a:lnTo>
                  <a:pt x="247650" y="123825"/>
                </a:lnTo>
                <a:lnTo>
                  <a:pt x="247650" y="38100"/>
                </a:lnTo>
                <a:lnTo>
                  <a:pt x="209550" y="38100"/>
                </a:lnTo>
                <a:lnTo>
                  <a:pt x="209550" y="85725"/>
                </a:lnTo>
                <a:lnTo>
                  <a:pt x="152400" y="28575"/>
                </a:lnTo>
                <a:lnTo>
                  <a:pt x="0" y="180975"/>
                </a:lnTo>
                <a:lnTo>
                  <a:pt x="0" y="190500"/>
                </a:lnTo>
                <a:lnTo>
                  <a:pt x="38100" y="190500"/>
                </a:lnTo>
                <a:lnTo>
                  <a:pt x="38100" y="285750"/>
                </a:lnTo>
                <a:lnTo>
                  <a:pt x="133350" y="285750"/>
                </a:lnTo>
                <a:lnTo>
                  <a:pt x="133350" y="228600"/>
                </a:lnTo>
                <a:lnTo>
                  <a:pt x="171450" y="228600"/>
                </a:lnTo>
                <a:lnTo>
                  <a:pt x="171450" y="285750"/>
                </a:lnTo>
                <a:lnTo>
                  <a:pt x="266700" y="285750"/>
                </a:lnTo>
                <a:lnTo>
                  <a:pt x="266700" y="190500"/>
                </a:lnTo>
                <a:lnTo>
                  <a:pt x="304800" y="1905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Freeform 30"/>
          <p:cNvSpPr/>
          <p:nvPr/>
        </p:nvSpPr>
        <p:spPr>
          <a:xfrm>
            <a:off x="7967443" y="1832081"/>
            <a:ext cx="702113" cy="718070"/>
          </a:xfrm>
          <a:custGeom>
            <a:rect l="l" t="t" r="r" b="b"/>
            <a:pathLst>
              <a:path w="304800" h="304800">
                <a:moveTo>
                  <a:pt x="209550" y="0"/>
                </a:moveTo>
                <a:cubicBezTo>
                  <a:pt x="156943" y="0"/>
                  <a:pt x="114300" y="42643"/>
                  <a:pt x="114300" y="95250"/>
                </a:cubicBezTo>
                <a:cubicBezTo>
                  <a:pt x="114300" y="101213"/>
                  <a:pt x="114852" y="107042"/>
                  <a:pt x="115900" y="112700"/>
                </a:cubicBezTo>
                <a:lnTo>
                  <a:pt x="0" y="228600"/>
                </a:lnTo>
                <a:lnTo>
                  <a:pt x="0" y="285750"/>
                </a:lnTo>
                <a:cubicBezTo>
                  <a:pt x="0" y="296275"/>
                  <a:pt x="8525" y="304800"/>
                  <a:pt x="19050" y="304800"/>
                </a:cubicBezTo>
                <a:lnTo>
                  <a:pt x="38100" y="304800"/>
                </a:lnTo>
                <a:lnTo>
                  <a:pt x="38100" y="285750"/>
                </a:lnTo>
                <a:lnTo>
                  <a:pt x="76200" y="285750"/>
                </a:lnTo>
                <a:lnTo>
                  <a:pt x="76200" y="247650"/>
                </a:lnTo>
                <a:lnTo>
                  <a:pt x="114300" y="247650"/>
                </a:lnTo>
                <a:lnTo>
                  <a:pt x="114300" y="209550"/>
                </a:lnTo>
                <a:lnTo>
                  <a:pt x="152400" y="209550"/>
                </a:lnTo>
                <a:lnTo>
                  <a:pt x="177117" y="184833"/>
                </a:lnTo>
                <a:cubicBezTo>
                  <a:pt x="187242" y="188500"/>
                  <a:pt x="198158" y="190500"/>
                  <a:pt x="209550" y="190500"/>
                </a:cubicBezTo>
                <a:cubicBezTo>
                  <a:pt x="262157" y="190500"/>
                  <a:pt x="304800" y="147857"/>
                  <a:pt x="304800" y="95250"/>
                </a:cubicBezTo>
                <a:cubicBezTo>
                  <a:pt x="304800" y="42643"/>
                  <a:pt x="262157" y="0"/>
                  <a:pt x="209550" y="0"/>
                </a:cubicBezTo>
                <a:close/>
                <a:moveTo>
                  <a:pt x="238087" y="95288"/>
                </a:moveTo>
                <a:cubicBezTo>
                  <a:pt x="222304" y="95288"/>
                  <a:pt x="209512" y="82496"/>
                  <a:pt x="209512" y="66713"/>
                </a:cubicBezTo>
                <a:cubicBezTo>
                  <a:pt x="209512" y="50930"/>
                  <a:pt x="222304" y="38138"/>
                  <a:pt x="238087" y="38138"/>
                </a:cubicBezTo>
                <a:cubicBezTo>
                  <a:pt x="253870" y="38138"/>
                  <a:pt x="266662" y="50930"/>
                  <a:pt x="266662" y="66713"/>
                </a:cubicBezTo>
                <a:cubicBezTo>
                  <a:pt x="266662" y="82496"/>
                  <a:pt x="253870" y="95288"/>
                  <a:pt x="238087" y="95288"/>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10232034" y="1839465"/>
            <a:ext cx="703303" cy="703303"/>
          </a:xfrm>
          <a:custGeom>
            <a:rect l="l" t="t" r="r" b="b"/>
            <a:pathLst>
              <a:path w="304800" h="304800">
                <a:moveTo>
                  <a:pt x="121920" y="28651"/>
                </a:moveTo>
                <a:lnTo>
                  <a:pt x="121920" y="0"/>
                </a:lnTo>
                <a:lnTo>
                  <a:pt x="152400" y="0"/>
                </a:lnTo>
                <a:lnTo>
                  <a:pt x="152400" y="243840"/>
                </a:lnTo>
                <a:lnTo>
                  <a:pt x="304800" y="243840"/>
                </a:lnTo>
                <a:lnTo>
                  <a:pt x="243840" y="304800"/>
                </a:lnTo>
                <a:lnTo>
                  <a:pt x="30480" y="304800"/>
                </a:lnTo>
                <a:lnTo>
                  <a:pt x="0" y="243840"/>
                </a:lnTo>
                <a:lnTo>
                  <a:pt x="121920" y="243840"/>
                </a:lnTo>
                <a:lnTo>
                  <a:pt x="121920" y="213360"/>
                </a:lnTo>
                <a:lnTo>
                  <a:pt x="0" y="213360"/>
                </a:lnTo>
                <a:lnTo>
                  <a:pt x="0" y="209398"/>
                </a:lnTo>
                <a:cubicBezTo>
                  <a:pt x="56940" y="163544"/>
                  <a:pt x="99498" y="101956"/>
                  <a:pt x="121234" y="31242"/>
                </a:cubicBezTo>
                <a:lnTo>
                  <a:pt x="121920" y="28651"/>
                </a:lnTo>
                <a:close/>
                <a:moveTo>
                  <a:pt x="304343" y="213360"/>
                </a:moveTo>
                <a:lnTo>
                  <a:pt x="152400" y="213360"/>
                </a:lnTo>
                <a:lnTo>
                  <a:pt x="152400" y="207874"/>
                </a:lnTo>
                <a:cubicBezTo>
                  <a:pt x="171650" y="179451"/>
                  <a:pt x="183137" y="144409"/>
                  <a:pt x="183137" y="106680"/>
                </a:cubicBezTo>
                <a:cubicBezTo>
                  <a:pt x="183137" y="68951"/>
                  <a:pt x="171660" y="33909"/>
                  <a:pt x="151990" y="4848"/>
                </a:cubicBezTo>
                <a:lnTo>
                  <a:pt x="152400" y="5486"/>
                </a:lnTo>
                <a:lnTo>
                  <a:pt x="152400" y="2438"/>
                </a:lnTo>
                <a:cubicBezTo>
                  <a:pt x="237877" y="37719"/>
                  <a:pt x="298180" y="117796"/>
                  <a:pt x="304305" y="212646"/>
                </a:cubicBezTo>
                <a:lnTo>
                  <a:pt x="304343" y="2133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32" name="Group 32"/>
          <p:cNvGrpSpPr/>
          <p:nvPr/>
        </p:nvGrpSpPr>
        <p:grpSpPr>
          <a:xfrm>
            <a:off x="454963" y="93878"/>
            <a:ext cx="10641129" cy="914400"/>
            <a:chOff x="454963" y="93878"/>
            <a:chExt cx="10641129" cy="914400"/>
          </a:xfrm>
        </p:grpSpPr>
        <p:sp>
          <p:nvSpPr>
            <p:cNvPr id="33" name="AutoShape 3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AutoShape 4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AutoShape 5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AutoShape 5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AutoShape 5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3" name="TextBox 5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保险直播模式的定义和特点</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5088" r="15088"/>
          <a:stretch>
            <a:fillRect/>
          </a:stretch>
        </p:blipFill>
        <p:spPr>
          <a:xfrm>
            <a:off x="705128" y="1258733"/>
            <a:ext cx="5140490" cy="5140490"/>
          </a:xfrm>
          <a:prstGeom prst="roundRect">
            <a:avLst/>
          </a:prstGeom>
        </p:spPr>
      </p:pic>
      <p:sp>
        <p:nvSpPr>
          <p:cNvPr id="3" name="TextBox 3"/>
          <p:cNvSpPr txBox="1"/>
          <p:nvPr/>
        </p:nvSpPr>
        <p:spPr>
          <a:xfrm>
            <a:off x="6422466" y="1924848"/>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随着互联网技术的发展和普及，保险直播模式逐渐兴起，一些保险公司和中介机构开始尝试利用直播平台进行产品销售。</a:t>
            </a:r>
          </a:p>
        </p:txBody>
      </p:sp>
      <p:sp>
        <p:nvSpPr>
          <p:cNvPr id="4" name="TextBox 4"/>
          <p:cNvSpPr txBox="1"/>
          <p:nvPr/>
        </p:nvSpPr>
        <p:spPr>
          <a:xfrm>
            <a:off x="6422466" y="1539657"/>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兴起阶段</a:t>
            </a:r>
          </a:p>
        </p:txBody>
      </p:sp>
      <p:sp>
        <p:nvSpPr>
          <p:cNvPr id="5" name="TextBox 5"/>
          <p:cNvSpPr txBox="1"/>
          <p:nvPr/>
        </p:nvSpPr>
        <p:spPr>
          <a:xfrm>
            <a:off x="6422466" y="3539953"/>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随着直播技术的不断成熟和消费者对直播购物的接受度提高，保险直播模式逐渐发展壮大，成为保险销售领域的一股新势力。</a:t>
            </a:r>
          </a:p>
        </p:txBody>
      </p:sp>
      <p:sp>
        <p:nvSpPr>
          <p:cNvPr id="6" name="TextBox 6"/>
          <p:cNvSpPr txBox="1"/>
          <p:nvPr/>
        </p:nvSpPr>
        <p:spPr>
          <a:xfrm>
            <a:off x="6422466" y="319133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发展阶段</a:t>
            </a:r>
          </a:p>
        </p:txBody>
      </p:sp>
      <p:sp>
        <p:nvSpPr>
          <p:cNvPr id="7" name="TextBox 7"/>
          <p:cNvSpPr txBox="1"/>
          <p:nvPr/>
        </p:nvSpPr>
        <p:spPr>
          <a:xfrm>
            <a:off x="6422466" y="5213997"/>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随着监管部门对保险直播销售行为的规范和监管力度加强，保险直播模式逐渐走向规范化、专业化发展道路。</a:t>
            </a:r>
          </a:p>
        </p:txBody>
      </p:sp>
      <p:sp>
        <p:nvSpPr>
          <p:cNvPr id="8" name="TextBox 8"/>
          <p:cNvSpPr txBox="1"/>
          <p:nvPr/>
        </p:nvSpPr>
        <p:spPr>
          <a:xfrm>
            <a:off x="6422466" y="482355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规范阶段</a:t>
            </a:r>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保险直播模式的发展历程</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保险直播模式的优势和挑战</a:t>
              </a:r>
            </a:p>
          </p:txBody>
        </p:sp>
      </p:grpSp>
      <p:sp>
        <p:nvSpPr>
          <p:cNvPr id="43" name="TextBox 43"/>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提高销售效率</a:t>
            </a:r>
          </a:p>
        </p:txBody>
      </p:sp>
      <p:sp>
        <p:nvSpPr>
          <p:cNvPr id="44" name="TextBox 44"/>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保险直播模式能够缩短销售周期，提高销售效率。</a:t>
            </a:r>
          </a:p>
        </p:txBody>
      </p:sp>
      <p:sp>
        <p:nvSpPr>
          <p:cNvPr id="45" name="TextBox 45"/>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增强消费者信任度</a:t>
            </a:r>
          </a:p>
        </p:txBody>
      </p:sp>
      <p:sp>
        <p:nvSpPr>
          <p:cNvPr id="46" name="TextBox 46"/>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通过直播形式展示保险产品信息和公司实力，有助于提高消费者对保险公司的信任度。</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54963" y="93878"/>
            <a:ext cx="10650654" cy="914400"/>
            <a:chOff x="454963" y="93878"/>
            <a:chExt cx="10650654" cy="914400"/>
          </a:xfrm>
        </p:grpSpPr>
        <p:sp>
          <p:nvSpPr>
            <p:cNvPr id="3" name="AutoShape 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1094842" y="93878"/>
              <a:ext cx="10010775"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保险直播模式的优势和挑战</a:t>
              </a:r>
            </a:p>
          </p:txBody>
        </p:sp>
      </p:grpSp>
      <p:sp>
        <p:nvSpPr>
          <p:cNvPr id="24" name="TextBox 24"/>
          <p:cNvSpPr txBox="1"/>
          <p:nvPr/>
        </p:nvSpPr>
        <p:spPr>
          <a:xfrm>
            <a:off x="970539" y="2375347"/>
            <a:ext cx="3888341" cy="3162649"/>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80000"/>
              </a:lnSpc>
              <a:buFont typeface="Arial"/>
              <a:buChar char="•"/>
            </a:pPr>
            <a:r>
              <a:rPr lang="en-US" sz="1500">
                <a:solidFill>
                  <a:schemeClr val="dk1">
                    <a:alpha val="100000"/>
                  </a:schemeClr>
                </a:solidFill>
                <a:latin typeface="Microsoft Yahei"/>
                <a:ea typeface="Microsoft Yahei"/>
                <a:cs typeface="Microsoft Yahei"/>
              </a:rPr>
              <a:t>拓展销售渠道：保险直播模式可以拓展保险公司的销售渠道，覆盖更广泛的消费者群体。</a:t>
            </a:r>
          </a:p>
        </p:txBody>
      </p:sp>
      <p:sp>
        <p:nvSpPr>
          <p:cNvPr id="25" name="AutoShape 25"/>
          <p:cNvSpPr/>
          <p:nvPr/>
        </p:nvSpPr>
        <p:spPr>
          <a:xfrm>
            <a:off x="8869284" y="1724456"/>
            <a:ext cx="1112806" cy="111128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6" name="Group 26"/>
          <p:cNvGrpSpPr/>
          <p:nvPr/>
        </p:nvGrpSpPr>
        <p:grpSpPr>
          <a:xfrm>
            <a:off x="9246951" y="2006396"/>
            <a:ext cx="355759" cy="488728"/>
            <a:chOff x="9246951" y="2006396"/>
            <a:chExt cx="355759" cy="488728"/>
          </a:xfrm>
        </p:grpSpPr>
        <p:sp>
          <p:nvSpPr>
            <p:cNvPr id="27" name="AutoShape 27"/>
            <p:cNvSpPr/>
            <p:nvPr/>
          </p:nvSpPr>
          <p:spPr>
            <a:xfrm>
              <a:off x="9249427" y="2006396"/>
              <a:ext cx="350996" cy="488728"/>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Freeform 28"/>
            <p:cNvSpPr/>
            <p:nvPr/>
          </p:nvSpPr>
          <p:spPr>
            <a:xfrm>
              <a:off x="9246951" y="2006396"/>
              <a:ext cx="355759" cy="488728"/>
            </a:xfrm>
            <a:custGeom>
              <a:rect l="l" t="t" r="r" b="b"/>
              <a:pathLst>
                <a:path w="122" h="168">
                  <a:moveTo>
                    <a:pt x="0" y="21"/>
                  </a:moveTo>
                  <a:cubicBezTo>
                    <a:pt x="53" y="21"/>
                    <a:pt x="61" y="0"/>
                    <a:pt x="61" y="0"/>
                  </a:cubicBezTo>
                  <a:cubicBezTo>
                    <a:pt x="61" y="0"/>
                    <a:pt x="69" y="21"/>
                    <a:pt x="122" y="21"/>
                  </a:cubicBezTo>
                  <a:cubicBezTo>
                    <a:pt x="122" y="107"/>
                    <a:pt x="122" y="107"/>
                    <a:pt x="122" y="107"/>
                  </a:cubicBezTo>
                  <a:cubicBezTo>
                    <a:pt x="122" y="141"/>
                    <a:pt x="61" y="168"/>
                    <a:pt x="61" y="168"/>
                  </a:cubicBezTo>
                  <a:cubicBezTo>
                    <a:pt x="61" y="168"/>
                    <a:pt x="0" y="141"/>
                    <a:pt x="0" y="107"/>
                  </a:cubicBezTo>
                  <a:lnTo>
                    <a:pt x="0" y="21"/>
                  </a:lnTo>
                  <a:close/>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9" name="AutoShape 29"/>
          <p:cNvSpPr/>
          <p:nvPr/>
        </p:nvSpPr>
        <p:spPr>
          <a:xfrm>
            <a:off x="7154784" y="2168988"/>
            <a:ext cx="754094" cy="75409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8974059" y="4475657"/>
            <a:ext cx="942975" cy="939832"/>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9253761" y="4762883"/>
            <a:ext cx="381952" cy="365379"/>
          </a:xfrm>
          <a:custGeom>
            <a:rect l="l" t="t" r="r" b="b"/>
            <a:pathLst>
              <a:path w="174" h="166">
                <a:moveTo>
                  <a:pt x="174" y="139"/>
                </a:moveTo>
                <a:cubicBezTo>
                  <a:pt x="171" y="131"/>
                  <a:pt x="161" y="129"/>
                  <a:pt x="153" y="126"/>
                </a:cubicBezTo>
                <a:cubicBezTo>
                  <a:pt x="144" y="122"/>
                  <a:pt x="135" y="118"/>
                  <a:pt x="126" y="115"/>
                </a:cubicBezTo>
                <a:cubicBezTo>
                  <a:pt x="123" y="114"/>
                  <a:pt x="121" y="113"/>
                  <a:pt x="118" y="112"/>
                </a:cubicBezTo>
                <a:cubicBezTo>
                  <a:pt x="115" y="110"/>
                  <a:pt x="113" y="104"/>
                  <a:pt x="111" y="100"/>
                </a:cubicBezTo>
                <a:cubicBezTo>
                  <a:pt x="109" y="100"/>
                  <a:pt x="108" y="100"/>
                  <a:pt x="106" y="100"/>
                </a:cubicBezTo>
                <a:cubicBezTo>
                  <a:pt x="106" y="94"/>
                  <a:pt x="110" y="94"/>
                  <a:pt x="111" y="90"/>
                </a:cubicBezTo>
                <a:cubicBezTo>
                  <a:pt x="112" y="86"/>
                  <a:pt x="111" y="82"/>
                  <a:pt x="113" y="79"/>
                </a:cubicBezTo>
                <a:cubicBezTo>
                  <a:pt x="114" y="76"/>
                  <a:pt x="117" y="76"/>
                  <a:pt x="118" y="74"/>
                </a:cubicBezTo>
                <a:cubicBezTo>
                  <a:pt x="120" y="73"/>
                  <a:pt x="120" y="69"/>
                  <a:pt x="121" y="67"/>
                </a:cubicBezTo>
                <a:cubicBezTo>
                  <a:pt x="122" y="63"/>
                  <a:pt x="122" y="58"/>
                  <a:pt x="120" y="54"/>
                </a:cubicBezTo>
                <a:cubicBezTo>
                  <a:pt x="119" y="52"/>
                  <a:pt x="119" y="51"/>
                  <a:pt x="118" y="49"/>
                </a:cubicBezTo>
                <a:cubicBezTo>
                  <a:pt x="118" y="45"/>
                  <a:pt x="119" y="35"/>
                  <a:pt x="119" y="32"/>
                </a:cubicBezTo>
                <a:cubicBezTo>
                  <a:pt x="119" y="26"/>
                  <a:pt x="119" y="26"/>
                  <a:pt x="118" y="20"/>
                </a:cubicBezTo>
                <a:cubicBezTo>
                  <a:pt x="118" y="20"/>
                  <a:pt x="116" y="14"/>
                  <a:pt x="113" y="13"/>
                </a:cubicBezTo>
                <a:cubicBezTo>
                  <a:pt x="108" y="12"/>
                  <a:pt x="108" y="12"/>
                  <a:pt x="108" y="12"/>
                </a:cubicBezTo>
                <a:cubicBezTo>
                  <a:pt x="104" y="9"/>
                  <a:pt x="104" y="9"/>
                  <a:pt x="104" y="9"/>
                </a:cubicBezTo>
                <a:cubicBezTo>
                  <a:pt x="90" y="0"/>
                  <a:pt x="75" y="6"/>
                  <a:pt x="67" y="9"/>
                </a:cubicBezTo>
                <a:cubicBezTo>
                  <a:pt x="56" y="13"/>
                  <a:pt x="49" y="24"/>
                  <a:pt x="54" y="48"/>
                </a:cubicBezTo>
                <a:cubicBezTo>
                  <a:pt x="55" y="52"/>
                  <a:pt x="51" y="54"/>
                  <a:pt x="52" y="57"/>
                </a:cubicBezTo>
                <a:cubicBezTo>
                  <a:pt x="52" y="61"/>
                  <a:pt x="52" y="73"/>
                  <a:pt x="57" y="76"/>
                </a:cubicBezTo>
                <a:cubicBezTo>
                  <a:pt x="57" y="76"/>
                  <a:pt x="61" y="77"/>
                  <a:pt x="60" y="77"/>
                </a:cubicBezTo>
                <a:cubicBezTo>
                  <a:pt x="61" y="82"/>
                  <a:pt x="61" y="87"/>
                  <a:pt x="62" y="91"/>
                </a:cubicBezTo>
                <a:cubicBezTo>
                  <a:pt x="63" y="94"/>
                  <a:pt x="66" y="95"/>
                  <a:pt x="67" y="99"/>
                </a:cubicBezTo>
                <a:cubicBezTo>
                  <a:pt x="63" y="100"/>
                  <a:pt x="63" y="100"/>
                  <a:pt x="63" y="100"/>
                </a:cubicBezTo>
                <a:cubicBezTo>
                  <a:pt x="61" y="104"/>
                  <a:pt x="59" y="110"/>
                  <a:pt x="56" y="112"/>
                </a:cubicBezTo>
                <a:cubicBezTo>
                  <a:pt x="53" y="113"/>
                  <a:pt x="51" y="114"/>
                  <a:pt x="48" y="115"/>
                </a:cubicBezTo>
                <a:cubicBezTo>
                  <a:pt x="39" y="118"/>
                  <a:pt x="30" y="122"/>
                  <a:pt x="21" y="126"/>
                </a:cubicBezTo>
                <a:cubicBezTo>
                  <a:pt x="13" y="129"/>
                  <a:pt x="3" y="131"/>
                  <a:pt x="0" y="139"/>
                </a:cubicBezTo>
                <a:cubicBezTo>
                  <a:pt x="0" y="145"/>
                  <a:pt x="0" y="158"/>
                  <a:pt x="0" y="166"/>
                </a:cubicBezTo>
                <a:cubicBezTo>
                  <a:pt x="76" y="166"/>
                  <a:pt x="76" y="166"/>
                  <a:pt x="76" y="166"/>
                </a:cubicBezTo>
                <a:cubicBezTo>
                  <a:pt x="82" y="127"/>
                  <a:pt x="82" y="127"/>
                  <a:pt x="82" y="127"/>
                </a:cubicBezTo>
                <a:cubicBezTo>
                  <a:pt x="77" y="117"/>
                  <a:pt x="77" y="117"/>
                  <a:pt x="77" y="117"/>
                </a:cubicBezTo>
                <a:cubicBezTo>
                  <a:pt x="88" y="112"/>
                  <a:pt x="88" y="112"/>
                  <a:pt x="88" y="112"/>
                </a:cubicBezTo>
                <a:cubicBezTo>
                  <a:pt x="97" y="117"/>
                  <a:pt x="97" y="117"/>
                  <a:pt x="97" y="117"/>
                </a:cubicBezTo>
                <a:cubicBezTo>
                  <a:pt x="92" y="128"/>
                  <a:pt x="92" y="128"/>
                  <a:pt x="92" y="128"/>
                </a:cubicBezTo>
                <a:cubicBezTo>
                  <a:pt x="101" y="166"/>
                  <a:pt x="101" y="166"/>
                  <a:pt x="101" y="166"/>
                </a:cubicBezTo>
                <a:cubicBezTo>
                  <a:pt x="174" y="166"/>
                  <a:pt x="174" y="166"/>
                  <a:pt x="174" y="166"/>
                </a:cubicBezTo>
                <a:cubicBezTo>
                  <a:pt x="174" y="158"/>
                  <a:pt x="174" y="145"/>
                  <a:pt x="174" y="139"/>
                </a:cubicBezTo>
                <a:close/>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705615" y="2719818"/>
            <a:ext cx="1655731" cy="165573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Freeform 33"/>
          <p:cNvSpPr/>
          <p:nvPr/>
        </p:nvSpPr>
        <p:spPr>
          <a:xfrm>
            <a:off x="8050039" y="3166160"/>
            <a:ext cx="965549" cy="862584"/>
          </a:xfrm>
          <a:custGeom>
            <a:rect l="l" t="t" r="r" b="b"/>
            <a:pathLst>
              <a:path w="200" h="178">
                <a:moveTo>
                  <a:pt x="200" y="62"/>
                </a:moveTo>
                <a:cubicBezTo>
                  <a:pt x="200" y="49"/>
                  <a:pt x="189" y="39"/>
                  <a:pt x="176" y="39"/>
                </a:cubicBezTo>
                <a:cubicBezTo>
                  <a:pt x="174" y="39"/>
                  <a:pt x="172" y="39"/>
                  <a:pt x="171" y="39"/>
                </a:cubicBezTo>
                <a:cubicBezTo>
                  <a:pt x="171" y="39"/>
                  <a:pt x="171" y="38"/>
                  <a:pt x="171" y="38"/>
                </a:cubicBezTo>
                <a:cubicBezTo>
                  <a:pt x="171" y="18"/>
                  <a:pt x="155" y="3"/>
                  <a:pt x="135" y="3"/>
                </a:cubicBezTo>
                <a:cubicBezTo>
                  <a:pt x="123" y="3"/>
                  <a:pt x="113" y="8"/>
                  <a:pt x="106" y="16"/>
                </a:cubicBezTo>
                <a:cubicBezTo>
                  <a:pt x="98" y="6"/>
                  <a:pt x="85" y="0"/>
                  <a:pt x="70" y="0"/>
                </a:cubicBezTo>
                <a:cubicBezTo>
                  <a:pt x="45" y="0"/>
                  <a:pt x="24" y="20"/>
                  <a:pt x="24" y="45"/>
                </a:cubicBezTo>
                <a:cubicBezTo>
                  <a:pt x="24" y="50"/>
                  <a:pt x="25" y="55"/>
                  <a:pt x="26" y="59"/>
                </a:cubicBezTo>
                <a:cubicBezTo>
                  <a:pt x="11" y="62"/>
                  <a:pt x="0" y="74"/>
                  <a:pt x="0" y="89"/>
                </a:cubicBezTo>
                <a:cubicBezTo>
                  <a:pt x="0" y="106"/>
                  <a:pt x="14" y="119"/>
                  <a:pt x="31" y="119"/>
                </a:cubicBezTo>
                <a:cubicBezTo>
                  <a:pt x="36" y="119"/>
                  <a:pt x="39" y="119"/>
                  <a:pt x="43" y="117"/>
                </a:cubicBezTo>
                <a:cubicBezTo>
                  <a:pt x="44" y="126"/>
                  <a:pt x="51" y="133"/>
                  <a:pt x="60" y="133"/>
                </a:cubicBezTo>
                <a:cubicBezTo>
                  <a:pt x="61" y="133"/>
                  <a:pt x="61" y="133"/>
                  <a:pt x="61" y="133"/>
                </a:cubicBezTo>
                <a:cubicBezTo>
                  <a:pt x="62" y="138"/>
                  <a:pt x="67" y="143"/>
                  <a:pt x="73" y="143"/>
                </a:cubicBezTo>
                <a:cubicBezTo>
                  <a:pt x="79" y="143"/>
                  <a:pt x="84" y="137"/>
                  <a:pt x="84" y="131"/>
                </a:cubicBezTo>
                <a:cubicBezTo>
                  <a:pt x="84" y="127"/>
                  <a:pt x="81" y="123"/>
                  <a:pt x="77" y="122"/>
                </a:cubicBezTo>
                <a:cubicBezTo>
                  <a:pt x="78" y="120"/>
                  <a:pt x="78" y="118"/>
                  <a:pt x="78" y="116"/>
                </a:cubicBezTo>
                <a:cubicBezTo>
                  <a:pt x="78" y="115"/>
                  <a:pt x="78" y="115"/>
                  <a:pt x="78" y="115"/>
                </a:cubicBezTo>
                <a:cubicBezTo>
                  <a:pt x="81" y="116"/>
                  <a:pt x="84" y="117"/>
                  <a:pt x="88" y="117"/>
                </a:cubicBezTo>
                <a:cubicBezTo>
                  <a:pt x="89" y="117"/>
                  <a:pt x="90" y="117"/>
                  <a:pt x="92" y="117"/>
                </a:cubicBezTo>
                <a:cubicBezTo>
                  <a:pt x="92" y="122"/>
                  <a:pt x="94" y="127"/>
                  <a:pt x="97" y="131"/>
                </a:cubicBezTo>
                <a:cubicBezTo>
                  <a:pt x="92" y="132"/>
                  <a:pt x="88" y="136"/>
                  <a:pt x="89" y="141"/>
                </a:cubicBezTo>
                <a:cubicBezTo>
                  <a:pt x="89" y="146"/>
                  <a:pt x="93" y="151"/>
                  <a:pt x="99" y="151"/>
                </a:cubicBezTo>
                <a:cubicBezTo>
                  <a:pt x="105" y="150"/>
                  <a:pt x="109" y="146"/>
                  <a:pt x="109" y="140"/>
                </a:cubicBezTo>
                <a:cubicBezTo>
                  <a:pt x="109" y="140"/>
                  <a:pt x="109" y="139"/>
                  <a:pt x="109" y="139"/>
                </a:cubicBezTo>
                <a:cubicBezTo>
                  <a:pt x="111" y="140"/>
                  <a:pt x="114" y="140"/>
                  <a:pt x="117" y="140"/>
                </a:cubicBezTo>
                <a:cubicBezTo>
                  <a:pt x="131" y="140"/>
                  <a:pt x="142" y="129"/>
                  <a:pt x="142" y="116"/>
                </a:cubicBezTo>
                <a:cubicBezTo>
                  <a:pt x="145" y="117"/>
                  <a:pt x="148" y="117"/>
                  <a:pt x="152" y="117"/>
                </a:cubicBezTo>
                <a:cubicBezTo>
                  <a:pt x="166" y="117"/>
                  <a:pt x="177" y="106"/>
                  <a:pt x="177" y="93"/>
                </a:cubicBezTo>
                <a:cubicBezTo>
                  <a:pt x="177" y="90"/>
                  <a:pt x="176" y="87"/>
                  <a:pt x="175" y="84"/>
                </a:cubicBezTo>
                <a:cubicBezTo>
                  <a:pt x="176" y="84"/>
                  <a:pt x="176" y="84"/>
                  <a:pt x="176" y="84"/>
                </a:cubicBezTo>
                <a:cubicBezTo>
                  <a:pt x="189" y="84"/>
                  <a:pt x="200" y="74"/>
                  <a:pt x="200" y="62"/>
                </a:cubicBezTo>
                <a:close/>
                <a:moveTo>
                  <a:pt x="117" y="147"/>
                </a:moveTo>
                <a:cubicBezTo>
                  <a:pt x="119" y="147"/>
                  <a:pt x="120" y="146"/>
                  <a:pt x="120" y="145"/>
                </a:cubicBezTo>
                <a:cubicBezTo>
                  <a:pt x="120" y="144"/>
                  <a:pt x="118" y="142"/>
                  <a:pt x="117" y="143"/>
                </a:cubicBezTo>
                <a:cubicBezTo>
                  <a:pt x="116" y="143"/>
                  <a:pt x="114" y="144"/>
                  <a:pt x="114" y="145"/>
                </a:cubicBezTo>
                <a:cubicBezTo>
                  <a:pt x="115" y="146"/>
                  <a:pt x="116" y="148"/>
                  <a:pt x="117" y="147"/>
                </a:cubicBezTo>
                <a:close/>
                <a:moveTo>
                  <a:pt x="116" y="168"/>
                </a:moveTo>
                <a:cubicBezTo>
                  <a:pt x="113" y="168"/>
                  <a:pt x="111" y="170"/>
                  <a:pt x="111" y="173"/>
                </a:cubicBezTo>
                <a:cubicBezTo>
                  <a:pt x="111" y="176"/>
                  <a:pt x="114" y="178"/>
                  <a:pt x="117" y="178"/>
                </a:cubicBezTo>
                <a:cubicBezTo>
                  <a:pt x="120" y="178"/>
                  <a:pt x="122" y="175"/>
                  <a:pt x="122" y="173"/>
                </a:cubicBezTo>
                <a:cubicBezTo>
                  <a:pt x="122" y="170"/>
                  <a:pt x="119" y="167"/>
                  <a:pt x="116" y="168"/>
                </a:cubicBezTo>
                <a:close/>
                <a:moveTo>
                  <a:pt x="116" y="155"/>
                </a:moveTo>
                <a:cubicBezTo>
                  <a:pt x="116" y="152"/>
                  <a:pt x="114" y="150"/>
                  <a:pt x="111" y="150"/>
                </a:cubicBezTo>
                <a:cubicBezTo>
                  <a:pt x="108" y="150"/>
                  <a:pt x="106" y="152"/>
                  <a:pt x="106" y="155"/>
                </a:cubicBezTo>
                <a:cubicBezTo>
                  <a:pt x="106" y="158"/>
                  <a:pt x="108" y="161"/>
                  <a:pt x="111" y="160"/>
                </a:cubicBezTo>
                <a:cubicBezTo>
                  <a:pt x="114" y="160"/>
                  <a:pt x="117" y="158"/>
                  <a:pt x="116" y="155"/>
                </a:cubicBezTo>
                <a:close/>
                <a:moveTo>
                  <a:pt x="97" y="156"/>
                </a:moveTo>
                <a:cubicBezTo>
                  <a:pt x="92" y="156"/>
                  <a:pt x="89" y="159"/>
                  <a:pt x="89" y="164"/>
                </a:cubicBezTo>
                <a:cubicBezTo>
                  <a:pt x="89" y="168"/>
                  <a:pt x="93" y="172"/>
                  <a:pt x="98" y="172"/>
                </a:cubicBezTo>
                <a:cubicBezTo>
                  <a:pt x="102" y="172"/>
                  <a:pt x="106" y="168"/>
                  <a:pt x="106" y="163"/>
                </a:cubicBezTo>
                <a:cubicBezTo>
                  <a:pt x="106" y="159"/>
                  <a:pt x="102" y="155"/>
                  <a:pt x="97" y="156"/>
                </a:cubicBezTo>
                <a:close/>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888459" y="3223119"/>
            <a:ext cx="996982" cy="996982"/>
          </a:xfrm>
          <a:prstGeom prst="ellipse">
            <a:avLst/>
          </a:pr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438790" y="3427907"/>
            <a:ext cx="941356" cy="939832"/>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36" name="Group 36"/>
          <p:cNvGrpSpPr/>
          <p:nvPr/>
        </p:nvGrpSpPr>
        <p:grpSpPr>
          <a:xfrm>
            <a:off x="6726064" y="3627837"/>
            <a:ext cx="376047" cy="403289"/>
            <a:chOff x="6726064" y="3627837"/>
            <a:chExt cx="376047" cy="403289"/>
          </a:xfrm>
        </p:grpSpPr>
        <p:sp>
          <p:nvSpPr>
            <p:cNvPr id="37" name="AutoShape 37"/>
            <p:cNvSpPr/>
            <p:nvPr/>
          </p:nvSpPr>
          <p:spPr>
            <a:xfrm>
              <a:off x="6728064" y="3627837"/>
              <a:ext cx="374047" cy="403289"/>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Freeform 38"/>
            <p:cNvSpPr/>
            <p:nvPr/>
          </p:nvSpPr>
          <p:spPr>
            <a:xfrm>
              <a:off x="6855318" y="3629837"/>
              <a:ext cx="246793" cy="278987"/>
            </a:xfrm>
            <a:custGeom>
              <a:rect l="l" t="t" r="r" b="b"/>
              <a:pathLst>
                <a:path w="105" h="118">
                  <a:moveTo>
                    <a:pt x="32" y="118"/>
                  </a:moveTo>
                  <a:cubicBezTo>
                    <a:pt x="21" y="118"/>
                    <a:pt x="10" y="113"/>
                    <a:pt x="1" y="105"/>
                  </a:cubicBezTo>
                  <a:cubicBezTo>
                    <a:pt x="1" y="105"/>
                    <a:pt x="1" y="105"/>
                    <a:pt x="1" y="105"/>
                  </a:cubicBezTo>
                  <a:cubicBezTo>
                    <a:pt x="0" y="104"/>
                    <a:pt x="0" y="104"/>
                    <a:pt x="0" y="104"/>
                  </a:cubicBezTo>
                  <a:cubicBezTo>
                    <a:pt x="19" y="85"/>
                    <a:pt x="19" y="85"/>
                    <a:pt x="19" y="85"/>
                  </a:cubicBezTo>
                  <a:cubicBezTo>
                    <a:pt x="20" y="86"/>
                    <a:pt x="20" y="86"/>
                    <a:pt x="20" y="86"/>
                  </a:cubicBezTo>
                  <a:cubicBezTo>
                    <a:pt x="23" y="90"/>
                    <a:pt x="27" y="91"/>
                    <a:pt x="32" y="91"/>
                  </a:cubicBezTo>
                  <a:cubicBezTo>
                    <a:pt x="32" y="91"/>
                    <a:pt x="32" y="91"/>
                    <a:pt x="32" y="91"/>
                  </a:cubicBezTo>
                  <a:cubicBezTo>
                    <a:pt x="36" y="91"/>
                    <a:pt x="40" y="90"/>
                    <a:pt x="43" y="86"/>
                  </a:cubicBezTo>
                  <a:cubicBezTo>
                    <a:pt x="43" y="86"/>
                    <a:pt x="43" y="86"/>
                    <a:pt x="43" y="86"/>
                  </a:cubicBezTo>
                  <a:cubicBezTo>
                    <a:pt x="74" y="56"/>
                    <a:pt x="74" y="56"/>
                    <a:pt x="74" y="56"/>
                  </a:cubicBezTo>
                  <a:cubicBezTo>
                    <a:pt x="77" y="53"/>
                    <a:pt x="79" y="48"/>
                    <a:pt x="79" y="44"/>
                  </a:cubicBezTo>
                  <a:cubicBezTo>
                    <a:pt x="79" y="44"/>
                    <a:pt x="79" y="44"/>
                    <a:pt x="79" y="44"/>
                  </a:cubicBezTo>
                  <a:cubicBezTo>
                    <a:pt x="79" y="40"/>
                    <a:pt x="77" y="36"/>
                    <a:pt x="74" y="33"/>
                  </a:cubicBezTo>
                  <a:cubicBezTo>
                    <a:pt x="74" y="33"/>
                    <a:pt x="74" y="33"/>
                    <a:pt x="74" y="33"/>
                  </a:cubicBezTo>
                  <a:cubicBezTo>
                    <a:pt x="73" y="31"/>
                    <a:pt x="73" y="31"/>
                    <a:pt x="73" y="31"/>
                  </a:cubicBezTo>
                  <a:cubicBezTo>
                    <a:pt x="69" y="28"/>
                    <a:pt x="65" y="27"/>
                    <a:pt x="61" y="27"/>
                  </a:cubicBezTo>
                  <a:cubicBezTo>
                    <a:pt x="61" y="27"/>
                    <a:pt x="61" y="27"/>
                    <a:pt x="61" y="27"/>
                  </a:cubicBezTo>
                  <a:cubicBezTo>
                    <a:pt x="57" y="27"/>
                    <a:pt x="53" y="28"/>
                    <a:pt x="49" y="31"/>
                  </a:cubicBezTo>
                  <a:cubicBezTo>
                    <a:pt x="49" y="31"/>
                    <a:pt x="49" y="31"/>
                    <a:pt x="49" y="31"/>
                  </a:cubicBezTo>
                  <a:cubicBezTo>
                    <a:pt x="37" y="44"/>
                    <a:pt x="37" y="44"/>
                    <a:pt x="37" y="44"/>
                  </a:cubicBezTo>
                  <a:cubicBezTo>
                    <a:pt x="32" y="49"/>
                    <a:pt x="23" y="49"/>
                    <a:pt x="18" y="44"/>
                  </a:cubicBezTo>
                  <a:cubicBezTo>
                    <a:pt x="18" y="44"/>
                    <a:pt x="18" y="44"/>
                    <a:pt x="18" y="44"/>
                  </a:cubicBezTo>
                  <a:cubicBezTo>
                    <a:pt x="13" y="39"/>
                    <a:pt x="13" y="30"/>
                    <a:pt x="18" y="25"/>
                  </a:cubicBezTo>
                  <a:cubicBezTo>
                    <a:pt x="18" y="25"/>
                    <a:pt x="18" y="25"/>
                    <a:pt x="18" y="25"/>
                  </a:cubicBezTo>
                  <a:cubicBezTo>
                    <a:pt x="31" y="13"/>
                    <a:pt x="31" y="13"/>
                    <a:pt x="31" y="13"/>
                  </a:cubicBezTo>
                  <a:cubicBezTo>
                    <a:pt x="39" y="4"/>
                    <a:pt x="50" y="0"/>
                    <a:pt x="61" y="0"/>
                  </a:cubicBezTo>
                  <a:cubicBezTo>
                    <a:pt x="61" y="0"/>
                    <a:pt x="61" y="0"/>
                    <a:pt x="61" y="0"/>
                  </a:cubicBezTo>
                  <a:cubicBezTo>
                    <a:pt x="72" y="0"/>
                    <a:pt x="83" y="4"/>
                    <a:pt x="91" y="13"/>
                  </a:cubicBezTo>
                  <a:cubicBezTo>
                    <a:pt x="91" y="13"/>
                    <a:pt x="91" y="13"/>
                    <a:pt x="91" y="13"/>
                  </a:cubicBezTo>
                  <a:cubicBezTo>
                    <a:pt x="93" y="14"/>
                    <a:pt x="93" y="14"/>
                    <a:pt x="93" y="14"/>
                  </a:cubicBezTo>
                  <a:cubicBezTo>
                    <a:pt x="101" y="22"/>
                    <a:pt x="105" y="33"/>
                    <a:pt x="105" y="44"/>
                  </a:cubicBezTo>
                  <a:cubicBezTo>
                    <a:pt x="105" y="44"/>
                    <a:pt x="105" y="44"/>
                    <a:pt x="105" y="44"/>
                  </a:cubicBezTo>
                  <a:cubicBezTo>
                    <a:pt x="105" y="55"/>
                    <a:pt x="101" y="66"/>
                    <a:pt x="93" y="74"/>
                  </a:cubicBezTo>
                  <a:cubicBezTo>
                    <a:pt x="93" y="74"/>
                    <a:pt x="93" y="74"/>
                    <a:pt x="93" y="74"/>
                  </a:cubicBezTo>
                  <a:cubicBezTo>
                    <a:pt x="62" y="105"/>
                    <a:pt x="62" y="105"/>
                    <a:pt x="62" y="105"/>
                  </a:cubicBezTo>
                  <a:cubicBezTo>
                    <a:pt x="54" y="114"/>
                    <a:pt x="42" y="118"/>
                    <a:pt x="32" y="118"/>
                  </a:cubicBezTo>
                  <a:cubicBezTo>
                    <a:pt x="32" y="118"/>
                    <a:pt x="32" y="118"/>
                    <a:pt x="32" y="118"/>
                  </a:cubicBezTo>
                  <a:cubicBezTo>
                    <a:pt x="32" y="118"/>
                    <a:pt x="32" y="118"/>
                    <a:pt x="32" y="118"/>
                  </a:cubicBezTo>
                  <a:close/>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Freeform 39"/>
            <p:cNvSpPr/>
            <p:nvPr/>
          </p:nvSpPr>
          <p:spPr>
            <a:xfrm>
              <a:off x="6726064" y="3753090"/>
              <a:ext cx="246793" cy="278035"/>
            </a:xfrm>
            <a:custGeom>
              <a:rect l="l" t="t" r="r" b="b"/>
              <a:pathLst>
                <a:path w="105" h="118">
                  <a:moveTo>
                    <a:pt x="44" y="118"/>
                  </a:moveTo>
                  <a:cubicBezTo>
                    <a:pt x="33" y="118"/>
                    <a:pt x="22" y="114"/>
                    <a:pt x="14" y="105"/>
                  </a:cubicBezTo>
                  <a:cubicBezTo>
                    <a:pt x="14" y="105"/>
                    <a:pt x="14" y="105"/>
                    <a:pt x="14" y="105"/>
                  </a:cubicBezTo>
                  <a:cubicBezTo>
                    <a:pt x="12" y="104"/>
                    <a:pt x="12" y="104"/>
                    <a:pt x="12" y="104"/>
                  </a:cubicBezTo>
                  <a:cubicBezTo>
                    <a:pt x="4" y="96"/>
                    <a:pt x="0" y="85"/>
                    <a:pt x="0" y="74"/>
                  </a:cubicBezTo>
                  <a:cubicBezTo>
                    <a:pt x="0" y="74"/>
                    <a:pt x="0" y="74"/>
                    <a:pt x="0" y="74"/>
                  </a:cubicBezTo>
                  <a:cubicBezTo>
                    <a:pt x="0" y="63"/>
                    <a:pt x="4" y="52"/>
                    <a:pt x="12" y="44"/>
                  </a:cubicBezTo>
                  <a:cubicBezTo>
                    <a:pt x="12" y="44"/>
                    <a:pt x="12" y="44"/>
                    <a:pt x="12" y="44"/>
                  </a:cubicBezTo>
                  <a:cubicBezTo>
                    <a:pt x="43" y="13"/>
                    <a:pt x="43" y="13"/>
                    <a:pt x="43" y="13"/>
                  </a:cubicBezTo>
                  <a:cubicBezTo>
                    <a:pt x="51" y="5"/>
                    <a:pt x="62" y="0"/>
                    <a:pt x="73" y="0"/>
                  </a:cubicBezTo>
                  <a:cubicBezTo>
                    <a:pt x="73" y="0"/>
                    <a:pt x="73" y="0"/>
                    <a:pt x="73" y="0"/>
                  </a:cubicBezTo>
                  <a:cubicBezTo>
                    <a:pt x="82" y="0"/>
                    <a:pt x="91" y="3"/>
                    <a:pt x="98" y="8"/>
                  </a:cubicBezTo>
                  <a:cubicBezTo>
                    <a:pt x="98" y="8"/>
                    <a:pt x="98" y="8"/>
                    <a:pt x="98" y="8"/>
                  </a:cubicBezTo>
                  <a:cubicBezTo>
                    <a:pt x="99" y="9"/>
                    <a:pt x="100" y="9"/>
                    <a:pt x="101" y="10"/>
                  </a:cubicBezTo>
                  <a:cubicBezTo>
                    <a:pt x="101" y="10"/>
                    <a:pt x="101" y="10"/>
                    <a:pt x="101" y="10"/>
                  </a:cubicBezTo>
                  <a:cubicBezTo>
                    <a:pt x="104" y="13"/>
                    <a:pt x="104" y="13"/>
                    <a:pt x="104" y="13"/>
                  </a:cubicBezTo>
                  <a:cubicBezTo>
                    <a:pt x="105" y="14"/>
                    <a:pt x="105" y="14"/>
                    <a:pt x="105" y="14"/>
                  </a:cubicBezTo>
                  <a:cubicBezTo>
                    <a:pt x="105" y="14"/>
                    <a:pt x="105" y="14"/>
                    <a:pt x="105" y="14"/>
                  </a:cubicBezTo>
                  <a:cubicBezTo>
                    <a:pt x="105" y="14"/>
                    <a:pt x="105" y="14"/>
                    <a:pt x="105" y="14"/>
                  </a:cubicBezTo>
                  <a:cubicBezTo>
                    <a:pt x="86" y="33"/>
                    <a:pt x="86" y="33"/>
                    <a:pt x="86" y="33"/>
                  </a:cubicBezTo>
                  <a:cubicBezTo>
                    <a:pt x="86" y="33"/>
                    <a:pt x="86" y="33"/>
                    <a:pt x="86" y="33"/>
                  </a:cubicBezTo>
                  <a:cubicBezTo>
                    <a:pt x="85" y="32"/>
                    <a:pt x="85" y="32"/>
                    <a:pt x="85" y="32"/>
                  </a:cubicBezTo>
                  <a:cubicBezTo>
                    <a:pt x="82" y="28"/>
                    <a:pt x="78" y="27"/>
                    <a:pt x="73" y="27"/>
                  </a:cubicBezTo>
                  <a:cubicBezTo>
                    <a:pt x="73" y="27"/>
                    <a:pt x="73" y="27"/>
                    <a:pt x="73" y="27"/>
                  </a:cubicBezTo>
                  <a:cubicBezTo>
                    <a:pt x="69" y="27"/>
                    <a:pt x="65" y="28"/>
                    <a:pt x="62" y="32"/>
                  </a:cubicBezTo>
                  <a:cubicBezTo>
                    <a:pt x="62" y="32"/>
                    <a:pt x="62" y="32"/>
                    <a:pt x="62" y="32"/>
                  </a:cubicBezTo>
                  <a:cubicBezTo>
                    <a:pt x="31" y="62"/>
                    <a:pt x="31" y="62"/>
                    <a:pt x="31" y="62"/>
                  </a:cubicBezTo>
                  <a:cubicBezTo>
                    <a:pt x="28" y="65"/>
                    <a:pt x="26" y="70"/>
                    <a:pt x="26" y="74"/>
                  </a:cubicBezTo>
                  <a:cubicBezTo>
                    <a:pt x="26" y="74"/>
                    <a:pt x="26" y="74"/>
                    <a:pt x="26" y="74"/>
                  </a:cubicBezTo>
                  <a:cubicBezTo>
                    <a:pt x="26" y="78"/>
                    <a:pt x="28" y="82"/>
                    <a:pt x="31" y="85"/>
                  </a:cubicBezTo>
                  <a:cubicBezTo>
                    <a:pt x="31" y="85"/>
                    <a:pt x="31" y="85"/>
                    <a:pt x="31" y="85"/>
                  </a:cubicBezTo>
                  <a:cubicBezTo>
                    <a:pt x="32" y="87"/>
                    <a:pt x="32" y="87"/>
                    <a:pt x="32" y="87"/>
                  </a:cubicBezTo>
                  <a:cubicBezTo>
                    <a:pt x="36" y="90"/>
                    <a:pt x="40" y="91"/>
                    <a:pt x="44" y="91"/>
                  </a:cubicBezTo>
                  <a:cubicBezTo>
                    <a:pt x="44" y="91"/>
                    <a:pt x="44" y="91"/>
                    <a:pt x="44" y="91"/>
                  </a:cubicBezTo>
                  <a:cubicBezTo>
                    <a:pt x="48" y="91"/>
                    <a:pt x="52" y="90"/>
                    <a:pt x="56" y="87"/>
                  </a:cubicBezTo>
                  <a:cubicBezTo>
                    <a:pt x="56" y="87"/>
                    <a:pt x="56" y="87"/>
                    <a:pt x="56" y="87"/>
                  </a:cubicBezTo>
                  <a:cubicBezTo>
                    <a:pt x="69" y="73"/>
                    <a:pt x="69" y="73"/>
                    <a:pt x="69" y="73"/>
                  </a:cubicBezTo>
                  <a:cubicBezTo>
                    <a:pt x="74" y="68"/>
                    <a:pt x="82" y="68"/>
                    <a:pt x="87" y="73"/>
                  </a:cubicBezTo>
                  <a:cubicBezTo>
                    <a:pt x="87" y="73"/>
                    <a:pt x="87" y="73"/>
                    <a:pt x="87" y="73"/>
                  </a:cubicBezTo>
                  <a:cubicBezTo>
                    <a:pt x="93" y="79"/>
                    <a:pt x="93" y="87"/>
                    <a:pt x="87" y="92"/>
                  </a:cubicBezTo>
                  <a:cubicBezTo>
                    <a:pt x="87" y="92"/>
                    <a:pt x="87" y="92"/>
                    <a:pt x="87" y="92"/>
                  </a:cubicBezTo>
                  <a:cubicBezTo>
                    <a:pt x="74" y="105"/>
                    <a:pt x="74" y="105"/>
                    <a:pt x="74" y="105"/>
                  </a:cubicBezTo>
                  <a:cubicBezTo>
                    <a:pt x="66" y="114"/>
                    <a:pt x="55" y="118"/>
                    <a:pt x="44" y="118"/>
                  </a:cubicBezTo>
                  <a:cubicBezTo>
                    <a:pt x="44" y="118"/>
                    <a:pt x="44" y="118"/>
                    <a:pt x="44" y="118"/>
                  </a:cubicBezTo>
                  <a:cubicBezTo>
                    <a:pt x="44" y="118"/>
                    <a:pt x="44" y="118"/>
                    <a:pt x="44" y="118"/>
                  </a:cubicBezTo>
                  <a:close/>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40" name="AutoShape 40"/>
          <p:cNvSpPr/>
          <p:nvPr/>
        </p:nvSpPr>
        <p:spPr>
          <a:xfrm>
            <a:off x="7334997" y="4608940"/>
            <a:ext cx="1147763" cy="1147763"/>
          </a:xfrm>
          <a:prstGeom prst="ellipse">
            <a:avLst/>
          </a:pr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1" name="Group 41"/>
          <p:cNvGrpSpPr/>
          <p:nvPr/>
        </p:nvGrpSpPr>
        <p:grpSpPr>
          <a:xfrm>
            <a:off x="7679450" y="4875395"/>
            <a:ext cx="458857" cy="474497"/>
            <a:chOff x="7679450" y="4875395"/>
            <a:chExt cx="458857" cy="474497"/>
          </a:xfrm>
        </p:grpSpPr>
        <p:sp>
          <p:nvSpPr>
            <p:cNvPr id="42" name="AutoShape 42"/>
            <p:cNvSpPr/>
            <p:nvPr/>
          </p:nvSpPr>
          <p:spPr>
            <a:xfrm>
              <a:off x="7805622" y="4875395"/>
              <a:ext cx="206512" cy="224827"/>
            </a:xfrm>
            <a:prstGeom prst="ellipse">
              <a:avLst/>
            </a:pr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Freeform 43"/>
            <p:cNvSpPr/>
            <p:nvPr/>
          </p:nvSpPr>
          <p:spPr>
            <a:xfrm>
              <a:off x="7679450" y="5135348"/>
              <a:ext cx="458857" cy="214544"/>
            </a:xfrm>
            <a:custGeom>
              <a:rect l="l" t="t" r="r" b="b"/>
              <a:pathLst>
                <a:path w="200" h="87">
                  <a:moveTo>
                    <a:pt x="35" y="87"/>
                  </a:moveTo>
                  <a:cubicBezTo>
                    <a:pt x="35" y="72"/>
                    <a:pt x="35" y="72"/>
                    <a:pt x="35" y="72"/>
                  </a:cubicBezTo>
                  <a:cubicBezTo>
                    <a:pt x="46" y="72"/>
                    <a:pt x="46" y="72"/>
                    <a:pt x="46" y="72"/>
                  </a:cubicBezTo>
                  <a:cubicBezTo>
                    <a:pt x="46" y="87"/>
                    <a:pt x="46" y="87"/>
                    <a:pt x="46" y="87"/>
                  </a:cubicBezTo>
                  <a:cubicBezTo>
                    <a:pt x="155" y="87"/>
                    <a:pt x="155" y="87"/>
                    <a:pt x="155" y="87"/>
                  </a:cubicBezTo>
                  <a:cubicBezTo>
                    <a:pt x="155" y="72"/>
                    <a:pt x="155" y="72"/>
                    <a:pt x="155" y="72"/>
                  </a:cubicBezTo>
                  <a:cubicBezTo>
                    <a:pt x="166" y="72"/>
                    <a:pt x="166" y="72"/>
                    <a:pt x="166" y="72"/>
                  </a:cubicBezTo>
                  <a:cubicBezTo>
                    <a:pt x="166" y="87"/>
                    <a:pt x="166" y="87"/>
                    <a:pt x="166" y="87"/>
                  </a:cubicBezTo>
                  <a:cubicBezTo>
                    <a:pt x="199" y="87"/>
                    <a:pt x="199" y="87"/>
                    <a:pt x="199" y="87"/>
                  </a:cubicBezTo>
                  <a:cubicBezTo>
                    <a:pt x="199" y="47"/>
                    <a:pt x="200" y="43"/>
                    <a:pt x="200" y="43"/>
                  </a:cubicBezTo>
                  <a:cubicBezTo>
                    <a:pt x="200" y="19"/>
                    <a:pt x="180" y="0"/>
                    <a:pt x="156" y="0"/>
                  </a:cubicBezTo>
                  <a:cubicBezTo>
                    <a:pt x="156" y="0"/>
                    <a:pt x="156" y="0"/>
                    <a:pt x="156" y="0"/>
                  </a:cubicBezTo>
                  <a:cubicBezTo>
                    <a:pt x="156" y="0"/>
                    <a:pt x="156" y="0"/>
                    <a:pt x="156" y="0"/>
                  </a:cubicBezTo>
                  <a:cubicBezTo>
                    <a:pt x="140" y="0"/>
                    <a:pt x="140" y="0"/>
                    <a:pt x="140" y="0"/>
                  </a:cubicBezTo>
                  <a:cubicBezTo>
                    <a:pt x="100" y="80"/>
                    <a:pt x="100" y="80"/>
                    <a:pt x="100" y="80"/>
                  </a:cubicBezTo>
                  <a:cubicBezTo>
                    <a:pt x="60" y="0"/>
                    <a:pt x="60" y="0"/>
                    <a:pt x="60" y="0"/>
                  </a:cubicBezTo>
                  <a:cubicBezTo>
                    <a:pt x="45" y="0"/>
                    <a:pt x="45" y="0"/>
                    <a:pt x="45" y="0"/>
                  </a:cubicBezTo>
                  <a:cubicBezTo>
                    <a:pt x="45" y="0"/>
                    <a:pt x="45" y="0"/>
                    <a:pt x="45" y="0"/>
                  </a:cubicBezTo>
                  <a:cubicBezTo>
                    <a:pt x="45" y="0"/>
                    <a:pt x="44" y="0"/>
                    <a:pt x="44" y="0"/>
                  </a:cubicBezTo>
                  <a:cubicBezTo>
                    <a:pt x="20" y="0"/>
                    <a:pt x="1" y="19"/>
                    <a:pt x="1" y="43"/>
                  </a:cubicBezTo>
                  <a:cubicBezTo>
                    <a:pt x="1" y="43"/>
                    <a:pt x="0" y="47"/>
                    <a:pt x="0" y="87"/>
                  </a:cubicBezTo>
                  <a:lnTo>
                    <a:pt x="35" y="87"/>
                  </a:lnTo>
                  <a:close/>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44" name="Freeform 44"/>
          <p:cNvSpPr/>
          <p:nvPr/>
        </p:nvSpPr>
        <p:spPr>
          <a:xfrm>
            <a:off x="10218660" y="3455593"/>
            <a:ext cx="412781" cy="412781"/>
          </a:xfrm>
          <a:custGeom>
            <a:rect l="l" t="t" r="r" b="b"/>
            <a:pathLst>
              <a:path w="20512" h="21600">
                <a:moveTo>
                  <a:pt x="13692" y="8626"/>
                </a:moveTo>
                <a:lnTo>
                  <a:pt x="12040" y="10330"/>
                </a:lnTo>
                <a:cubicBezTo>
                  <a:pt x="12133" y="10461"/>
                  <a:pt x="12223" y="10598"/>
                  <a:pt x="12309" y="10739"/>
                </a:cubicBezTo>
                <a:cubicBezTo>
                  <a:pt x="13857" y="13353"/>
                  <a:pt x="13057" y="16782"/>
                  <a:pt x="10523" y="18381"/>
                </a:cubicBezTo>
                <a:cubicBezTo>
                  <a:pt x="9676" y="18917"/>
                  <a:pt x="8707" y="19199"/>
                  <a:pt x="7721" y="19199"/>
                </a:cubicBezTo>
                <a:cubicBezTo>
                  <a:pt x="5825" y="19199"/>
                  <a:pt x="4105" y="18206"/>
                  <a:pt x="3118" y="16540"/>
                </a:cubicBezTo>
                <a:cubicBezTo>
                  <a:pt x="2367" y="15274"/>
                  <a:pt x="2141" y="13783"/>
                  <a:pt x="2477" y="12337"/>
                </a:cubicBezTo>
                <a:cubicBezTo>
                  <a:pt x="2815" y="10895"/>
                  <a:pt x="3674" y="9673"/>
                  <a:pt x="4902" y="8899"/>
                </a:cubicBezTo>
                <a:cubicBezTo>
                  <a:pt x="5751" y="8364"/>
                  <a:pt x="6720" y="8081"/>
                  <a:pt x="7707" y="8081"/>
                </a:cubicBezTo>
                <a:cubicBezTo>
                  <a:pt x="8723" y="8081"/>
                  <a:pt x="9686" y="8368"/>
                  <a:pt x="10517" y="8891"/>
                </a:cubicBezTo>
                <a:lnTo>
                  <a:pt x="9430" y="10070"/>
                </a:lnTo>
                <a:cubicBezTo>
                  <a:pt x="8906" y="9801"/>
                  <a:pt x="8322" y="9649"/>
                  <a:pt x="7711" y="9649"/>
                </a:cubicBezTo>
                <a:cubicBezTo>
                  <a:pt x="7000" y="9649"/>
                  <a:pt x="6303" y="9853"/>
                  <a:pt x="5695" y="10236"/>
                </a:cubicBezTo>
                <a:cubicBezTo>
                  <a:pt x="3875" y="11384"/>
                  <a:pt x="3302" y="13845"/>
                  <a:pt x="4414" y="15722"/>
                </a:cubicBezTo>
                <a:cubicBezTo>
                  <a:pt x="5123" y="16918"/>
                  <a:pt x="6358" y="17632"/>
                  <a:pt x="7715" y="17632"/>
                </a:cubicBezTo>
                <a:cubicBezTo>
                  <a:pt x="8425" y="17632"/>
                  <a:pt x="9122" y="17428"/>
                  <a:pt x="9730" y="17045"/>
                </a:cubicBezTo>
                <a:cubicBezTo>
                  <a:pt x="10611" y="16490"/>
                  <a:pt x="11230" y="15614"/>
                  <a:pt x="11471" y="14577"/>
                </a:cubicBezTo>
                <a:cubicBezTo>
                  <a:pt x="11713" y="13538"/>
                  <a:pt x="11550" y="12468"/>
                  <a:pt x="11010" y="11560"/>
                </a:cubicBezTo>
                <a:cubicBezTo>
                  <a:pt x="10991" y="11525"/>
                  <a:pt x="10967" y="11494"/>
                  <a:pt x="10946" y="11460"/>
                </a:cubicBezTo>
                <a:lnTo>
                  <a:pt x="8192" y="14304"/>
                </a:lnTo>
                <a:cubicBezTo>
                  <a:pt x="8116" y="14383"/>
                  <a:pt x="8016" y="14422"/>
                  <a:pt x="7917" y="14422"/>
                </a:cubicBezTo>
                <a:cubicBezTo>
                  <a:pt x="7819" y="14422"/>
                  <a:pt x="7718" y="14383"/>
                  <a:pt x="7644" y="14304"/>
                </a:cubicBezTo>
                <a:cubicBezTo>
                  <a:pt x="7490" y="14146"/>
                  <a:pt x="7490" y="13895"/>
                  <a:pt x="7644" y="13739"/>
                </a:cubicBezTo>
                <a:lnTo>
                  <a:pt x="17851" y="3203"/>
                </a:lnTo>
                <a:lnTo>
                  <a:pt x="17079" y="2942"/>
                </a:lnTo>
                <a:lnTo>
                  <a:pt x="15933" y="0"/>
                </a:lnTo>
                <a:lnTo>
                  <a:pt x="11871" y="4408"/>
                </a:lnTo>
                <a:lnTo>
                  <a:pt x="12605" y="6622"/>
                </a:lnTo>
                <a:lnTo>
                  <a:pt x="12142" y="7125"/>
                </a:lnTo>
                <a:cubicBezTo>
                  <a:pt x="10838" y="6182"/>
                  <a:pt x="9285" y="5680"/>
                  <a:pt x="7706" y="5680"/>
                </a:cubicBezTo>
                <a:cubicBezTo>
                  <a:pt x="6334" y="5680"/>
                  <a:pt x="4945" y="6058"/>
                  <a:pt x="3690" y="6850"/>
                </a:cubicBezTo>
                <a:cubicBezTo>
                  <a:pt x="56" y="9143"/>
                  <a:pt x="-1088" y="14042"/>
                  <a:pt x="1135" y="17791"/>
                </a:cubicBezTo>
                <a:cubicBezTo>
                  <a:pt x="2588" y="20245"/>
                  <a:pt x="5125" y="21600"/>
                  <a:pt x="7722" y="21600"/>
                </a:cubicBezTo>
                <a:cubicBezTo>
                  <a:pt x="9093" y="21600"/>
                  <a:pt x="10482" y="21221"/>
                  <a:pt x="11738" y="20430"/>
                </a:cubicBezTo>
                <a:cubicBezTo>
                  <a:pt x="15371" y="18135"/>
                  <a:pt x="16514" y="13237"/>
                  <a:pt x="14292" y="9487"/>
                </a:cubicBezTo>
                <a:cubicBezTo>
                  <a:pt x="14111" y="9179"/>
                  <a:pt x="13906" y="8898"/>
                  <a:pt x="13692" y="8626"/>
                </a:cubicBezTo>
                <a:moveTo>
                  <a:pt x="18676" y="3481"/>
                </a:moveTo>
                <a:lnTo>
                  <a:pt x="14381" y="7915"/>
                </a:lnTo>
                <a:lnTo>
                  <a:pt x="16451" y="8512"/>
                </a:lnTo>
                <a:lnTo>
                  <a:pt x="20512" y="4103"/>
                </a:lnTo>
                <a:lnTo>
                  <a:pt x="18676" y="3481"/>
                </a:lnTo>
                <a:close/>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5" name="Group 45"/>
          <p:cNvGrpSpPr/>
          <p:nvPr/>
        </p:nvGrpSpPr>
        <p:grpSpPr>
          <a:xfrm>
            <a:off x="7380145" y="2375347"/>
            <a:ext cx="272942" cy="241109"/>
            <a:chOff x="7380145" y="2375347"/>
            <a:chExt cx="272942" cy="241109"/>
          </a:xfrm>
        </p:grpSpPr>
        <p:sp>
          <p:nvSpPr>
            <p:cNvPr id="46" name="Freeform 46"/>
            <p:cNvSpPr/>
            <p:nvPr/>
          </p:nvSpPr>
          <p:spPr>
            <a:xfrm>
              <a:off x="7399265" y="2485735"/>
              <a:ext cx="233260" cy="130721"/>
            </a:xfrm>
            <a:custGeom>
              <a:rect l="l" t="t" r="r" b="b"/>
              <a:pathLst>
                <a:path w="21600" h="21600">
                  <a:moveTo>
                    <a:pt x="0" y="21600"/>
                  </a:moveTo>
                  <a:lnTo>
                    <a:pt x="21600" y="21600"/>
                  </a:lnTo>
                  <a:lnTo>
                    <a:pt x="10800" y="0"/>
                  </a:lnTo>
                  <a:close/>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Freeform 47"/>
            <p:cNvSpPr/>
            <p:nvPr/>
          </p:nvSpPr>
          <p:spPr>
            <a:xfrm>
              <a:off x="7380145" y="2375347"/>
              <a:ext cx="272942" cy="161597"/>
            </a:xfrm>
            <a:custGeom>
              <a:rect l="l" t="t" r="r" b="b"/>
              <a:pathLst>
                <a:path w="21600" h="21600">
                  <a:moveTo>
                    <a:pt x="0" y="0"/>
                  </a:moveTo>
                  <a:lnTo>
                    <a:pt x="0" y="21600"/>
                  </a:lnTo>
                  <a:lnTo>
                    <a:pt x="5023" y="21600"/>
                  </a:lnTo>
                  <a:lnTo>
                    <a:pt x="6823" y="18190"/>
                  </a:lnTo>
                  <a:lnTo>
                    <a:pt x="2314" y="18190"/>
                  </a:lnTo>
                  <a:lnTo>
                    <a:pt x="2314" y="3410"/>
                  </a:lnTo>
                  <a:lnTo>
                    <a:pt x="19286" y="3410"/>
                  </a:lnTo>
                  <a:lnTo>
                    <a:pt x="19286" y="18190"/>
                  </a:lnTo>
                  <a:lnTo>
                    <a:pt x="14777" y="18190"/>
                  </a:lnTo>
                  <a:lnTo>
                    <a:pt x="16577" y="21600"/>
                  </a:lnTo>
                  <a:lnTo>
                    <a:pt x="21600" y="21600"/>
                  </a:lnTo>
                  <a:lnTo>
                    <a:pt x="21600" y="0"/>
                  </a:lnTo>
                  <a:close/>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48" name="AutoShape 48"/>
          <p:cNvSpPr/>
          <p:nvPr/>
        </p:nvSpPr>
        <p:spPr>
          <a:xfrm>
            <a:off x="1066267" y="2006396"/>
            <a:ext cx="1203412" cy="161687"/>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07497" y="2686653"/>
            <a:ext cx="2748437" cy="2355803"/>
          </a:xfrm>
          <a:prstGeom prst="hexagon">
            <a:avLst>
              <a:gd name="adj" fmla="val 25000"/>
              <a:gd name="vf" fmla="val 11547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014310" y="1448346"/>
            <a:ext cx="3186374" cy="4832416"/>
          </a:xfrm>
          <a:prstGeom prst="homePlate">
            <a:avLst>
              <a:gd name="adj" fmla="val 5000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085580" y="1448346"/>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085580" y="3849453"/>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8537025" y="2686653"/>
            <a:ext cx="1797055" cy="2355803"/>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6727185" y="2291057"/>
            <a:ext cx="574252" cy="574252"/>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682521" y="4710666"/>
            <a:ext cx="663580" cy="663580"/>
          </a:xfrm>
          <a:custGeom>
            <a:rect l="l" t="t" r="r" b="b"/>
            <a:pathLst>
              <a:path w="304800" h="304800">
                <a:moveTo>
                  <a:pt x="274320" y="243840"/>
                </a:moveTo>
                <a:lnTo>
                  <a:pt x="304800" y="243840"/>
                </a:lnTo>
                <a:lnTo>
                  <a:pt x="304800" y="259080"/>
                </a:lnTo>
                <a:cubicBezTo>
                  <a:pt x="304800" y="267500"/>
                  <a:pt x="297980" y="274320"/>
                  <a:pt x="289560" y="274320"/>
                </a:cubicBezTo>
                <a:lnTo>
                  <a:pt x="289560" y="274320"/>
                </a:lnTo>
                <a:lnTo>
                  <a:pt x="15240" y="274320"/>
                </a:lnTo>
                <a:cubicBezTo>
                  <a:pt x="6820" y="274320"/>
                  <a:pt x="0" y="267500"/>
                  <a:pt x="0" y="259080"/>
                </a:cubicBezTo>
                <a:lnTo>
                  <a:pt x="0" y="259080"/>
                </a:lnTo>
                <a:lnTo>
                  <a:pt x="0" y="243840"/>
                </a:lnTo>
                <a:lnTo>
                  <a:pt x="30480" y="243840"/>
                </a:lnTo>
                <a:lnTo>
                  <a:pt x="30480" y="60960"/>
                </a:lnTo>
                <a:cubicBezTo>
                  <a:pt x="30480" y="44196"/>
                  <a:pt x="44196" y="30480"/>
                  <a:pt x="60960" y="30480"/>
                </a:cubicBezTo>
                <a:lnTo>
                  <a:pt x="243840" y="30480"/>
                </a:lnTo>
                <a:cubicBezTo>
                  <a:pt x="260671" y="30480"/>
                  <a:pt x="274320" y="44129"/>
                  <a:pt x="274320" y="60960"/>
                </a:cubicBezTo>
                <a:lnTo>
                  <a:pt x="274320" y="60960"/>
                </a:lnTo>
                <a:lnTo>
                  <a:pt x="274320" y="243840"/>
                </a:lnTo>
                <a:close/>
                <a:moveTo>
                  <a:pt x="60960" y="60960"/>
                </a:moveTo>
                <a:lnTo>
                  <a:pt x="60960" y="198120"/>
                </a:lnTo>
                <a:lnTo>
                  <a:pt x="243840" y="198120"/>
                </a:lnTo>
                <a:lnTo>
                  <a:pt x="243840" y="60960"/>
                </a:lnTo>
                <a:lnTo>
                  <a:pt x="60960" y="60960"/>
                </a:lnTo>
                <a:close/>
                <a:moveTo>
                  <a:pt x="121920" y="228600"/>
                </a:moveTo>
                <a:lnTo>
                  <a:pt x="121920" y="243840"/>
                </a:lnTo>
                <a:lnTo>
                  <a:pt x="182880" y="243840"/>
                </a:lnTo>
                <a:lnTo>
                  <a:pt x="182880" y="228600"/>
                </a:lnTo>
                <a:lnTo>
                  <a:pt x="121920" y="2286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9135666" y="3564667"/>
            <a:ext cx="599774" cy="599774"/>
          </a:xfrm>
          <a:custGeom>
            <a:rect l="l" t="t" r="r" b="b"/>
            <a:pathLst>
              <a:path w="304800" h="304800">
                <a:moveTo>
                  <a:pt x="121920" y="28651"/>
                </a:moveTo>
                <a:lnTo>
                  <a:pt x="121920" y="0"/>
                </a:lnTo>
                <a:lnTo>
                  <a:pt x="152400" y="0"/>
                </a:lnTo>
                <a:lnTo>
                  <a:pt x="152400" y="243840"/>
                </a:lnTo>
                <a:lnTo>
                  <a:pt x="304800" y="243840"/>
                </a:lnTo>
                <a:lnTo>
                  <a:pt x="243840" y="304800"/>
                </a:lnTo>
                <a:lnTo>
                  <a:pt x="30480" y="304800"/>
                </a:lnTo>
                <a:lnTo>
                  <a:pt x="0" y="243840"/>
                </a:lnTo>
                <a:lnTo>
                  <a:pt x="121920" y="243840"/>
                </a:lnTo>
                <a:lnTo>
                  <a:pt x="121920" y="213360"/>
                </a:lnTo>
                <a:lnTo>
                  <a:pt x="0" y="213360"/>
                </a:lnTo>
                <a:lnTo>
                  <a:pt x="0" y="209398"/>
                </a:lnTo>
                <a:cubicBezTo>
                  <a:pt x="56940" y="163544"/>
                  <a:pt x="99498" y="101956"/>
                  <a:pt x="121234" y="31242"/>
                </a:cubicBezTo>
                <a:lnTo>
                  <a:pt x="121920" y="28651"/>
                </a:lnTo>
                <a:close/>
                <a:moveTo>
                  <a:pt x="304343" y="213360"/>
                </a:moveTo>
                <a:lnTo>
                  <a:pt x="152400" y="213360"/>
                </a:lnTo>
                <a:lnTo>
                  <a:pt x="152400" y="207874"/>
                </a:lnTo>
                <a:cubicBezTo>
                  <a:pt x="171650" y="179451"/>
                  <a:pt x="183137" y="144409"/>
                  <a:pt x="183137" y="106680"/>
                </a:cubicBezTo>
                <a:cubicBezTo>
                  <a:pt x="183137" y="68951"/>
                  <a:pt x="171660" y="33909"/>
                  <a:pt x="151990" y="4848"/>
                </a:cubicBezTo>
                <a:lnTo>
                  <a:pt x="152400" y="5486"/>
                </a:lnTo>
                <a:lnTo>
                  <a:pt x="152400" y="2438"/>
                </a:lnTo>
                <a:cubicBezTo>
                  <a:pt x="237877" y="37719"/>
                  <a:pt x="298180" y="117796"/>
                  <a:pt x="304305" y="212646"/>
                </a:cubicBezTo>
                <a:lnTo>
                  <a:pt x="304343" y="2133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1702239"/>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1071515" y="154168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监管风险</a:t>
            </a:r>
          </a:p>
        </p:txBody>
      </p:sp>
      <p:sp>
        <p:nvSpPr>
          <p:cNvPr id="12" name="TextBox 12"/>
          <p:cNvSpPr txBox="1"/>
          <p:nvPr/>
        </p:nvSpPr>
        <p:spPr>
          <a:xfrm>
            <a:off x="1071515" y="2035834"/>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保险直播销售行为受到监管部门的严格监管，存在违规风险。</a:t>
            </a:r>
          </a:p>
        </p:txBody>
      </p:sp>
      <p:sp>
        <p:nvSpPr>
          <p:cNvPr id="13" name="TextBox 13"/>
          <p:cNvSpPr txBox="1"/>
          <p:nvPr/>
        </p:nvSpPr>
        <p:spPr>
          <a:xfrm>
            <a:off x="1071515" y="308535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技术支持</a:t>
            </a:r>
          </a:p>
        </p:txBody>
      </p:sp>
      <p:sp>
        <p:nvSpPr>
          <p:cNvPr id="14" name="TextBox 14"/>
          <p:cNvSpPr txBox="1"/>
          <p:nvPr/>
        </p:nvSpPr>
        <p:spPr>
          <a:xfrm>
            <a:off x="1071515" y="357950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保险直播模式需要稳定、高效的技术支持，确保直播过程的顺畅进行。</a:t>
            </a:r>
          </a:p>
        </p:txBody>
      </p:sp>
      <p:sp>
        <p:nvSpPr>
          <p:cNvPr id="15" name="TextBox 15"/>
          <p:cNvSpPr txBox="1"/>
          <p:nvPr/>
        </p:nvSpPr>
        <p:spPr>
          <a:xfrm>
            <a:off x="1071515" y="4649506"/>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主播素质</a:t>
            </a:r>
          </a:p>
        </p:txBody>
      </p:sp>
      <p:sp>
        <p:nvSpPr>
          <p:cNvPr id="16" name="TextBox 16"/>
          <p:cNvSpPr txBox="1"/>
          <p:nvPr/>
        </p:nvSpPr>
        <p:spPr>
          <a:xfrm>
            <a:off x="1071515" y="514365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保险直播模式对主播的专业素质要求较高，需要具备丰富的保险知识和良好的沟通能力。</a:t>
            </a:r>
          </a:p>
        </p:txBody>
      </p:sp>
      <p:sp>
        <p:nvSpPr>
          <p:cNvPr id="17" name="AutoShape 17"/>
          <p:cNvSpPr/>
          <p:nvPr/>
        </p:nvSpPr>
        <p:spPr>
          <a:xfrm>
            <a:off x="904945" y="3245910"/>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808202"/>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保险直播模式的优势和挑战</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578735" y="1598295"/>
            <a:ext cx="7034530" cy="3661410"/>
          </a:xfrm>
          <a:prstGeom prst="rect">
            <a:avLst/>
          </a:prstGeom>
          <a:noFill/>
          <a:ln w="571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 name="AutoShape 3"/>
          <p:cNvSpPr/>
          <p:nvPr/>
        </p:nvSpPr>
        <p:spPr>
          <a:xfrm>
            <a:off x="4270600" y="1598295"/>
            <a:ext cx="3650800" cy="114022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513434" y="7029364"/>
            <a:ext cx="834390" cy="354330"/>
          </a:xfrm>
          <a:prstGeom prst="rect">
            <a:avLst/>
          </a:prstGeom>
          <a:noFill/>
        </p:spPr>
        <p:txBody>
          <a:bodyPr vert="horz" wrap="non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1704">
                <a:solidFill>
                  <a:srgbClr val="000000">
                    <a:alpha val="100000"/>
                  </a:srgbClr>
                </a:solidFill>
                <a:latin typeface="Microsoft Yahei"/>
                <a:ea typeface="Microsoft Yahei"/>
                <a:cs typeface="Microsoft Yahei"/>
              </a:rPr>
              <a:t>延时符</a:t>
            </a:r>
            <a:endParaRPr lang="en-US" sz="1100"/>
          </a:p>
        </p:txBody>
      </p:sp>
      <p:sp>
        <p:nvSpPr>
          <p:cNvPr id="5" name="TextBox 5"/>
          <p:cNvSpPr txBox="1"/>
          <p:nvPr/>
        </p:nvSpPr>
        <p:spPr>
          <a:xfrm>
            <a:off x="4023413" y="1756561"/>
            <a:ext cx="4145173" cy="823690"/>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3600" b="1">
                <a:solidFill>
                  <a:srgbClr val="FFFFFF">
                    <a:alpha val="100000"/>
                  </a:srgbClr>
                </a:solidFill>
                <a:latin typeface="Microsoft Yahei"/>
                <a:ea typeface="Microsoft Yahei"/>
                <a:cs typeface="Microsoft Yahei"/>
              </a:rPr>
              <a:t>03</a:t>
            </a:r>
          </a:p>
        </p:txBody>
      </p:sp>
      <p:sp>
        <p:nvSpPr>
          <p:cNvPr id="6" name="TextBox 6"/>
          <p:cNvSpPr txBox="1"/>
          <p:nvPr/>
        </p:nvSpPr>
        <p:spPr>
          <a:xfrm>
            <a:off x="2996924" y="3138126"/>
            <a:ext cx="6198152" cy="1708246"/>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3600">
                <a:solidFill>
                  <a:schemeClr val="accent1">
                    <a:alpha val="100000"/>
                  </a:schemeClr>
                </a:solidFill>
                <a:latin typeface="Microsoft Yahei"/>
                <a:ea typeface="Microsoft Yahei"/>
                <a:cs typeface="Microsoft Yahei"/>
              </a:rPr>
              <a:t>消费者购买意愿影响因素理论分析</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185766" y="1751287"/>
            <a:ext cx="5242663" cy="4234459"/>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63571" y="1751287"/>
            <a:ext cx="5242663" cy="4234459"/>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530718" y="2430558"/>
            <a:ext cx="3130564" cy="3130564"/>
          </a:xfrm>
          <a:prstGeom prst="ellipse">
            <a:avLst/>
          </a:prstGeom>
          <a:solidFill>
            <a:srgbClr val="FFFFFF">
              <a:alpha val="5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721546" y="2621386"/>
            <a:ext cx="2748908" cy="2748908"/>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879259" y="2959520"/>
            <a:ext cx="225395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7650" b="1">
                <a:solidFill>
                  <a:srgbClr val="FFFFFF">
                    <a:alpha val="100000"/>
                  </a:srgbClr>
                </a:solidFill>
                <a:latin typeface="Microsoft Yahei"/>
                <a:ea typeface="Microsoft Yahei"/>
                <a:cs typeface="Microsoft Yahei"/>
              </a:rPr>
              <a:t>VS</a:t>
            </a:r>
          </a:p>
        </p:txBody>
      </p:sp>
      <p:cxnSp>
        <p:nvCxnSpPr>
          <p:cNvPr id="7" name="Connector 7"/>
          <p:cNvCxnSpPr/>
          <p:nvPr/>
        </p:nvCxnSpPr>
        <p:spPr>
          <a:xfrm>
            <a:off x="1214515" y="2855191"/>
            <a:ext cx="2856056"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1085072" y="2931894"/>
            <a:ext cx="3263018"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购买意愿是指消费者在购买商品或服务时所表现出的主观倾向性和意愿程度。</a:t>
            </a:r>
          </a:p>
        </p:txBody>
      </p:sp>
      <p:sp>
        <p:nvSpPr>
          <p:cNvPr id="9" name="TextBox 9"/>
          <p:cNvSpPr txBox="1"/>
          <p:nvPr/>
        </p:nvSpPr>
        <p:spPr>
          <a:xfrm>
            <a:off x="6389233" y="2064798"/>
            <a:ext cx="4714875"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2014" b="1">
                <a:solidFill>
                  <a:schemeClr val="accent1">
                    <a:alpha val="100000"/>
                  </a:schemeClr>
                </a:solidFill>
                <a:latin typeface="Microsoft Yahei"/>
                <a:ea typeface="Microsoft Yahei"/>
                <a:cs typeface="Microsoft Yahei"/>
              </a:rPr>
              <a:t>购买意愿的内涵</a:t>
            </a:r>
          </a:p>
        </p:txBody>
      </p:sp>
      <p:cxnSp>
        <p:nvCxnSpPr>
          <p:cNvPr id="10" name="Connector 10"/>
          <p:cNvCxnSpPr/>
          <p:nvPr/>
        </p:nvCxnSpPr>
        <p:spPr>
          <a:xfrm>
            <a:off x="8117660" y="2855191"/>
            <a:ext cx="2856056" cy="0"/>
          </a:xfrm>
          <a:prstGeom prst="line">
            <a:avLst/>
          </a:prstGeom>
          <a:ln w="9525">
            <a:solidFill>
              <a:schemeClr val="accent1"/>
            </a:solidFill>
            <a:prstDash val="solid"/>
            <a:headEnd type="none"/>
            <a:tailEnd type="oval"/>
          </a:ln>
        </p:spPr>
        <p:style>
          <a:lnRef idx="0">
            <a:schemeClr val="accent1"/>
          </a:lnRef>
          <a:fillRef idx="1">
            <a:schemeClr val="accent1"/>
          </a:fillRef>
          <a:effectRef idx="0">
            <a:schemeClr val="accent1"/>
          </a:effectRef>
          <a:fontRef idx="minor">
            <a:schemeClr val="lt1"/>
          </a:fontRef>
        </p:style>
      </p:cxnSp>
      <p:sp>
        <p:nvSpPr>
          <p:cNvPr id="11" name="TextBox 11"/>
          <p:cNvSpPr txBox="1"/>
          <p:nvPr/>
        </p:nvSpPr>
        <p:spPr>
          <a:xfrm>
            <a:off x="7817683" y="2931894"/>
            <a:ext cx="3286125" cy="2819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1">
                    <a:lumMod val="50000"/>
                    <a:alpha val="100000"/>
                  </a:schemeClr>
                </a:solidFill>
                <a:latin typeface="Microsoft Yahei"/>
                <a:ea typeface="Microsoft Yahei"/>
                <a:cs typeface="Microsoft Yahei"/>
              </a:rPr>
              <a:t>购买意愿反映了消费者对商品或服务的态度、偏好和需求，是预测消费者行为的重要指标。</a:t>
            </a:r>
          </a:p>
        </p:txBody>
      </p:sp>
      <p:sp>
        <p:nvSpPr>
          <p:cNvPr id="12" name="TextBox 12"/>
          <p:cNvSpPr txBox="1"/>
          <p:nvPr/>
        </p:nvSpPr>
        <p:spPr>
          <a:xfrm>
            <a:off x="1085072" y="2064798"/>
            <a:ext cx="4150786"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购买意愿的定义</a:t>
            </a:r>
          </a:p>
        </p:txBody>
      </p:sp>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消费者购买意愿的概念和内涵</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headEnd type="oval"/>
            <a:tailEnd type="none"/>
          </a:ln>
        </p:spPr>
      </p:cxnSp>
      <p:sp>
        <p:nvSpPr>
          <p:cNvPr id="4" name="TextBox 4"/>
          <p:cNvSpPr txBox="1"/>
          <p:nvPr/>
        </p:nvSpPr>
        <p:spPr>
          <a:xfrm>
            <a:off x="695570" y="1775671"/>
            <a:ext cx="3353958" cy="933450"/>
          </a:xfrm>
          <a:prstGeom prst="rect">
            <a:avLst/>
          </a:prstGeom>
        </p:spPr>
        <p:txBody>
          <a:bodyPr vert="horz" wrap="square" lIns="123825" tIns="123825" rIns="57150" bIns="123825"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个人因素</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包括消费者的年龄、性别、职业、教育程度等个人特征，这些因素会影响消费者的购买决策和购买意愿。</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4489344" y="1899496"/>
            <a:ext cx="3368604" cy="685800"/>
          </a:xfrm>
          <a:prstGeom prst="rect">
            <a:avLst/>
          </a:prstGeom>
        </p:spPr>
        <p:txBody>
          <a:bodyPr vert="horz" wrap="square" lIns="0" tIns="0" rIns="0" bIns="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心理因素</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消费者的购买意愿受到其心理因素的影响，如感知风险、信任感、品牌忠诚度等。</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headEnd type="oval"/>
            <a:tailEnd type="none"/>
          </a:ln>
        </p:spPr>
      </p:cxnSp>
      <p:sp>
        <p:nvSpPr>
          <p:cNvPr id="12" name="TextBox 12"/>
          <p:cNvSpPr txBox="1"/>
          <p:nvPr/>
        </p:nvSpPr>
        <p:spPr>
          <a:xfrm>
            <a:off x="8244774" y="1751287"/>
            <a:ext cx="3353753" cy="933450"/>
          </a:xfrm>
          <a:prstGeom prst="rect">
            <a:avLst/>
          </a:prstGeom>
        </p:spPr>
        <p:txBody>
          <a:bodyPr vert="horz" wrap="square" lIns="0" tIns="0" rIns="0" bIns="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社会因素</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社会文化背景、家庭、参照群体等社会因素也会对消费者的购买意愿产生影响。</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消费者购买意愿的影响因素</a:t>
              </a:r>
            </a:p>
          </p:txBody>
        </p:sp>
      </p:gr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https://d.book118.com/235132140123011102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FFD"/>
      </a:lt1>
      <a:dk2>
        <a:srgbClr val="003C35"/>
      </a:dk2>
      <a:lt2>
        <a:srgbClr val="FFFFFF"/>
      </a:lt2>
      <a:accent1>
        <a:srgbClr val="00A5B2"/>
      </a:accent1>
      <a:accent2>
        <a:srgbClr val="52C6B8"/>
      </a:accent2>
      <a:accent3>
        <a:srgbClr val="00657D"/>
      </a:accent3>
      <a:accent4>
        <a:srgbClr val="58C19B"/>
      </a:accent4>
      <a:accent5>
        <a:srgbClr val="6DD690"/>
      </a:accent5>
      <a:accent6>
        <a:srgbClr val="9CCAFF"/>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91</Paragraphs>
  <Slides>17</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17</vt:i4>
      </vt:variant>
    </vt:vector>
  </HeadingPairs>
  <TitlesOfParts>
    <vt:vector baseType="lpstr" size="22">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2024-09-11T07:07:42.398</cp:lastPrinted>
  <dcterms:created xsi:type="dcterms:W3CDTF">2024-09-10T23:07:42Z</dcterms:created>
  <dcterms:modified xsi:type="dcterms:W3CDTF">2024-09-10T23:07:44Z</dcterms:modified>
</cp:coreProperties>
</file>