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8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6280" y="1143000"/>
            <a:ext cx="548544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B1264-F8CB-43CC-88A0-67997FCF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8C39-AD9B-4411-8D34-5F8BFDF83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278DA-FFF5-4379-BF0D-02077589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720E6-43C2-42A2-A3C6-7028BEAC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12579-F44D-4ECC-8107-C6A9F02E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720422-5F5F-4D53-B3AC-9392B77C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14F8A-095A-4AF3-B7CD-A5BBA5999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A9606-B219-4C27-B4DF-B073F85D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00B36-2ED5-4E6B-890F-E39B2BA66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BEDD2-8582-44F4-B85F-0AB96B632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0BB79-EFC9-4A19-AE97-8D67F0B4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685885"/>
            <a:ext cx="7349400" cy="1928038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2670630"/>
            <a:ext cx="7349400" cy="1104436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456356"/>
            <a:ext cx="8226900" cy="529265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117938"/>
            <a:ext cx="8226900" cy="3569841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2886656"/>
            <a:ext cx="5826600" cy="575171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3461827"/>
            <a:ext cx="5826600" cy="65078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456356"/>
            <a:ext cx="8226900" cy="529265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126039"/>
            <a:ext cx="3882600" cy="356174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126039"/>
            <a:ext cx="3882600" cy="356174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456356"/>
            <a:ext cx="8226900" cy="529265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072032"/>
            <a:ext cx="4006800" cy="286235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390672"/>
            <a:ext cx="4006800" cy="3297107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066428"/>
            <a:ext cx="4006800" cy="286235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390672"/>
            <a:ext cx="4006800" cy="3297107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456356"/>
            <a:ext cx="8226900" cy="529265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166544"/>
            <a:ext cx="3924808" cy="345642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166544"/>
            <a:ext cx="3920400" cy="345642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685885"/>
            <a:ext cx="783000" cy="3772366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685885"/>
            <a:ext cx="6876900" cy="3772366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580572"/>
            <a:ext cx="8229600" cy="41126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1863230"/>
            <a:ext cx="7349400" cy="76419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2670630"/>
            <a:ext cx="7349400" cy="353744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tags" Target="../tags/tag57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58.xml" /><Relationship Id="rId31" Type="http://schemas.openxmlformats.org/officeDocument/2006/relationships/tags" Target="../tags/tag59.xml" /><Relationship Id="rId32" Type="http://schemas.openxmlformats.org/officeDocument/2006/relationships/tags" Target="../tags/tag60.xml" /><Relationship Id="rId33" Type="http://schemas.openxmlformats.org/officeDocument/2006/relationships/tags" Target="../tags/tag61.xml" /><Relationship Id="rId34" Type="http://schemas.openxmlformats.org/officeDocument/2006/relationships/image" Target="file:///D:\qq&#25991;&#20214;\712321467\Image\C2C\Image2\%7b75232B38-A165-1FB7-499C-2E1C792CACB5%7d.png" TargetMode="External" /><Relationship Id="rId35" Type="http://schemas.openxmlformats.org/officeDocument/2006/relationships/image" Target="../media/image1.png" /><Relationship Id="rId36" Type="http://schemas.openxmlformats.org/officeDocument/2006/relationships/tags" Target="../tags/tag62.xml" /><Relationship Id="rId37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456300" y="456356"/>
            <a:ext cx="8226900" cy="52926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0"/>
            </p:custDataLst>
          </p:nvPr>
        </p:nvSpPr>
        <p:spPr>
          <a:xfrm>
            <a:off x="456300" y="1117938"/>
            <a:ext cx="8226900" cy="3569841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1"/>
            </p:custDataLst>
          </p:nvPr>
        </p:nvSpPr>
        <p:spPr>
          <a:xfrm>
            <a:off x="459000" y="4736385"/>
            <a:ext cx="2025000" cy="237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5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2"/>
            </p:custDataLst>
          </p:nvPr>
        </p:nvSpPr>
        <p:spPr>
          <a:xfrm>
            <a:off x="3087000" y="4736385"/>
            <a:ext cx="2970000" cy="237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5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3"/>
            </p:custDataLst>
          </p:nvPr>
        </p:nvSpPr>
        <p:spPr>
          <a:xfrm>
            <a:off x="6658200" y="4736385"/>
            <a:ext cx="2025000" cy="237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75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35" r:link="rId3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2.xml" /><Relationship Id="rId4" Type="http://schemas.openxmlformats.org/officeDocument/2006/relationships/tags" Target="../tags/tag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tiff" /><Relationship Id="rId4" Type="http://schemas.openxmlformats.org/officeDocument/2006/relationships/image" Target="../media/image3.tiff" /><Relationship Id="rId5" Type="http://schemas.openxmlformats.org/officeDocument/2006/relationships/image" Target="../media/image4.tiff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10321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"/>
          <p:cNvSpPr txBox="1"/>
          <p:nvPr>
            <p:custDataLst>
              <p:tags r:id="rId3"/>
            </p:custDataLst>
          </p:nvPr>
        </p:nvSpPr>
        <p:spPr>
          <a:xfrm>
            <a:off x="506538" y="2220397"/>
            <a:ext cx="8170394" cy="43969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HarmonyOS Sans SC" panose="00000500000000000000" charset="-122"/>
              <a:buNone/>
            </a:pPr>
            <a:r>
              <a:rPr lang="zh-CN" altLang="en-US" sz="2800" b="1">
                <a:solidFill>
                  <a:srgbClr val="91C65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HarmonyOS Sans SC" panose="00000500000000000000" charset="-122"/>
              </a:rPr>
              <a:t>第</a:t>
            </a:r>
            <a:r>
              <a:rPr lang="en-US" altLang="zh-CN" sz="2800" b="1">
                <a:solidFill>
                  <a:srgbClr val="91C65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HarmonyOS Sans SC" panose="00000500000000000000" charset="-122"/>
              </a:rPr>
              <a:t>6</a:t>
            </a:r>
            <a:r>
              <a:rPr lang="zh-CN" altLang="en-US" sz="2800" b="1">
                <a:solidFill>
                  <a:srgbClr val="91C65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HarmonyOS Sans SC" panose="00000500000000000000" charset="-122"/>
              </a:rPr>
              <a:t>课时  速度、时间和路程</a:t>
            </a:r>
            <a:endParaRPr lang="zh-CN" altLang="en-US" sz="2800" b="1">
              <a:solidFill>
                <a:srgbClr val="91C65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HarmonyOS Sans SC" panose="00000500000000000000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77873" y="1299608"/>
            <a:ext cx="5787851" cy="601504"/>
          </a:xfrm>
          <a:prstGeom prst="rect">
            <a:avLst/>
          </a:prstGeom>
          <a:noFill/>
        </p:spPr>
        <p:txBody>
          <a:bodyPr wrap="square" lIns="68553" tIns="34277" rIns="68553" bIns="34277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en-US" altLang="zh-CN" sz="3200" b="1">
                <a:solidFill>
                  <a:srgbClr val="5C98CE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  <a:sym typeface="HarmonyOS Sans SC" panose="00000500000000000000" charset="-122"/>
              </a:rPr>
              <a:t>4  </a:t>
            </a:r>
            <a:r>
              <a:rPr lang="zh-CN" altLang="en-US" sz="3200" b="1">
                <a:solidFill>
                  <a:srgbClr val="5C98CE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  <a:sym typeface="HarmonyOS Sans SC" panose="00000500000000000000" charset="-122"/>
              </a:rPr>
              <a:t>三位数乘两位数</a:t>
            </a:r>
            <a:endParaRPr lang="zh-CN" altLang="en-US" sz="3200" b="1">
              <a:solidFill>
                <a:srgbClr val="5C98CE"/>
              </a:solidFill>
              <a:latin typeface="Times New Roman" panose="02020603050405020304" charset="0"/>
              <a:ea typeface="微软雅黑"/>
              <a:cs typeface="Times New Roman" panose="02020603050405020304" charset="0"/>
              <a:sym typeface="HarmonyOS Sans SC" panose="00000500000000000000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椭圆 21"/>
          <p:cNvSpPr/>
          <p:nvPr>
            <p:custDataLst>
              <p:tags r:id="rId3"/>
            </p:custDataLst>
          </p:nvPr>
        </p:nvSpPr>
        <p:spPr>
          <a:xfrm>
            <a:off x="4196953" y="1259837"/>
            <a:ext cx="750094" cy="750187"/>
          </a:xfrm>
          <a:prstGeom prst="ellipse">
            <a:avLst/>
          </a:prstGeom>
          <a:solidFill>
            <a:srgbClr val="5596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solidFill>
                  <a:schemeClr val="bg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  <a:sym typeface="+mn-ea"/>
              </a:rPr>
              <a:t>01</a:t>
            </a:r>
            <a:endParaRPr lang="en-US" altLang="en-US" sz="2400" b="1">
              <a:solidFill>
                <a:schemeClr val="bg1"/>
              </a:solidFill>
              <a:latin typeface="Times New Roman" panose="02020603050405020304" charset="0"/>
              <a:ea typeface="微软雅黑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403872" y="2122432"/>
            <a:ext cx="4336256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5400" b="1">
                <a:solidFill>
                  <a:srgbClr val="55967B"/>
                </a:solidFill>
                <a:latin typeface="微软雅黑" panose="020b0503020204020204" charset="-122"/>
                <a:ea typeface="微软雅黑"/>
                <a:sym typeface="+mn-ea"/>
              </a:rPr>
              <a:t>新课导入</a:t>
            </a:r>
            <a:endParaRPr lang="zh-CN" altLang="en-US" sz="5400" b="1">
              <a:solidFill>
                <a:srgbClr val="55967B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直接连接符 3"/>
          <p:cNvSpPr>
            <a:spLocks noChangeShapeType="1"/>
          </p:cNvSpPr>
          <p:nvPr/>
        </p:nvSpPr>
        <p:spPr bwMode="auto">
          <a:xfrm>
            <a:off x="-127292" y="1372350"/>
            <a:ext cx="10230129" cy="1"/>
          </a:xfrm>
          <a:prstGeom prst="line">
            <a:avLst/>
          </a:prstGeom>
          <a:noFill/>
          <a:ln w="19050" cap="flat" cmpd="sng">
            <a:noFill/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800">
              <a:ea typeface="微软雅黑"/>
            </a:endParaRPr>
          </a:p>
        </p:txBody>
      </p:sp>
      <p:sp>
        <p:nvSpPr>
          <p:cNvPr id="20" name="Rectangle 51"/>
          <p:cNvSpPr>
            <a:spLocks noChangeArrowheads="1"/>
          </p:cNvSpPr>
          <p:nvPr/>
        </p:nvSpPr>
        <p:spPr bwMode="auto">
          <a:xfrm>
            <a:off x="854442" y="777359"/>
            <a:ext cx="8091526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一辆汽车每小时行</a:t>
            </a:r>
            <a:r>
              <a:rPr lang="en-US" altLang="zh-CN" sz="2400">
                <a:latin typeface="Times New Roman" panose="02020603050405020304" charset="0"/>
                <a:ea typeface="楷体" panose="02010609060101010101" pitchFamily="49" charset="-122"/>
              </a:rPr>
              <a:t>70</a:t>
            </a: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千米，</a:t>
            </a:r>
            <a:r>
              <a:rPr lang="en-US" altLang="zh-CN" sz="2400">
                <a:latin typeface="Times New Roman" panose="02020603050405020304" charset="0"/>
                <a:ea typeface="楷体" panose="02010609060101010101" pitchFamily="49" charset="-122"/>
              </a:rPr>
              <a:t>4</a:t>
            </a: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小时行多少千米？</a:t>
            </a:r>
            <a:endParaRPr lang="en-US" altLang="zh-CN" sz="240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2" name="Rectangle 9"/>
          <p:cNvSpPr>
            <a:spLocks noChangeArrowheads="1"/>
          </p:cNvSpPr>
          <p:nvPr/>
        </p:nvSpPr>
        <p:spPr bwMode="auto">
          <a:xfrm>
            <a:off x="3028324" y="2727020"/>
            <a:ext cx="1568627" cy="52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70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4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3" name="AutoShape 27"/>
          <p:cNvSpPr>
            <a:spLocks noChangeArrowheads="1"/>
          </p:cNvSpPr>
          <p:nvPr/>
        </p:nvSpPr>
        <p:spPr bwMode="auto">
          <a:xfrm>
            <a:off x="2547993" y="1640407"/>
            <a:ext cx="2759033" cy="562870"/>
          </a:xfrm>
          <a:prstGeom prst="wedgeRoundRectCallout">
            <a:avLst>
              <a:gd name="adj1" fmla="val 44648"/>
              <a:gd name="adj2" fmla="val -120335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求</a:t>
            </a:r>
            <a:r>
              <a:rPr lang="en-US" altLang="zh-CN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4</a:t>
            </a:r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个</a:t>
            </a:r>
            <a:r>
              <a:rPr lang="en-US" altLang="zh-CN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70</a:t>
            </a:r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是多少。</a:t>
            </a:r>
            <a:endParaRPr lang="zh-CN" altLang="zh-CN" sz="2400">
              <a:solidFill>
                <a:srgbClr val="0000FF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4" name="Rectangle 9"/>
          <p:cNvSpPr>
            <a:spLocks noChangeArrowheads="1"/>
          </p:cNvSpPr>
          <p:nvPr/>
        </p:nvSpPr>
        <p:spPr bwMode="auto">
          <a:xfrm>
            <a:off x="2918084" y="3682472"/>
            <a:ext cx="4340788" cy="52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答：4小时行280千米</a:t>
            </a:r>
            <a:r>
              <a:rPr lang="zh-CN" altLang="en-US" sz="2800">
                <a:latin typeface="Times New Roman" panose="02020603050405020304" charset="0"/>
                <a:ea typeface="楷体" panose="02010609060101010101" pitchFamily="49" charset="-122"/>
              </a:rPr>
              <a:t>。</a:t>
            </a:r>
            <a:endParaRPr lang="en-US" altLang="zh-CN" sz="280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5" name="Rectangle 9"/>
          <p:cNvSpPr>
            <a:spLocks noChangeArrowheads="1"/>
          </p:cNvSpPr>
          <p:nvPr/>
        </p:nvSpPr>
        <p:spPr bwMode="auto">
          <a:xfrm>
            <a:off x="4372771" y="2730414"/>
            <a:ext cx="3098215" cy="52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280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（千米）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直接连接符 3"/>
          <p:cNvSpPr>
            <a:spLocks noChangeShapeType="1"/>
          </p:cNvSpPr>
          <p:nvPr/>
        </p:nvSpPr>
        <p:spPr bwMode="auto">
          <a:xfrm>
            <a:off x="-127292" y="1372350"/>
            <a:ext cx="10230129" cy="1"/>
          </a:xfrm>
          <a:prstGeom prst="line">
            <a:avLst/>
          </a:prstGeom>
          <a:noFill/>
          <a:ln w="19050" cap="flat" cmpd="sng">
            <a:noFill/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800">
              <a:ea typeface="微软雅黑"/>
            </a:endParaRPr>
          </a:p>
        </p:txBody>
      </p:sp>
      <p:sp>
        <p:nvSpPr>
          <p:cNvPr id="22" name="Rectangle 9"/>
          <p:cNvSpPr>
            <a:spLocks noChangeArrowheads="1"/>
          </p:cNvSpPr>
          <p:nvPr/>
        </p:nvSpPr>
        <p:spPr bwMode="auto">
          <a:xfrm>
            <a:off x="2912823" y="2826125"/>
            <a:ext cx="2124055" cy="52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225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10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4" name="Rectangle 9"/>
          <p:cNvSpPr>
            <a:spLocks noChangeArrowheads="1"/>
          </p:cNvSpPr>
          <p:nvPr/>
        </p:nvSpPr>
        <p:spPr bwMode="auto">
          <a:xfrm>
            <a:off x="2879764" y="3749493"/>
            <a:ext cx="3656687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答：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10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分钟行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2250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米。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5" name="Rectangle 9"/>
          <p:cNvSpPr>
            <a:spLocks noChangeArrowheads="1"/>
          </p:cNvSpPr>
          <p:nvPr/>
        </p:nvSpPr>
        <p:spPr bwMode="auto">
          <a:xfrm>
            <a:off x="4602694" y="2829519"/>
            <a:ext cx="2759919" cy="52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2250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（米）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0" name="Rectangle 51"/>
          <p:cNvSpPr>
            <a:spLocks noChangeArrowheads="1"/>
          </p:cNvSpPr>
          <p:nvPr/>
        </p:nvSpPr>
        <p:spPr bwMode="auto">
          <a:xfrm>
            <a:off x="506822" y="774317"/>
            <a:ext cx="8301499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李东骑自行车每分钟行225米，10分钟行多少米？</a:t>
            </a:r>
            <a:endParaRPr lang="zh-CN" altLang="en-US" sz="24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11" name="AutoShape 27"/>
          <p:cNvSpPr>
            <a:spLocks noChangeArrowheads="1"/>
          </p:cNvSpPr>
          <p:nvPr/>
        </p:nvSpPr>
        <p:spPr bwMode="auto">
          <a:xfrm>
            <a:off x="4421548" y="1657625"/>
            <a:ext cx="2839465" cy="562870"/>
          </a:xfrm>
          <a:prstGeom prst="wedgeRoundRectCallout">
            <a:avLst>
              <a:gd name="adj1" fmla="val 3686"/>
              <a:gd name="adj2" fmla="val -141941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求</a:t>
            </a:r>
            <a:r>
              <a:rPr lang="en-US" altLang="zh-CN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10</a:t>
            </a:r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个</a:t>
            </a:r>
            <a:r>
              <a:rPr lang="en-US" altLang="zh-CN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225</a:t>
            </a:r>
            <a:r>
              <a:rPr lang="zh-CN" altLang="en-US" sz="2400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rPr>
              <a:t>是多少。</a:t>
            </a:r>
            <a:endParaRPr lang="zh-CN" altLang="zh-CN" sz="2400">
              <a:solidFill>
                <a:srgbClr val="0000FF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403872" y="2122432"/>
            <a:ext cx="4336256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5400" b="1">
                <a:solidFill>
                  <a:srgbClr val="55967B"/>
                </a:solidFill>
                <a:latin typeface="微软雅黑" panose="020b0503020204020204" charset="-122"/>
                <a:ea typeface="微软雅黑"/>
                <a:sym typeface="+mn-ea"/>
              </a:rPr>
              <a:t>探究新知</a:t>
            </a:r>
            <a:endParaRPr lang="zh-CN" altLang="en-US" sz="5400" b="1">
              <a:solidFill>
                <a:srgbClr val="55967B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4"/>
            </p:custDataLst>
          </p:nvPr>
        </p:nvSpPr>
        <p:spPr>
          <a:xfrm>
            <a:off x="4196953" y="1259837"/>
            <a:ext cx="750094" cy="750187"/>
          </a:xfrm>
          <a:prstGeom prst="ellipse">
            <a:avLst/>
          </a:prstGeom>
          <a:solidFill>
            <a:srgbClr val="5596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solidFill>
                  <a:schemeClr val="bg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  <a:sym typeface="+mn-ea"/>
              </a:rPr>
              <a:t>02</a:t>
            </a:r>
            <a:endParaRPr lang="en-US" altLang="en-US" sz="2400" b="1">
              <a:solidFill>
                <a:schemeClr val="bg1"/>
              </a:solidFill>
              <a:latin typeface="Times New Roman" panose="02020603050405020304" charset="0"/>
              <a:ea typeface="微软雅黑"/>
              <a:cs typeface="Times New Roman" panose="02020603050405020304" charset="0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477731" y="581148"/>
            <a:ext cx="781960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思考：</a:t>
            </a:r>
            <a:r>
              <a:rPr kumimoji="0" lang="zh-CN" altLang="en-US">
                <a:ea typeface="楷体" panose="02010609060101010101" pitchFamily="49" charset="-122"/>
              </a:rPr>
              <a:t>这两个问题有什么共同点？</a:t>
            </a:r>
            <a:endParaRPr kumimoji="0" lang="zh-CN" altLang="en-US">
              <a:ea typeface="楷体" panose="02010609060101010101" pitchFamily="49" charset="-122"/>
            </a:endParaRPr>
          </a:p>
        </p:txBody>
      </p:sp>
      <p:sp>
        <p:nvSpPr>
          <p:cNvPr id="48" name="矩形: 圆角 1"/>
          <p:cNvSpPr/>
          <p:nvPr/>
        </p:nvSpPr>
        <p:spPr>
          <a:xfrm>
            <a:off x="413157" y="3349878"/>
            <a:ext cx="3078484" cy="1296000"/>
          </a:xfrm>
          <a:prstGeom prst="round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这两个问题都是知道每小时或每分钟行的路程和行驶的时间。</a:t>
            </a:r>
            <a:endParaRPr lang="zh-CN" altLang="en-US" sz="2400" b="1">
              <a:solidFill>
                <a:schemeClr val="tx1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49" name="下箭头 48"/>
          <p:cNvSpPr/>
          <p:nvPr/>
        </p:nvSpPr>
        <p:spPr>
          <a:xfrm rot="16200000">
            <a:off x="3586171" y="3837240"/>
            <a:ext cx="324000" cy="360000"/>
          </a:xfrm>
          <a:prstGeom prst="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: 圆角 35"/>
          <p:cNvSpPr/>
          <p:nvPr/>
        </p:nvSpPr>
        <p:spPr>
          <a:xfrm>
            <a:off x="3982977" y="3349877"/>
            <a:ext cx="2173956" cy="1296000"/>
          </a:xfrm>
          <a:prstGeom prst="round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问题都是求一共多长路程。</a:t>
            </a:r>
            <a:endParaRPr lang="zh-CN" altLang="en-US" sz="2400">
              <a:solidFill>
                <a:schemeClr val="tx1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53" name="下箭头 52"/>
          <p:cNvSpPr/>
          <p:nvPr/>
        </p:nvSpPr>
        <p:spPr>
          <a:xfrm rot="16200000">
            <a:off x="6237808" y="3840634"/>
            <a:ext cx="324000" cy="360000"/>
          </a:xfrm>
          <a:prstGeom prst="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: 圆角 35"/>
          <p:cNvSpPr/>
          <p:nvPr/>
        </p:nvSpPr>
        <p:spPr>
          <a:xfrm>
            <a:off x="6621068" y="3353271"/>
            <a:ext cx="2173956" cy="1296000"/>
          </a:xfrm>
          <a:prstGeom prst="roundRect">
            <a:avLst/>
          </a:prstGeom>
          <a:noFill/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都用乘法计算。</a:t>
            </a:r>
            <a:endParaRPr lang="zh-CN" altLang="en-US" sz="2400" b="1">
              <a:solidFill>
                <a:schemeClr val="tx1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413157" y="1181853"/>
            <a:ext cx="8485979" cy="1208547"/>
            <a:chOff x="578205" y="1285676"/>
            <a:chExt cx="8485979" cy="1208547"/>
          </a:xfrm>
        </p:grpSpPr>
        <p:sp>
          <p:nvSpPr>
            <p:cNvPr id="63" name="Rectangle 10"/>
            <p:cNvSpPr>
              <a:spLocks noChangeArrowheads="1"/>
            </p:cNvSpPr>
            <p:nvPr/>
          </p:nvSpPr>
          <p:spPr bwMode="auto">
            <a:xfrm>
              <a:off x="578205" y="1285676"/>
              <a:ext cx="3964420" cy="12025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FF3399"/>
                  </a:solidFill>
                  <a:miter lim="800000"/>
                  <a:headEnd/>
                  <a:tailEnd type="none" w="lg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</a:pPr>
              <a:r>
                <a:rPr lang="zh-CN" altLang="en-US" sz="2400" b="0">
                  <a:latin typeface="Times New Roman" panose="02020603050405020304" charset="0"/>
                  <a:ea typeface="楷体" panose="02010609060101010101" pitchFamily="49" charset="-122"/>
                </a:rPr>
                <a:t>（</a:t>
              </a:r>
              <a:r>
                <a:rPr lang="en-US" altLang="zh-CN" sz="2400" b="0">
                  <a:latin typeface="Times New Roman" panose="02020603050405020304" charset="0"/>
                  <a:ea typeface="楷体" panose="02010609060101010101" pitchFamily="49" charset="-122"/>
                </a:rPr>
                <a:t>1</a:t>
              </a:r>
              <a:r>
                <a:rPr lang="zh-CN" altLang="en-US" sz="2400" b="0">
                  <a:latin typeface="Times New Roman" panose="02020603050405020304" charset="0"/>
                  <a:ea typeface="楷体" panose="02010609060101010101" pitchFamily="49" charset="-122"/>
                </a:rPr>
                <a:t>）一辆汽车每小时行70千米，4小时行多少千米？</a:t>
              </a:r>
              <a:endParaRPr lang="zh-CN" altLang="en-US" sz="2400" b="0"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grpSp>
          <p:nvGrpSpPr>
            <p:cNvPr id="58" name="Group 25"/>
            <p:cNvGrpSpPr/>
            <p:nvPr/>
          </p:nvGrpSpPr>
          <p:grpSpPr>
            <a:xfrm>
              <a:off x="4605861" y="1292485"/>
              <a:ext cx="4458323" cy="1201738"/>
              <a:chOff x="3190" y="1432"/>
              <a:chExt cx="2604" cy="757"/>
            </a:xfrm>
          </p:grpSpPr>
          <p:sp>
            <p:nvSpPr>
              <p:cNvPr id="61" name="Rectangle 10"/>
              <p:cNvSpPr>
                <a:spLocks noChangeArrowheads="1"/>
              </p:cNvSpPr>
              <p:nvPr/>
            </p:nvSpPr>
            <p:spPr bwMode="auto">
              <a:xfrm>
                <a:off x="3190" y="1432"/>
                <a:ext cx="2604" cy="7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FF3399"/>
                    </a:solidFill>
                    <a:miter lim="800000"/>
                    <a:headEnd/>
                    <a:tailEnd type="none" w="lg" len="lg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 lIns="90000" tIns="46800" rIns="90000" bIns="46800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400" b="0">
                    <a:latin typeface="Times New Roman" panose="02020603050405020304" charset="0"/>
                    <a:ea typeface="楷体" panose="02010609060101010101" pitchFamily="49" charset="-122"/>
                  </a:rPr>
                  <a:t>（</a:t>
                </a:r>
                <a:r>
                  <a:rPr lang="en-US" altLang="zh-CN" sz="2400" b="0">
                    <a:latin typeface="Times New Roman" panose="02020603050405020304" charset="0"/>
                    <a:ea typeface="楷体" panose="02010609060101010101" pitchFamily="49" charset="-122"/>
                  </a:rPr>
                  <a:t>2</a:t>
                </a:r>
                <a:r>
                  <a:rPr lang="zh-CN" altLang="en-US" sz="2400" b="0">
                    <a:latin typeface="Times New Roman" panose="02020603050405020304" charset="0"/>
                    <a:ea typeface="楷体" panose="02010609060101010101" pitchFamily="49" charset="-122"/>
                  </a:rPr>
                  <a:t>）李东骑自行车每分钟行225米，10分钟分钟行多少米？</a:t>
                </a:r>
                <a:endParaRPr lang="zh-CN" altLang="en-US" sz="2400" b="0"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  <p:sp>
            <p:nvSpPr>
              <p:cNvPr id="62" name="Rectangle 51"/>
              <p:cNvSpPr>
                <a:spLocks noChangeArrowheads="1"/>
              </p:cNvSpPr>
              <p:nvPr/>
            </p:nvSpPr>
            <p:spPr bwMode="auto">
              <a:xfrm>
                <a:off x="3261" y="1878"/>
                <a:ext cx="2367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 sz="2400" b="1"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</p:grpSp>
      </p:grpSp>
      <p:sp>
        <p:nvSpPr>
          <p:cNvPr id="65" name="Rectangle 9"/>
          <p:cNvSpPr>
            <a:spLocks noChangeArrowheads="1"/>
          </p:cNvSpPr>
          <p:nvPr/>
        </p:nvSpPr>
        <p:spPr bwMode="auto">
          <a:xfrm>
            <a:off x="905635" y="2405102"/>
            <a:ext cx="1537063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70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4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6" name="Rectangle 9"/>
          <p:cNvSpPr>
            <a:spLocks noChangeArrowheads="1"/>
          </p:cNvSpPr>
          <p:nvPr/>
        </p:nvSpPr>
        <p:spPr bwMode="auto">
          <a:xfrm>
            <a:off x="2009269" y="2405095"/>
            <a:ext cx="2061504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280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（千米）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7" name="Rectangle 9"/>
          <p:cNvSpPr>
            <a:spLocks noChangeArrowheads="1"/>
          </p:cNvSpPr>
          <p:nvPr/>
        </p:nvSpPr>
        <p:spPr bwMode="auto">
          <a:xfrm>
            <a:off x="4978831" y="2406722"/>
            <a:ext cx="1642237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225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10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8" name="Rectangle 9"/>
          <p:cNvSpPr>
            <a:spLocks noChangeArrowheads="1"/>
          </p:cNvSpPr>
          <p:nvPr/>
        </p:nvSpPr>
        <p:spPr bwMode="auto">
          <a:xfrm>
            <a:off x="6387783" y="2406715"/>
            <a:ext cx="2057778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2250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（米）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8" grpId="0"/>
      <p:bldP spid="49" grpId="0"/>
      <p:bldP spid="52" grpId="0"/>
      <p:bldP spid="53" grpId="0"/>
      <p:bldP spid="5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619078" y="744898"/>
            <a:ext cx="781960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zh-CN" altLang="en-US">
                <a:ea typeface="楷体" panose="02010609060101010101" pitchFamily="49" charset="-122"/>
              </a:rPr>
              <a:t>认识速度、时间、路程：</a:t>
            </a:r>
            <a:endParaRPr kumimoji="0" lang="zh-CN" altLang="en-US" sz="2800" b="1">
              <a:ea typeface="楷体" panose="02010609060101010101" pitchFamily="49" charset="-122"/>
            </a:endParaRPr>
          </a:p>
        </p:txBody>
      </p:sp>
      <p:sp>
        <p:nvSpPr>
          <p:cNvPr id="28" name="Rectangle 51"/>
          <p:cNvSpPr>
            <a:spLocks noChangeArrowheads="1"/>
          </p:cNvSpPr>
          <p:nvPr/>
        </p:nvSpPr>
        <p:spPr bwMode="auto">
          <a:xfrm>
            <a:off x="1457682" y="2473341"/>
            <a:ext cx="788416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每小时（或每分钟等）行的路程，叫作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速度</a:t>
            </a:r>
            <a:r>
              <a:rPr lang="zh-CN" altLang="en-US" sz="2800" b="1">
                <a:latin typeface="Times New Roman" panose="02020603050405020304" charset="0"/>
                <a:ea typeface="楷体" panose="02010609060101010101" pitchFamily="49" charset="-122"/>
              </a:rPr>
              <a:t>；</a:t>
            </a:r>
            <a:endParaRPr lang="en-US" altLang="zh-CN" sz="28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30" name="Rectangle 51"/>
          <p:cNvSpPr>
            <a:spLocks noChangeArrowheads="1"/>
          </p:cNvSpPr>
          <p:nvPr/>
        </p:nvSpPr>
        <p:spPr bwMode="auto">
          <a:xfrm>
            <a:off x="1457682" y="3297020"/>
            <a:ext cx="642789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行了几小时（或几分钟等），叫作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时间</a:t>
            </a:r>
            <a:r>
              <a:rPr lang="zh-CN" altLang="en-US" sz="2800" b="1">
                <a:latin typeface="Times New Roman" panose="02020603050405020304" charset="0"/>
                <a:ea typeface="楷体" panose="02010609060101010101" pitchFamily="49" charset="-122"/>
              </a:rPr>
              <a:t>；</a:t>
            </a:r>
            <a:endParaRPr lang="en-US" altLang="zh-CN" sz="28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31" name="Rectangle 51"/>
          <p:cNvSpPr>
            <a:spLocks noChangeArrowheads="1"/>
          </p:cNvSpPr>
          <p:nvPr/>
        </p:nvSpPr>
        <p:spPr bwMode="auto">
          <a:xfrm>
            <a:off x="1364103" y="1649662"/>
            <a:ext cx="561901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一共行了多长的路，叫作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路程</a:t>
            </a:r>
            <a:r>
              <a:rPr lang="zh-CN" altLang="en-US" sz="2800" b="1">
                <a:latin typeface="Times New Roman" panose="02020603050405020304" charset="0"/>
                <a:ea typeface="楷体" panose="02010609060101010101" pitchFamily="49" charset="-122"/>
              </a:rPr>
              <a:t>。</a:t>
            </a:r>
            <a:endParaRPr lang="en-US" altLang="zh-CN" sz="28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Rectangle 51"/>
          <p:cNvSpPr>
            <a:spLocks noChangeArrowheads="1"/>
          </p:cNvSpPr>
          <p:nvPr/>
        </p:nvSpPr>
        <p:spPr bwMode="auto">
          <a:xfrm>
            <a:off x="1020809" y="2030301"/>
            <a:ext cx="7616605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汽车的速度是每小时70千米，可以写成70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千米</a:t>
            </a:r>
            <a:r>
              <a:rPr lang="en-US" altLang="zh-CN" sz="2800" b="1">
                <a:latin typeface="Times New Roman" panose="02020603050405020304" charset="0"/>
                <a:ea typeface="楷体" panose="02010609060101010101" pitchFamily="49" charset="-122"/>
              </a:rPr>
              <a:t>/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</a:t>
            </a:r>
            <a:r>
              <a:rPr lang="zh-CN" altLang="en-US" sz="2800" b="1">
                <a:latin typeface="Times New Roman" panose="02020603050405020304" charset="0"/>
                <a:ea typeface="楷体" panose="02010609060101010101" pitchFamily="49" charset="-122"/>
              </a:rPr>
              <a:t>，</a:t>
            </a: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读作70千米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每</a:t>
            </a: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时。</a:t>
            </a:r>
            <a:endParaRPr lang="en-US" altLang="zh-CN" sz="28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4" name="Rectangle 5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12470" y="803275"/>
            <a:ext cx="799401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latin typeface="Times New Roman" panose="02020603050405020304" charset="0"/>
                <a:ea typeface="楷体" panose="02010609060101010101" pitchFamily="49" charset="-122"/>
              </a:rPr>
              <a:t>一辆汽车每小时行70千米，4小时行多少千米？</a:t>
            </a:r>
            <a:endParaRPr lang="zh-CN" altLang="en-US" sz="24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>
            <a:off x="2072159" y="1199772"/>
            <a:ext cx="2088232" cy="0"/>
          </a:xfrm>
          <a:prstGeom prst="line">
            <a:avLst/>
          </a:prstGeom>
          <a:ln w="28575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873" y="1337508"/>
            <a:ext cx="1338309" cy="79413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265" y="2591736"/>
            <a:ext cx="1775236" cy="69188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876" y="3878386"/>
            <a:ext cx="1546173" cy="612334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778933" y="1131590"/>
            <a:ext cx="9441383" cy="3600400"/>
            <a:chOff x="1043608" y="1131590"/>
            <a:chExt cx="7480969" cy="3600400"/>
          </a:xfrm>
        </p:grpSpPr>
        <p:sp>
          <p:nvSpPr>
            <p:cNvPr id="19" name="矩形 18"/>
            <p:cNvSpPr/>
            <p:nvPr>
              <p:custDataLst>
                <p:tags r:id="rId6"/>
              </p:custDataLst>
            </p:nvPr>
          </p:nvSpPr>
          <p:spPr>
            <a:xfrm>
              <a:off x="2483061" y="1234967"/>
              <a:ext cx="6040755" cy="1134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客车每小时行</a:t>
              </a: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50</a:t>
              </a: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千米</a:t>
              </a:r>
              <a:endParaRPr lang="en-US" altLang="zh-CN" sz="2400" b="1">
                <a:latin typeface="Times New Roman" panose="02020603050405020304" charset="0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______________________________</a:t>
              </a:r>
              <a:endParaRPr lang="zh-CN" altLang="en-US" sz="2400" b="1"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15" name="Rectangle 8"/>
            <p:cNvSpPr/>
            <p:nvPr>
              <p:custDataLst>
                <p:tags r:id="rId7"/>
              </p:custDataLst>
            </p:nvPr>
          </p:nvSpPr>
          <p:spPr>
            <a:xfrm>
              <a:off x="2482552" y="2499485"/>
              <a:ext cx="6042025" cy="82359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50000"/>
                </a:lnSpc>
              </a:pP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高铁每小时行</a:t>
              </a: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340</a:t>
              </a: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千米</a:t>
              </a:r>
              <a:endParaRPr lang="en-US" altLang="zh-CN" sz="2400" b="1">
                <a:latin typeface="Times New Roman" panose="02020603050405020304" charset="0"/>
                <a:ea typeface="楷体" panose="02010609060101010101" pitchFamily="49" charset="-122"/>
              </a:endParaRPr>
            </a:p>
            <a:p>
              <a:pPr defTabSz="685800" eaLnBrk="1" hangingPunct="1">
                <a:lnSpc>
                  <a:spcPct val="150000"/>
                </a:lnSpc>
              </a:pP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______________________________</a:t>
              </a:r>
              <a:endParaRPr lang="en-US" altLang="zh-CN" sz="2400" b="1"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8"/>
              </p:custDataLst>
            </p:nvPr>
          </p:nvSpPr>
          <p:spPr>
            <a:xfrm>
              <a:off x="2482726" y="3533110"/>
              <a:ext cx="5939155" cy="119888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轮船每小时行</a:t>
              </a: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18</a:t>
              </a:r>
              <a:r>
                <a:rPr lang="zh-CN" altLang="en-US" sz="2400" b="1">
                  <a:latin typeface="Times New Roman" panose="02020603050405020304" charset="0"/>
                  <a:ea typeface="楷体" panose="02010609060101010101" pitchFamily="49" charset="-122"/>
                </a:rPr>
                <a:t>千米</a:t>
              </a:r>
              <a:endParaRPr lang="en-US" altLang="zh-CN" sz="2400" b="1">
                <a:latin typeface="Times New Roman" panose="02020603050405020304" charset="0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2400" b="1">
                  <a:latin typeface="Times New Roman" panose="02020603050405020304" charset="0"/>
                  <a:ea typeface="楷体" panose="02010609060101010101" pitchFamily="49" charset="-122"/>
                </a:rPr>
                <a:t>_______________________________</a:t>
              </a:r>
              <a:endParaRPr lang="en-US" altLang="zh-CN" sz="2400" b="1"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9"/>
              </p:custDataLst>
            </p:nvPr>
          </p:nvSpPr>
          <p:spPr>
            <a:xfrm>
              <a:off x="1043608" y="1131590"/>
              <a:ext cx="6194717" cy="1205973"/>
            </a:xfrm>
            <a:prstGeom prst="rect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>
              <p:custDataLst>
                <p:tags r:id="rId10"/>
              </p:custDataLst>
            </p:nvPr>
          </p:nvSpPr>
          <p:spPr>
            <a:xfrm>
              <a:off x="1043608" y="2373889"/>
              <a:ext cx="6194717" cy="1061957"/>
            </a:xfrm>
            <a:prstGeom prst="rect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矩形 24"/>
            <p:cNvSpPr/>
            <p:nvPr>
              <p:custDataLst>
                <p:tags r:id="rId11"/>
              </p:custDataLst>
            </p:nvPr>
          </p:nvSpPr>
          <p:spPr>
            <a:xfrm>
              <a:off x="1043608" y="3476257"/>
              <a:ext cx="6194717" cy="1255733"/>
            </a:xfrm>
            <a:prstGeom prst="rect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Rectangle 11"/>
          <p:cNvSpPr/>
          <p:nvPr>
            <p:custDataLst>
              <p:tags r:id="rId12"/>
            </p:custDataLst>
          </p:nvPr>
        </p:nvSpPr>
        <p:spPr>
          <a:xfrm>
            <a:off x="2734307" y="1934858"/>
            <a:ext cx="4669790" cy="28765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/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50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千米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时，读作：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50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千米每时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18" name="Rectangle 13"/>
          <p:cNvSpPr/>
          <p:nvPr>
            <p:custDataLst>
              <p:tags r:id="rId13"/>
            </p:custDataLst>
          </p:nvPr>
        </p:nvSpPr>
        <p:spPr>
          <a:xfrm>
            <a:off x="2678501" y="2999996"/>
            <a:ext cx="4973955" cy="35941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/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340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千米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时，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读作：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340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千米每时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2" name="矩形 21"/>
          <p:cNvSpPr/>
          <p:nvPr>
            <p:custDataLst>
              <p:tags r:id="rId14"/>
            </p:custDataLst>
          </p:nvPr>
        </p:nvSpPr>
        <p:spPr>
          <a:xfrm>
            <a:off x="2689222" y="4132550"/>
            <a:ext cx="4759960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18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千米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，读作：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18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楷体" panose="02010609060101010101" pitchFamily="49" charset="-122"/>
                <a:sym typeface="+mn-ea"/>
              </a:rPr>
              <a:t>千米每时</a:t>
            </a:r>
            <a:endParaRPr lang="zh-CN" altLang="en-US" sz="2400" b="1">
              <a:solidFill>
                <a:srgbClr val="FF0000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" name="矩形 1"/>
          <p:cNvSpPr/>
          <p:nvPr>
            <p:custDataLst>
              <p:tags r:id="rId15"/>
            </p:custDataLst>
          </p:nvPr>
        </p:nvSpPr>
        <p:spPr>
          <a:xfrm>
            <a:off x="708486" y="486118"/>
            <a:ext cx="3243580" cy="5708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latin typeface="Times New Roman" panose="02020603050405020304" charset="0"/>
                <a:ea typeface="楷体" panose="02010609060101010101" pitchFamily="49" charset="-122"/>
              </a:rPr>
              <a:t>试着写出下面的速度。</a:t>
            </a:r>
            <a:endParaRPr lang="zh-CN" altLang="en-US" sz="2400" b="1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 Box 3"/>
          <p:cNvSpPr txBox="1">
            <a:spLocks noChangeArrowheads="1"/>
          </p:cNvSpPr>
          <p:nvPr/>
        </p:nvSpPr>
        <p:spPr bwMode="auto">
          <a:xfrm>
            <a:off x="467361" y="682009"/>
            <a:ext cx="649203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交流：</a:t>
            </a:r>
            <a:r>
              <a:rPr kumimoji="0" lang="zh-CN" altLang="en-US">
                <a:ea typeface="楷体" panose="02010609060101010101" pitchFamily="49" charset="-122"/>
              </a:rPr>
              <a:t>标出算式中的速度、时间、路程。</a:t>
            </a:r>
            <a:endParaRPr kumimoji="0" lang="zh-CN" altLang="en-US">
              <a:ea typeface="楷体" panose="02010609060101010101" pitchFamily="49" charset="-122"/>
            </a:endParaRPr>
          </a:p>
        </p:txBody>
      </p:sp>
      <p:grpSp>
        <p:nvGrpSpPr>
          <p:cNvPr id="6" name="组合 22"/>
          <p:cNvGrpSpPr/>
          <p:nvPr/>
        </p:nvGrpSpPr>
        <p:grpSpPr>
          <a:xfrm>
            <a:off x="767342" y="2817066"/>
            <a:ext cx="4902368" cy="1282342"/>
            <a:chOff x="1281113" y="3943009"/>
            <a:chExt cx="4902371" cy="1260825"/>
          </a:xfrm>
        </p:grpSpPr>
        <p:grpSp>
          <p:nvGrpSpPr>
            <p:cNvPr id="7" name="Group 20"/>
            <p:cNvGrpSpPr/>
            <p:nvPr/>
          </p:nvGrpSpPr>
          <p:grpSpPr>
            <a:xfrm>
              <a:off x="1281113" y="4286258"/>
              <a:ext cx="4795838" cy="917576"/>
              <a:chOff x="575" y="2252"/>
              <a:chExt cx="3021" cy="578"/>
            </a:xfrm>
          </p:grpSpPr>
          <p:sp>
            <p:nvSpPr>
              <p:cNvPr id="27" name="Text Box 22"/>
              <p:cNvSpPr txBox="1">
                <a:spLocks noChangeArrowheads="1"/>
              </p:cNvSpPr>
              <p:nvPr/>
            </p:nvSpPr>
            <p:spPr bwMode="auto">
              <a:xfrm>
                <a:off x="575" y="2278"/>
                <a:ext cx="438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速度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  <p:sp>
            <p:nvSpPr>
              <p:cNvPr id="28" name="Text Box 24"/>
              <p:cNvSpPr txBox="1">
                <a:spLocks noChangeArrowheads="1"/>
              </p:cNvSpPr>
              <p:nvPr/>
            </p:nvSpPr>
            <p:spPr bwMode="auto">
              <a:xfrm>
                <a:off x="3267" y="2252"/>
                <a:ext cx="329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速度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25" name="TextBox 2"/>
            <p:cNvSpPr txBox="1">
              <a:spLocks noChangeArrowheads="1"/>
            </p:cNvSpPr>
            <p:nvPr/>
          </p:nvSpPr>
          <p:spPr bwMode="auto">
            <a:xfrm>
              <a:off x="1446044" y="3983032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26" name="TextBox 43"/>
            <p:cNvSpPr txBox="1">
              <a:spLocks noChangeArrowheads="1"/>
            </p:cNvSpPr>
            <p:nvPr/>
          </p:nvSpPr>
          <p:spPr bwMode="auto">
            <a:xfrm>
              <a:off x="5600554" y="3943009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8" name="组合 28"/>
          <p:cNvGrpSpPr/>
          <p:nvPr/>
        </p:nvGrpSpPr>
        <p:grpSpPr>
          <a:xfrm>
            <a:off x="1361055" y="2817065"/>
            <a:ext cx="5046450" cy="1315588"/>
            <a:chOff x="1281113" y="3910321"/>
            <a:chExt cx="5046453" cy="1293513"/>
          </a:xfrm>
        </p:grpSpPr>
        <p:grpSp>
          <p:nvGrpSpPr>
            <p:cNvPr id="9" name="Group 20"/>
            <p:cNvGrpSpPr/>
            <p:nvPr/>
          </p:nvGrpSpPr>
          <p:grpSpPr>
            <a:xfrm>
              <a:off x="1281113" y="4254508"/>
              <a:ext cx="4940302" cy="949326"/>
              <a:chOff x="575" y="2232"/>
              <a:chExt cx="3112" cy="598"/>
            </a:xfrm>
          </p:grpSpPr>
          <p:sp>
            <p:nvSpPr>
              <p:cNvPr id="33" name="Text Box 22"/>
              <p:cNvSpPr txBox="1">
                <a:spLocks noChangeArrowheads="1"/>
              </p:cNvSpPr>
              <p:nvPr/>
            </p:nvSpPr>
            <p:spPr bwMode="auto">
              <a:xfrm>
                <a:off x="575" y="2278"/>
                <a:ext cx="438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时间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  <p:sp>
            <p:nvSpPr>
              <p:cNvPr id="34" name="Text Box 24"/>
              <p:cNvSpPr txBox="1">
                <a:spLocks noChangeArrowheads="1"/>
              </p:cNvSpPr>
              <p:nvPr/>
            </p:nvSpPr>
            <p:spPr bwMode="auto">
              <a:xfrm>
                <a:off x="3358" y="2232"/>
                <a:ext cx="329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时间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31" name="TextBox 2"/>
            <p:cNvSpPr txBox="1">
              <a:spLocks noChangeArrowheads="1"/>
            </p:cNvSpPr>
            <p:nvPr/>
          </p:nvSpPr>
          <p:spPr bwMode="auto">
            <a:xfrm>
              <a:off x="1402184" y="3983031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32" name="TextBox 43"/>
            <p:cNvSpPr txBox="1">
              <a:spLocks noChangeArrowheads="1"/>
            </p:cNvSpPr>
            <p:nvPr/>
          </p:nvSpPr>
          <p:spPr bwMode="auto">
            <a:xfrm>
              <a:off x="5744636" y="3910321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10" name="组合 34"/>
          <p:cNvGrpSpPr/>
          <p:nvPr/>
        </p:nvGrpSpPr>
        <p:grpSpPr>
          <a:xfrm>
            <a:off x="1999943" y="2857773"/>
            <a:ext cx="5231747" cy="1301613"/>
            <a:chOff x="1281113" y="3924061"/>
            <a:chExt cx="5231750" cy="1279773"/>
          </a:xfrm>
        </p:grpSpPr>
        <p:grpSp>
          <p:nvGrpSpPr>
            <p:cNvPr id="11" name="Group 20"/>
            <p:cNvGrpSpPr/>
            <p:nvPr/>
          </p:nvGrpSpPr>
          <p:grpSpPr>
            <a:xfrm>
              <a:off x="1281113" y="4267208"/>
              <a:ext cx="5151442" cy="936626"/>
              <a:chOff x="575" y="2240"/>
              <a:chExt cx="3245" cy="590"/>
            </a:xfrm>
          </p:grpSpPr>
          <p:sp>
            <p:nvSpPr>
              <p:cNvPr id="45" name="Text Box 22"/>
              <p:cNvSpPr txBox="1">
                <a:spLocks noChangeArrowheads="1"/>
              </p:cNvSpPr>
              <p:nvPr/>
            </p:nvSpPr>
            <p:spPr bwMode="auto">
              <a:xfrm>
                <a:off x="575" y="2278"/>
                <a:ext cx="438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路程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  <p:sp>
            <p:nvSpPr>
              <p:cNvPr id="46" name="Text Box 24"/>
              <p:cNvSpPr txBox="1">
                <a:spLocks noChangeArrowheads="1"/>
              </p:cNvSpPr>
              <p:nvPr/>
            </p:nvSpPr>
            <p:spPr bwMode="auto">
              <a:xfrm>
                <a:off x="3491" y="2240"/>
                <a:ext cx="329" cy="5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8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4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rgbClr val="1C1C1C"/>
                    </a:solidFill>
                    <a:latin typeface="Arial" pitchFamily="34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2600" b="1">
                    <a:solidFill>
                      <a:srgbClr val="0000FF"/>
                    </a:solidFill>
                    <a:latin typeface="Times New Roman" panose="02020603050405020304" charset="0"/>
                    <a:ea typeface="楷体" panose="02010609060101010101" pitchFamily="49" charset="-122"/>
                  </a:rPr>
                  <a:t>路程</a:t>
                </a:r>
                <a:endParaRPr lang="zh-CN" altLang="en-US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37" name="TextBox 2"/>
            <p:cNvSpPr txBox="1">
              <a:spLocks noChangeArrowheads="1"/>
            </p:cNvSpPr>
            <p:nvPr/>
          </p:nvSpPr>
          <p:spPr bwMode="auto">
            <a:xfrm>
              <a:off x="1435387" y="3973036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sp>
          <p:nvSpPr>
            <p:cNvPr id="42" name="TextBox 43"/>
            <p:cNvSpPr txBox="1">
              <a:spLocks noChangeArrowheads="1"/>
            </p:cNvSpPr>
            <p:nvPr/>
          </p:nvSpPr>
          <p:spPr bwMode="auto">
            <a:xfrm>
              <a:off x="5929933" y="3924061"/>
              <a:ext cx="582930" cy="414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8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4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rgbClr val="1C1C1C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2600" b="1">
                  <a:solidFill>
                    <a:srgbClr val="0000FF"/>
                  </a:solidFill>
                  <a:latin typeface="Times New Roman" panose="02020603050405020304" charset="0"/>
                  <a:ea typeface="楷体" panose="02010609060101010101" pitchFamily="49" charset="-122"/>
                </a:rPr>
                <a:t>…</a:t>
              </a:r>
              <a:endParaRPr lang="en-US" altLang="zh-CN" sz="2600" b="1">
                <a:solidFill>
                  <a:srgbClr val="0000FF"/>
                </a:solidFill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</p:grpSp>
      <p:sp>
        <p:nvSpPr>
          <p:cNvPr id="47" name="Text Box 3"/>
          <p:cNvSpPr txBox="1">
            <a:spLocks noChangeArrowheads="1"/>
          </p:cNvSpPr>
          <p:nvPr/>
        </p:nvSpPr>
        <p:spPr bwMode="auto">
          <a:xfrm>
            <a:off x="6116040" y="716597"/>
            <a:ext cx="2807336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zh-CN" altLang="en-US">
                <a:ea typeface="楷体" panose="02010609060101010101" pitchFamily="49" charset="-122"/>
              </a:rPr>
              <a:t>你发现了什么？</a:t>
            </a:r>
            <a:endParaRPr kumimoji="0" lang="zh-CN" altLang="en-US">
              <a:ea typeface="楷体" panose="02010609060101010101" pitchFamily="49" charset="-122"/>
            </a:endParaRPr>
          </a:p>
        </p:txBody>
      </p:sp>
      <p:sp>
        <p:nvSpPr>
          <p:cNvPr id="50" name="圆角矩形 49"/>
          <p:cNvSpPr/>
          <p:nvPr/>
        </p:nvSpPr>
        <p:spPr>
          <a:xfrm>
            <a:off x="3311832" y="4237537"/>
            <a:ext cx="2804208" cy="531335"/>
          </a:xfrm>
          <a:prstGeom prst="roundRect">
            <a:avLst/>
          </a:prstGeom>
          <a:solidFill>
            <a:schemeClr val="accent2">
              <a:lumMod val="40000"/>
              <a:lumOff val="60000"/>
              <a:alpha val="89000"/>
            </a:schemeClr>
          </a:solidFill>
          <a:ln w="19050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00" b="1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速度</a:t>
            </a:r>
            <a:r>
              <a:rPr lang="en-US" altLang="zh-CN" sz="2600" b="1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zh-CN" altLang="en-US" sz="2600" b="1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时间</a:t>
            </a:r>
            <a:r>
              <a:rPr lang="en-US" altLang="zh-CN" sz="2600" b="1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=</a:t>
            </a:r>
            <a:r>
              <a:rPr lang="zh-CN" altLang="en-US" sz="2600" b="1">
                <a:solidFill>
                  <a:schemeClr val="tx1"/>
                </a:solidFill>
                <a:latin typeface="Times New Roman" panose="02020603050405020304" charset="0"/>
                <a:ea typeface="楷体" panose="02010609060101010101" pitchFamily="49" charset="-122"/>
              </a:rPr>
              <a:t>路程</a:t>
            </a:r>
            <a:endParaRPr lang="zh-CN" altLang="en-US" sz="2600" b="1">
              <a:solidFill>
                <a:schemeClr val="tx1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413157" y="1181853"/>
            <a:ext cx="8485979" cy="1208547"/>
            <a:chOff x="578205" y="1285676"/>
            <a:chExt cx="8485979" cy="1208547"/>
          </a:xfrm>
        </p:grpSpPr>
        <p:sp>
          <p:nvSpPr>
            <p:cNvPr id="38" name="Rectangle 10"/>
            <p:cNvSpPr>
              <a:spLocks noChangeArrowheads="1"/>
            </p:cNvSpPr>
            <p:nvPr/>
          </p:nvSpPr>
          <p:spPr bwMode="auto">
            <a:xfrm>
              <a:off x="578205" y="1285676"/>
              <a:ext cx="3964420" cy="12025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FF3399"/>
                  </a:solidFill>
                  <a:miter lim="800000"/>
                  <a:headEnd/>
                  <a:tailEnd type="none" w="lg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楷体_GB2312" pitchFamily="49" charset="-122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</a:pPr>
              <a:r>
                <a:rPr lang="zh-CN" altLang="en-US" sz="2400" b="0">
                  <a:latin typeface="Times New Roman" panose="02020603050405020304" charset="0"/>
                  <a:ea typeface="楷体" panose="02010609060101010101" pitchFamily="49" charset="-122"/>
                </a:rPr>
                <a:t>（</a:t>
              </a:r>
              <a:r>
                <a:rPr lang="en-US" altLang="zh-CN" sz="2400" b="0">
                  <a:latin typeface="Times New Roman" panose="02020603050405020304" charset="0"/>
                  <a:ea typeface="楷体" panose="02010609060101010101" pitchFamily="49" charset="-122"/>
                </a:rPr>
                <a:t>1</a:t>
              </a:r>
              <a:r>
                <a:rPr lang="zh-CN" altLang="en-US" sz="2400" b="0">
                  <a:latin typeface="Times New Roman" panose="02020603050405020304" charset="0"/>
                  <a:ea typeface="楷体" panose="02010609060101010101" pitchFamily="49" charset="-122"/>
                </a:rPr>
                <a:t>）一辆汽车每小时行70千米，4小时行多少千米？</a:t>
              </a:r>
              <a:endParaRPr lang="zh-CN" altLang="en-US" sz="2400" b="0">
                <a:latin typeface="Times New Roman" panose="02020603050405020304" charset="0"/>
                <a:ea typeface="楷体" panose="02010609060101010101" pitchFamily="49" charset="-122"/>
              </a:endParaRPr>
            </a:p>
          </p:txBody>
        </p:sp>
        <p:grpSp>
          <p:nvGrpSpPr>
            <p:cNvPr id="39" name="Group 25"/>
            <p:cNvGrpSpPr/>
            <p:nvPr/>
          </p:nvGrpSpPr>
          <p:grpSpPr>
            <a:xfrm>
              <a:off x="4605861" y="1292485"/>
              <a:ext cx="4458323" cy="1201738"/>
              <a:chOff x="3190" y="1432"/>
              <a:chExt cx="2604" cy="757"/>
            </a:xfrm>
          </p:grpSpPr>
          <p:sp>
            <p:nvSpPr>
              <p:cNvPr id="40" name="Rectangle 10"/>
              <p:cNvSpPr>
                <a:spLocks noChangeArrowheads="1"/>
              </p:cNvSpPr>
              <p:nvPr/>
            </p:nvSpPr>
            <p:spPr bwMode="auto">
              <a:xfrm>
                <a:off x="3190" y="1432"/>
                <a:ext cx="2604" cy="7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FF3399"/>
                    </a:solidFill>
                    <a:miter lim="800000"/>
                    <a:headEnd/>
                    <a:tailEnd type="none" w="lg" len="lg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 lIns="90000" tIns="46800" rIns="90000" bIns="46800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000" b="1" kern="1200">
                    <a:solidFill>
                      <a:schemeClr val="tx1"/>
                    </a:solidFill>
                    <a:latin typeface="楷体_GB2312" pitchFamily="49" charset="-122"/>
                    <a:ea typeface="楷体_GB2312" pitchFamily="49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400" b="0">
                    <a:latin typeface="Times New Roman" panose="02020603050405020304" charset="0"/>
                    <a:ea typeface="楷体" panose="02010609060101010101" pitchFamily="49" charset="-122"/>
                  </a:rPr>
                  <a:t>（</a:t>
                </a:r>
                <a:r>
                  <a:rPr lang="en-US" altLang="zh-CN" sz="2400" b="0">
                    <a:latin typeface="Times New Roman" panose="02020603050405020304" charset="0"/>
                    <a:ea typeface="楷体" panose="02010609060101010101" pitchFamily="49" charset="-122"/>
                  </a:rPr>
                  <a:t>2</a:t>
                </a:r>
                <a:r>
                  <a:rPr lang="zh-CN" altLang="en-US" sz="2400" b="0">
                    <a:latin typeface="Times New Roman" panose="02020603050405020304" charset="0"/>
                    <a:ea typeface="楷体" panose="02010609060101010101" pitchFamily="49" charset="-122"/>
                  </a:rPr>
                  <a:t>）李东骑自行车每分钟行225米，10分钟分钟行多少米？</a:t>
                </a:r>
                <a:endParaRPr lang="zh-CN" altLang="en-US" sz="2400" b="0"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  <p:sp>
            <p:nvSpPr>
              <p:cNvPr id="41" name="Rectangle 51"/>
              <p:cNvSpPr>
                <a:spLocks noChangeArrowheads="1"/>
              </p:cNvSpPr>
              <p:nvPr/>
            </p:nvSpPr>
            <p:spPr bwMode="auto">
              <a:xfrm>
                <a:off x="3261" y="1878"/>
                <a:ext cx="2367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 sz="2400" b="1">
                  <a:latin typeface="Times New Roman" panose="02020603050405020304" charset="0"/>
                  <a:ea typeface="楷体" panose="02010609060101010101" pitchFamily="49" charset="-122"/>
                </a:endParaRPr>
              </a:p>
            </p:txBody>
          </p:sp>
        </p:grpSp>
      </p:grpSp>
      <p:sp>
        <p:nvSpPr>
          <p:cNvPr id="43" name="Rectangle 9"/>
          <p:cNvSpPr>
            <a:spLocks noChangeArrowheads="1"/>
          </p:cNvSpPr>
          <p:nvPr/>
        </p:nvSpPr>
        <p:spPr bwMode="auto">
          <a:xfrm>
            <a:off x="905635" y="2405102"/>
            <a:ext cx="1537063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70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4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44" name="Rectangle 9"/>
          <p:cNvSpPr>
            <a:spLocks noChangeArrowheads="1"/>
          </p:cNvSpPr>
          <p:nvPr/>
        </p:nvSpPr>
        <p:spPr bwMode="auto">
          <a:xfrm>
            <a:off x="2009269" y="2405095"/>
            <a:ext cx="2061504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280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（千米）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2" name="Rectangle 9"/>
          <p:cNvSpPr>
            <a:spLocks noChangeArrowheads="1"/>
          </p:cNvSpPr>
          <p:nvPr/>
        </p:nvSpPr>
        <p:spPr bwMode="auto">
          <a:xfrm>
            <a:off x="4978831" y="2406722"/>
            <a:ext cx="1642237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225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×</a:t>
            </a:r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10</a:t>
            </a:r>
            <a:r>
              <a:rPr lang="zh-CN" altLang="zh-CN" sz="2400" b="0">
                <a:latin typeface="Times New Roman" panose="02020603050405020304" charset="0"/>
                <a:ea typeface="楷体" panose="02010609060101010101" pitchFamily="49" charset="-122"/>
              </a:rPr>
              <a:t>＝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63" name="Rectangle 9"/>
          <p:cNvSpPr>
            <a:spLocks noChangeArrowheads="1"/>
          </p:cNvSpPr>
          <p:nvPr/>
        </p:nvSpPr>
        <p:spPr bwMode="auto">
          <a:xfrm>
            <a:off x="6387783" y="2406715"/>
            <a:ext cx="2057778" cy="46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99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0">
                <a:latin typeface="Times New Roman" panose="02020603050405020304" charset="0"/>
                <a:ea typeface="楷体" panose="02010609060101010101" pitchFamily="49" charset="-122"/>
              </a:rPr>
              <a:t>2250</a:t>
            </a:r>
            <a:r>
              <a:rPr lang="zh-CN" altLang="en-US" sz="2400" b="0">
                <a:latin typeface="Times New Roman" panose="02020603050405020304" charset="0"/>
                <a:ea typeface="楷体" panose="02010609060101010101" pitchFamily="49" charset="-122"/>
              </a:rPr>
              <a:t>（米）</a:t>
            </a:r>
            <a:endParaRPr lang="en-US" altLang="zh-CN" sz="2400" b="0"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47" grpId="0"/>
      <p:bldP spid="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https://d.book118.com/235211032113011043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HarmonyOS Sans SC</vt:lpstr>
      <vt:lpstr>Times New Roman</vt:lpstr>
      <vt:lpstr>宋体</vt:lpstr>
      <vt:lpstr>Calibri Light</vt:lpstr>
      <vt:lpstr>楷体</vt:lpstr>
      <vt:lpstr>楷体_GB2312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2024-09-05T00:50:47.137</cp:lastPrinted>
  <dcterms:created xsi:type="dcterms:W3CDTF">2024-09-04T16:50:47Z</dcterms:created>
  <dcterms:modified xsi:type="dcterms:W3CDTF">2024-09-04T16:50:49Z</dcterms:modified>
</cp:coreProperties>
</file>