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55A3B-091C-4120-A27F-4C1FBBAD5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E88E8-A324-49A9-9698-50172FDC2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1A635-B6FB-4892-B41B-AF4C64F9A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AFA617-4A70-4614-B527-11C26B297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7AF5DB-92AB-4BD7-BDE8-3969A940C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5963BF-07D0-4291-AB17-894EF9B32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C4A0C3-A0D3-41E7-B3B3-1F86DB071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C19309-70E3-4F48-AA2E-1911965E7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D13C9-546F-466E-85AD-8830E45C6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FB3B9-8A5D-4DE4-ACAB-5E1116C1B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D2BFB-9E86-4943-832A-733E3A224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230243320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013666" y="1999343"/>
            <a:ext cx="4616450" cy="1616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557"/>
              </a:lnSpc>
            </a:pPr>
            <a:endParaRPr lang="Arial" altLang="Arial" sz="100"/>
          </a:p>
          <a:p>
            <a:pPr marL="15986" algn="l" rtl="0" eaLnBrk="0">
              <a:lnSpc>
                <a:spcPct val="83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公共服务资源</a:t>
            </a: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endParaRPr lang="Microsoft YaHei" altLang="Microsoft YaHei" sz="5100"/>
          </a:p>
          <a:p>
            <a:pPr marL="12700" algn="l" rtl="0" eaLnBrk="0">
              <a:lnSpc>
                <a:spcPts val="7431"/>
              </a:lnSpc>
            </a:pP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析报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1140758" y="0"/>
            <a:ext cx="2809138" cy="4792410"/>
            <a:chExt cx="2809138" cy="4792410"/>
          </a:xfrm>
        </p:grpSpPr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809138" cy="4792410"/>
            </a:xfrm>
            <a:prstGeom prst="rect">
              <a:avLst/>
            </a:prstGeom>
          </p:spPr>
        </p:pic>
        <p:sp>
          <p:nvSpPr>
            <p:cNvPr id="5" name="textbox 5"/>
            <p:cNvSpPr/>
            <p:nvPr/>
          </p:nvSpPr>
          <p:spPr>
            <a:xfrm>
              <a:off x="-12700" y="-12700"/>
              <a:ext cx="2834639" cy="49047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8351"/>
                </a:lnSpc>
              </a:pPr>
              <a:endParaRPr lang="Arial" altLang="Arial" sz="100"/>
            </a:p>
            <a:p>
              <a:pPr marL="700201" algn="l" rtl="0" eaLnBrk="0">
                <a:lnSpc>
                  <a:spcPct val="88000"/>
                </a:lnSpc>
                <a:tabLst>
                  <a:tab pos="888364"/>
                </a:tabLst>
              </a:pP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	</a:t>
              </a:r>
              <a:r>
                <a:rPr sz="1300" spc="3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CATALOG</a:t>
              </a:r>
              <a:r>
                <a:rPr sz="1300" spc="1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U</a:t>
              </a:r>
              <a:r>
                <a:rPr sz="1300" spc="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   </a:t>
              </a:r>
              <a:endParaRPr lang="Microsoft YaHei" altLang="Microsoft YaHei" sz="1300"/>
            </a:p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400"/>
            </a:p>
            <a:p>
              <a:pPr algn="l" rtl="0" eaLnBrk="0">
                <a:lnSpc>
                  <a:spcPct val="12800"/>
                </a:lnSpc>
              </a:pPr>
              <a:endParaRPr lang="Arial" altLang="Arial" sz="100"/>
            </a:p>
            <a:p>
              <a:pPr marL="729782" algn="l" rtl="0" eaLnBrk="0">
                <a:lnSpc>
                  <a:spcPct val="89000"/>
                </a:lnSpc>
              </a:pPr>
              <a:r>
                <a:rPr sz="5700" spc="-13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  <a:endParaRPr lang="Microsoft YaHei" altLang="Microsoft YaHei" sz="5700"/>
            </a:p>
          </p:txBody>
        </p:sp>
        <p:sp>
          <p:nvSpPr>
            <p:cNvPr id="6" name="path"/>
            <p:cNvSpPr/>
            <p:nvPr/>
          </p:nvSpPr>
          <p:spPr>
            <a:xfrm>
              <a:off x="2052979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path"/>
            <p:cNvSpPr/>
            <p:nvPr/>
          </p:nvSpPr>
          <p:spPr>
            <a:xfrm>
              <a:off x="677976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" name="textbox 8"/>
          <p:cNvSpPr/>
          <p:nvPr/>
        </p:nvSpPr>
        <p:spPr>
          <a:xfrm>
            <a:off x="5472398" y="1581309"/>
            <a:ext cx="3870325" cy="3100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24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服务资源概述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28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服务资源需求分析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28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服务资源配置分析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26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服务资源利用效率分析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algn="l" rtl="0" eaLnBrk="0">
              <a:lnSpc>
                <a:spcPct val="1010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和建议</a:t>
            </a:r>
            <a:endParaRPr lang="Microsoft YaHei" altLang="Microsoft YaHei" sz="2400"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779573" y="0"/>
            <a:ext cx="1412426" cy="1915360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4869453"/>
            <a:ext cx="790788" cy="1813009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298474" y="0"/>
            <a:ext cx="668837" cy="2249776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611545" y="2352183"/>
            <a:ext cx="259567" cy="153852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0066682" y="5912670"/>
            <a:ext cx="531251" cy="53124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extbox 15"/>
          <p:cNvSpPr/>
          <p:nvPr/>
        </p:nvSpPr>
        <p:spPr>
          <a:xfrm>
            <a:off x="5501980" y="931432"/>
            <a:ext cx="1213485" cy="1420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31784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sp>
        <p:nvSpPr>
          <p:cNvPr id="16" name="textbox 16"/>
          <p:cNvSpPr/>
          <p:nvPr/>
        </p:nvSpPr>
        <p:spPr>
          <a:xfrm>
            <a:off x="5624727" y="3551983"/>
            <a:ext cx="970280" cy="552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-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3800" spc="-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8" name="textbox 18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0063BF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3000"/>
              </a:lnSpc>
            </a:pPr>
            <a:endParaRPr lang="Arial" altLang="Arial" sz="1000"/>
          </a:p>
          <a:p>
            <a:pPr algn="l" rtl="0" eaLnBrk="0">
              <a:lnSpc>
                <a:spcPct val="9592"/>
              </a:lnSpc>
            </a:pPr>
            <a:endParaRPr lang="Arial" altLang="Arial" sz="100"/>
          </a:p>
          <a:p>
            <a:pPr marL="230468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1500"/>
          </a:p>
          <a:p>
            <a:pPr marL="237126" algn="l" rtl="0" eaLnBrk="0">
              <a:lnSpc>
                <a:spcPct val="86000"/>
              </a:lnSpc>
              <a:spcBef>
                <a:spcPts val="1507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随着城市化进程的加速，公共服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</a:t>
            </a:r>
            <a:endParaRPr lang="Microsoft YaHei" altLang="Microsoft YaHei" sz="1300"/>
          </a:p>
          <a:p>
            <a:pPr marL="229068" algn="l" rtl="0" eaLnBrk="0">
              <a:lnSpc>
                <a:spcPts val="2428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源的供需矛盾日益突出，如何合理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</a:t>
            </a:r>
            <a:endParaRPr lang="Microsoft YaHei" altLang="Microsoft YaHei" sz="1300"/>
          </a:p>
          <a:p>
            <a:pPr marL="229239" algn="l" rtl="0" eaLnBrk="0">
              <a:lnSpc>
                <a:spcPts val="2432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置和有效利用公共服务资源成为社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</a:t>
            </a:r>
            <a:endParaRPr lang="Microsoft YaHei" altLang="Microsoft YaHei" sz="1300"/>
          </a:p>
          <a:p>
            <a:pPr marL="230268" algn="l" rtl="0" eaLnBrk="0">
              <a:lnSpc>
                <a:spcPts val="2421"/>
              </a:lnSpc>
            </a:pPr>
            <a:r>
              <a:rPr sz="1300" spc="-1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关注的焦点</a:t>
            </a:r>
            <a:r>
              <a:rPr sz="13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9" name="textbox 19"/>
          <p:cNvSpPr/>
          <p:nvPr/>
        </p:nvSpPr>
        <p:spPr>
          <a:xfrm>
            <a:off x="644421" y="1462140"/>
            <a:ext cx="2766695" cy="1625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40"/>
              </a:lnSpc>
            </a:pPr>
            <a:endParaRPr lang="Arial" altLang="Arial" sz="100"/>
          </a:p>
          <a:p>
            <a:pPr marL="33645" algn="l" rtl="0" eaLnBrk="0">
              <a:lnSpc>
                <a:spcPct val="95000"/>
              </a:lnSpc>
            </a:pPr>
            <a:r>
              <a:rPr sz="15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Microsoft YaHei" altLang="Microsoft YaHei" sz="15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marL="13385" algn="l" rtl="0" eaLnBrk="0">
              <a:lnSpc>
                <a:spcPct val="94000"/>
              </a:lnSpc>
              <a:spcBef>
                <a:spcPts val="40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本报告旨在全面分析城市公共服务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</a:t>
            </a:r>
            <a:endParaRPr lang="Microsoft YaHei" altLang="Microsoft YaHei" sz="1300"/>
          </a:p>
          <a:p>
            <a:pPr marL="13042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源的配置、使用和效益情况，为政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府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和相关部门提供决策依据，提升公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9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服务质量和效率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0" name="textbox 20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和背景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42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7FA9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7FA9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7FA9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8" name="textbox 48"/>
          <p:cNvSpPr/>
          <p:nvPr/>
        </p:nvSpPr>
        <p:spPr>
          <a:xfrm>
            <a:off x="7865958" y="1483880"/>
            <a:ext cx="3124200" cy="4197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1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</a:t>
            </a:r>
            <a:endParaRPr lang="Microsoft YaHei" altLang="Microsoft YaHei" sz="2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63951" indent="2095" algn="l" rtl="0" eaLnBrk="0">
              <a:lnSpc>
                <a:spcPct val="151000"/>
              </a:lnSpc>
              <a:spcBef>
                <a:spcPts val="45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主要针对城市范围内的公共服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务资源进行分析，包括教育、医疗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文化、体育等领域。</a:t>
            </a:r>
            <a:endParaRPr lang="Microsoft YaHei" altLang="Microsoft YaHei" sz="15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23243" algn="l" rtl="0" eaLnBrk="0">
              <a:lnSpc>
                <a:spcPct val="91000"/>
              </a:lnSpc>
              <a:spcBef>
                <a:spcPts val="607"/>
              </a:spcBef>
            </a:pPr>
            <a:r>
              <a:rPr sz="2000" spc="-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</a:t>
            </a: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endParaRPr lang="Microsoft YaHei" altLang="Microsoft YaHei" sz="20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65665" indent="16382" algn="l" rtl="0" eaLnBrk="0">
              <a:lnSpc>
                <a:spcPct val="150000"/>
              </a:lnSpc>
              <a:spcBef>
                <a:spcPts val="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由于数据获取的限制，报告可能无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涵盖所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有公共服务资源，且部分数据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可能存在一定的滞后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9" name="textbox 49"/>
          <p:cNvSpPr/>
          <p:nvPr/>
        </p:nvSpPr>
        <p:spPr>
          <a:xfrm>
            <a:off x="442263" y="318468"/>
            <a:ext cx="3456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2319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和限制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5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picture 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1" name="textbox 71"/>
          <p:cNvSpPr/>
          <p:nvPr/>
        </p:nvSpPr>
        <p:spPr>
          <a:xfrm>
            <a:off x="4149915" y="3551497"/>
            <a:ext cx="3902075" cy="552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1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公共服务资源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  <a:endParaRPr lang="Microsoft YaHei" altLang="Microsoft YaHei" sz="3800"/>
          </a:p>
        </p:txBody>
      </p:sp>
      <p:sp>
        <p:nvSpPr>
          <p:cNvPr id="72" name="textbox 72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4" name="textbox 74"/>
          <p:cNvSpPr/>
          <p:nvPr/>
        </p:nvSpPr>
        <p:spPr>
          <a:xfrm>
            <a:off x="3687875" y="1667912"/>
            <a:ext cx="7567294" cy="9690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888"/>
              </a:lnSpc>
            </a:pPr>
            <a:endParaRPr lang="Arial" altLang="Arial" sz="100"/>
          </a:p>
          <a:p>
            <a:pPr marL="15071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2300"/>
          </a:p>
          <a:p>
            <a:pPr marL="14243" indent="-1543" algn="l" rtl="0" eaLnBrk="0">
              <a:lnSpc>
                <a:spcPct val="156000"/>
              </a:lnSpc>
              <a:spcBef>
                <a:spcPts val="37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公共服务资源是指由政府或公共机构提供的，以满足社会公共需求为目的的各类资源，包括物质、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力、技术和信息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资源。</a:t>
            </a:r>
            <a:endParaRPr lang="Microsoft YaHei" altLang="Microsoft YaHei" sz="1300"/>
          </a:p>
        </p:txBody>
      </p:sp>
      <p:sp>
        <p:nvSpPr>
          <p:cNvPr id="75" name="textbox 75"/>
          <p:cNvSpPr/>
          <p:nvPr/>
        </p:nvSpPr>
        <p:spPr>
          <a:xfrm>
            <a:off x="1310779" y="4218402"/>
            <a:ext cx="7705725" cy="658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87"/>
              </a:lnSpc>
            </a:pPr>
            <a:endParaRPr lang="Arial" altLang="Arial" sz="100"/>
          </a:p>
          <a:p>
            <a:pPr marL="13252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6"/>
              </a:spcBef>
            </a:pP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按照服务领域和性质，公共服务资源可以分为教育、医疗、文化、体育、社会保障、公共安全等类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别。</a:t>
            </a:r>
            <a:endParaRPr lang="Microsoft YaHei" altLang="Microsoft YaHei" sz="1300"/>
          </a:p>
        </p:txBody>
      </p:sp>
      <p:sp>
        <p:nvSpPr>
          <p:cNvPr id="76" name="textbox 76"/>
          <p:cNvSpPr/>
          <p:nvPr/>
        </p:nvSpPr>
        <p:spPr>
          <a:xfrm>
            <a:off x="442263" y="318468"/>
            <a:ext cx="5361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359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公共服务资源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的定义和分类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7" name="rect"/>
          <p:cNvSpPr/>
          <p:nvPr/>
        </p:nvSpPr>
        <p:spPr>
          <a:xfrm>
            <a:off x="3499343" y="3306001"/>
            <a:ext cx="805749" cy="12299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8" name="rect"/>
          <p:cNvSpPr/>
          <p:nvPr/>
        </p:nvSpPr>
        <p:spPr>
          <a:xfrm>
            <a:off x="4253724" y="3373087"/>
            <a:ext cx="10254151" cy="1428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rect"/>
          <p:cNvSpPr/>
          <p:nvPr/>
        </p:nvSpPr>
        <p:spPr>
          <a:xfrm>
            <a:off x="1197253" y="5955115"/>
            <a:ext cx="805749" cy="12299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0" name="rect"/>
          <p:cNvSpPr/>
          <p:nvPr/>
        </p:nvSpPr>
        <p:spPr>
          <a:xfrm>
            <a:off x="1951634" y="6022201"/>
            <a:ext cx="10254149" cy="1428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2" name="picture 10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graphicFrame>
        <p:nvGraphicFramePr>
          <p:cNvPr id="103" name="table 103"/>
          <p:cNvGraphicFramePr>
            <a:graphicFrameLocks noGrp="1"/>
          </p:cNvGraphicFramePr>
          <p:nvPr/>
        </p:nvGraphicFramePr>
        <p:xfrm>
          <a:off x="977900" y="1574799"/>
          <a:ext cx="10189210" cy="4290060"/>
        </p:xfrm>
        <a:graphic>
          <a:graphicData uri="http://schemas.openxmlformats.org/drawingml/2006/table">
            <a:tbl>
              <a:tblPr/>
              <a:tblGrid>
                <a:gridCol w="3439795"/>
                <a:gridCol w="3341370"/>
                <a:gridCol w="3408045"/>
              </a:tblGrid>
              <a:tr h="4914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800"/>
                    </a:p>
                    <a:p>
                      <a:pPr marL="1190685" algn="l" rtl="0" eaLnBrk="0">
                        <a:lnSpc>
                          <a:spcPct val="92000"/>
                        </a:lnSpc>
                        <a:spcBef>
                          <a:spcPts val="2"/>
                        </a:spcBef>
                      </a:pP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社会公</a:t>
                      </a:r>
                      <a:r>
                        <a:rPr sz="20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平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84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1198645" algn="l" rtl="0" eaLnBrk="0">
                        <a:lnSpc>
                          <a:spcPct val="92000"/>
                        </a:lnSpc>
                        <a:spcBef>
                          <a:spcPts val="6"/>
                        </a:spcBef>
                      </a:pP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政府治</a:t>
                      </a:r>
                      <a:r>
                        <a:rPr sz="20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理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14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0"/>
                    </a:p>
                    <a:p>
                      <a:pPr marL="138833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公共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服务资源是实现社会公平的重要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84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0"/>
                    </a:p>
                    <a:p>
                      <a:pPr marL="242815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公共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服务资源是政府治理能力的重要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46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400"/>
                    </a:p>
                    <a:p>
                      <a:pPr marL="140547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1500" spc="-6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手段，通过提供均等的公共服务资源，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84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400"/>
                    </a:p>
                    <a:p>
                      <a:pPr marL="242244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体现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，优化公共服务资源配置，提高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30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700"/>
                    </a:p>
                    <a:p>
                      <a:pPr marL="140166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可以缩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小社会差距，保障公民的基本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84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700"/>
                    </a:p>
                    <a:p>
                      <a:pPr marL="242815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公共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服务水平，是政府履行职责的重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14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400"/>
                    </a:p>
                    <a:p>
                      <a:pPr marL="138452" algn="l" rtl="0" eaLnBrk="0">
                        <a:lnSpc>
                          <a:spcPts val="1595"/>
                        </a:lnSpc>
                        <a:spcBef>
                          <a:spcPts val="3"/>
                        </a:spcBef>
                      </a:pPr>
                      <a:r>
                        <a:rPr sz="1300" spc="-4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权利</a:t>
                      </a:r>
                      <a:r>
                        <a:rPr sz="1300" spc="-3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3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84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400"/>
                    </a:p>
                    <a:p>
                      <a:pPr marL="243386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1400" spc="-10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要内容。</a:t>
                      </a:r>
                      <a:endParaRPr lang="Microsoft YaHei" altLang="Microsoft YaHei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14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Arial" altLang="Arial" sz="700"/>
                    </a:p>
                    <a:p>
                      <a:pPr marL="1143571" algn="l" rtl="0" eaLnBrk="0">
                        <a:lnSpc>
                          <a:spcPct val="93000"/>
                        </a:lnSpc>
                        <a:spcBef>
                          <a:spcPts val="5"/>
                        </a:spcBef>
                      </a:pPr>
                      <a:r>
                        <a:rPr sz="2000" spc="3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经济</a:t>
                      </a: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发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展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149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1000"/>
                    </a:p>
                    <a:p>
                      <a:pPr marL="189284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公共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服务资源是推动经济发展的重要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46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300"/>
                    </a:p>
                    <a:p>
                      <a:pPr marL="191189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支撑，特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别是在基础设施建设、科技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46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600"/>
                    </a:p>
                    <a:p>
                      <a:pPr marL="189665" algn="l" rtl="0" eaLnBrk="0">
                        <a:lnSpc>
                          <a:spcPct val="86000"/>
                        </a:lnSpc>
                        <a:spcBef>
                          <a:spcPts val="2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创新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、人才培养等方面，公共服务资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556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8884"/>
                        </a:lnSpc>
                      </a:pPr>
                      <a:endParaRPr lang="Arial" altLang="Arial" sz="100"/>
                    </a:p>
                    <a:p>
                      <a:pPr marL="189665" algn="l" rtl="0" eaLnBrk="0">
                        <a:lnSpc>
                          <a:spcPct val="91000"/>
                        </a:lnSpc>
                      </a:pPr>
                      <a:r>
                        <a:rPr sz="1500" spc="-1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源发挥着关键作用</a:t>
                      </a:r>
                      <a:r>
                        <a:rPr sz="1500" spc="-6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4" name="textbox 104"/>
          <p:cNvSpPr/>
          <p:nvPr/>
        </p:nvSpPr>
        <p:spPr>
          <a:xfrm>
            <a:off x="442263" y="318468"/>
            <a:ext cx="4599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3"/>
              </a:spcBef>
              <a:tabLst>
                <a:tab pos="78359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公共服务资源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的重要性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5" name="picture 12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6" name="textbox 126"/>
          <p:cNvSpPr/>
          <p:nvPr/>
        </p:nvSpPr>
        <p:spPr>
          <a:xfrm>
            <a:off x="1401292" y="5083106"/>
            <a:ext cx="9357994" cy="558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9"/>
              </a:lnSpc>
            </a:pPr>
            <a:endParaRPr lang="Arial" altLang="Arial" sz="100"/>
          </a:p>
          <a:p>
            <a:pPr marL="12890" algn="l" rtl="0" eaLnBrk="0">
              <a:lnSpc>
                <a:spcPct val="83000"/>
              </a:lnSpc>
            </a:pPr>
            <a:r>
              <a:rPr sz="1500" spc="-1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</a:t>
            </a:r>
            <a:r>
              <a:rPr sz="1500" spc="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我国公共服务资源将进一步向基层、农村和边远地区倾斜，加强公共服务的普及性和均等化水平；同时，随</a:t>
            </a:r>
            <a:endParaRPr lang="Microsoft YaHei" altLang="Microsoft YaHei" sz="1500"/>
          </a:p>
          <a:p>
            <a:pPr marL="12700" algn="l" rtl="0" eaLnBrk="0">
              <a:lnSpc>
                <a:spcPts val="2704"/>
              </a:lnSpc>
            </a:pPr>
            <a:r>
              <a:rPr sz="1500" spc="-4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着科技的发展，公共服务资源将更加注重数字化、智能化</a:t>
            </a:r>
            <a:r>
              <a:rPr sz="1500" spc="-3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500" spc="0">
                <a:solidFill>
                  <a:srgbClr val="0042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个性化服务。</a:t>
            </a:r>
            <a:endParaRPr lang="Microsoft YaHei" altLang="Microsoft YaHei" sz="1500"/>
          </a:p>
        </p:txBody>
      </p:sp>
      <p:sp>
        <p:nvSpPr>
          <p:cNvPr id="127" name="textbox 127"/>
          <p:cNvSpPr/>
          <p:nvPr/>
        </p:nvSpPr>
        <p:spPr>
          <a:xfrm>
            <a:off x="1414628" y="2388483"/>
            <a:ext cx="9356725" cy="558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08"/>
              </a:lnSpc>
            </a:pPr>
            <a:endParaRPr lang="Arial" altLang="Arial" sz="100"/>
          </a:p>
          <a:p>
            <a:pPr marL="19558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当前我国公共服务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资源在总体上呈现出不断增长的趋势，但在地区、城乡之间仍存在不均衡问题，部分领域的公</a:t>
            </a:r>
            <a:endParaRPr lang="Microsoft YaHei" altLang="Microsoft YaHei" sz="1500"/>
          </a:p>
          <a:p>
            <a:pPr marL="12700" algn="l" rtl="0" eaLnBrk="0">
              <a:lnSpc>
                <a:spcPts val="2700"/>
              </a:lnSpc>
            </a:pP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共服务资源短缺现象仍然存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28" name="textbox 128"/>
          <p:cNvSpPr/>
          <p:nvPr/>
        </p:nvSpPr>
        <p:spPr>
          <a:xfrm>
            <a:off x="442263" y="318468"/>
            <a:ext cx="5361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359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公共服务资源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的现状和趋势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49" name="picture 14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150" name="picture 15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151" name="textbox 151"/>
          <p:cNvSpPr/>
          <p:nvPr/>
        </p:nvSpPr>
        <p:spPr>
          <a:xfrm>
            <a:off x="1402076" y="4348420"/>
            <a:ext cx="534034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3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Microsoft YaHei" altLang="Microsoft YaHei" sz="2000"/>
          </a:p>
        </p:txBody>
      </p:sp>
      <p:sp>
        <p:nvSpPr>
          <p:cNvPr id="152" name="textbox 152"/>
          <p:cNvSpPr/>
          <p:nvPr/>
        </p:nvSpPr>
        <p:spPr>
          <a:xfrm>
            <a:off x="1414268" y="1631394"/>
            <a:ext cx="534034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0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" name="picture 1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4" name="textbox 154"/>
          <p:cNvSpPr/>
          <p:nvPr/>
        </p:nvSpPr>
        <p:spPr>
          <a:xfrm>
            <a:off x="3664140" y="3551497"/>
            <a:ext cx="4873625" cy="552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1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公共服务资源需求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800"/>
          </a:p>
        </p:txBody>
      </p:sp>
      <p:sp>
        <p:nvSpPr>
          <p:cNvPr id="155" name="textbox 155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7" name="textbox 157"/>
          <p:cNvSpPr/>
          <p:nvPr/>
        </p:nvSpPr>
        <p:spPr>
          <a:xfrm>
            <a:off x="4698066" y="4405041"/>
            <a:ext cx="2653664" cy="12954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955"/>
              </a:lnSpc>
            </a:pPr>
            <a:endParaRPr lang="Arial" altLang="Arial" sz="100"/>
          </a:p>
          <a:p>
            <a:pPr marL="1609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文化资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endParaRPr lang="Microsoft YaHei" altLang="Microsoft YaHei" sz="2300"/>
          </a:p>
          <a:p>
            <a:pPr algn="l" rtl="0" eaLnBrk="0">
              <a:lnSpc>
                <a:spcPct val="111000"/>
              </a:lnSpc>
            </a:pPr>
            <a:endParaRPr lang="Arial" altLang="Arial" sz="700"/>
          </a:p>
          <a:p>
            <a:pPr marL="15366" indent="-2666" algn="l" rtl="0" eaLnBrk="0">
              <a:lnSpc>
                <a:spcPct val="121000"/>
              </a:lnSpc>
              <a:spcBef>
                <a:spcPts val="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居民文化需求，提供公共  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文化服务，如图书馆、博物馆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文化中心等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8" name="textbox 158"/>
          <p:cNvSpPr/>
          <p:nvPr/>
        </p:nvSpPr>
        <p:spPr>
          <a:xfrm>
            <a:off x="442263" y="318468"/>
            <a:ext cx="6123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359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公共服务资源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需求的种类和特点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9" name="textbox 179"/>
          <p:cNvSpPr/>
          <p:nvPr/>
        </p:nvSpPr>
        <p:spPr>
          <a:xfrm>
            <a:off x="525692" y="4404155"/>
            <a:ext cx="2500629" cy="10223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24"/>
              </a:lnSpc>
            </a:pPr>
            <a:endParaRPr lang="Arial" altLang="Arial" sz="100"/>
          </a:p>
          <a:p>
            <a:pPr marL="30854" algn="l" rtl="0" eaLnBrk="0">
              <a:lnSpc>
                <a:spcPct val="92000"/>
              </a:lnSpc>
            </a:pPr>
            <a:r>
              <a:rPr sz="23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</a:t>
            </a: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700"/>
          </a:p>
          <a:p>
            <a:pPr marL="14795" indent="-2095" algn="l" rtl="0" eaLnBrk="0">
              <a:lnSpc>
                <a:spcPct val="122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居民基本医疗需求，提供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预防、治疗和康复服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80" name="textbox 180"/>
          <p:cNvSpPr/>
          <p:nvPr/>
        </p:nvSpPr>
        <p:spPr>
          <a:xfrm>
            <a:off x="8997578" y="4404450"/>
            <a:ext cx="2499995" cy="9963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214"/>
              </a:lnSpc>
            </a:pPr>
            <a:endParaRPr lang="Arial" altLang="Arial" sz="100"/>
          </a:p>
          <a:p>
            <a:pPr marL="14357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社区服务资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600"/>
          </a:p>
          <a:p>
            <a:pPr marL="13842" indent="-1142" algn="l" rtl="0" eaLnBrk="0">
              <a:lnSpc>
                <a:spcPct val="122000"/>
              </a:lnSpc>
              <a:spcBef>
                <a:spcPts val="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社区养老、托幼、家政等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服务，方便居民生活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81" name="textbox 181"/>
          <p:cNvSpPr/>
          <p:nvPr/>
        </p:nvSpPr>
        <p:spPr>
          <a:xfrm>
            <a:off x="2601873" y="1533506"/>
            <a:ext cx="2499995" cy="9918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08"/>
              </a:lnSpc>
            </a:pPr>
            <a:endParaRPr lang="Arial" altLang="Arial" sz="100"/>
          </a:p>
          <a:p>
            <a:pPr marL="16614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endParaRPr lang="Microsoft YaHei" altLang="Microsoft YaHei" sz="2300"/>
          </a:p>
          <a:p>
            <a:pPr algn="l" rtl="0" eaLnBrk="0">
              <a:lnSpc>
                <a:spcPct val="106000"/>
              </a:lnSpc>
            </a:pPr>
            <a:endParaRPr lang="Arial" altLang="Arial" sz="500"/>
          </a:p>
          <a:p>
            <a:pPr marL="12700" indent="190" algn="l" rtl="0" eaLnBrk="0">
              <a:lnSpc>
                <a:spcPct val="123000"/>
              </a:lnSpc>
              <a:spcBef>
                <a:spcPts val="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基础教育、职业教育和高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等教育，培养各类人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82" name="textbox 182"/>
          <p:cNvSpPr/>
          <p:nvPr/>
        </p:nvSpPr>
        <p:spPr>
          <a:xfrm>
            <a:off x="6869385" y="1521314"/>
            <a:ext cx="2499995" cy="729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954"/>
              </a:lnSpc>
            </a:pPr>
            <a:endParaRPr lang="Arial" altLang="Arial" sz="100"/>
          </a:p>
          <a:p>
            <a:pPr marL="14357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体育资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1100"/>
          </a:p>
          <a:p>
            <a:pPr marL="12700" algn="l" rtl="0" eaLnBrk="0">
              <a:lnSpc>
                <a:spcPct val="91000"/>
              </a:lnSpc>
              <a:spcBef>
                <a:spcPts val="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公共体育设施和活动，促</a:t>
            </a:r>
            <a:endParaRPr lang="Microsoft YaHei" altLang="Microsoft YaHei" sz="15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909578" y="3581228"/>
            <a:ext cx="1878992" cy="433493"/>
            <a:chExt cx="1878992" cy="433493"/>
          </a:xfrm>
        </p:grpSpPr>
        <p:sp>
          <p:nvSpPr>
            <p:cNvPr id="183" name="path"/>
            <p:cNvSpPr/>
            <p:nvPr/>
          </p:nvSpPr>
          <p:spPr>
            <a:xfrm>
              <a:off x="0" y="0"/>
              <a:ext cx="1878992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806551" y="114606"/>
              <a:ext cx="219484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867511" y="175567"/>
              <a:ext cx="97564" cy="97564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7242681" y="3581228"/>
            <a:ext cx="1878992" cy="433493"/>
            <a:chExt cx="1878992" cy="433493"/>
          </a:xfrm>
        </p:grpSpPr>
        <p:sp>
          <p:nvSpPr>
            <p:cNvPr id="186" name="path"/>
            <p:cNvSpPr/>
            <p:nvPr/>
          </p:nvSpPr>
          <p:spPr>
            <a:xfrm>
              <a:off x="0" y="0"/>
              <a:ext cx="1878992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839172" y="107003"/>
              <a:ext cx="219485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900131" y="167963"/>
              <a:ext cx="97566" cy="97563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9353715" y="3581228"/>
            <a:ext cx="1878992" cy="433493"/>
            <a:chExt cx="1878992" cy="433493"/>
          </a:xfrm>
        </p:grpSpPr>
        <p:sp>
          <p:nvSpPr>
            <p:cNvPr id="189" name="path"/>
            <p:cNvSpPr/>
            <p:nvPr/>
          </p:nvSpPr>
          <p:spPr>
            <a:xfrm>
              <a:off x="0" y="0"/>
              <a:ext cx="1878992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807550" y="99974"/>
              <a:ext cx="219487" cy="219484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868509" y="160933"/>
              <a:ext cx="97566" cy="97564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3020613" y="3581228"/>
            <a:ext cx="1878991" cy="433493"/>
            <a:chExt cx="1878991" cy="433493"/>
          </a:xfrm>
        </p:grpSpPr>
        <p:sp>
          <p:nvSpPr>
            <p:cNvPr id="192" name="path"/>
            <p:cNvSpPr/>
            <p:nvPr/>
          </p:nvSpPr>
          <p:spPr>
            <a:xfrm>
              <a:off x="0" y="0"/>
              <a:ext cx="1878991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813336" y="107003"/>
              <a:ext cx="219485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874298" y="167963"/>
              <a:ext cx="97564" cy="97563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5131648" y="3581228"/>
            <a:ext cx="1878989" cy="433493"/>
            <a:chExt cx="1878989" cy="433493"/>
          </a:xfrm>
        </p:grpSpPr>
        <p:sp>
          <p:nvSpPr>
            <p:cNvPr id="195" name="path"/>
            <p:cNvSpPr/>
            <p:nvPr/>
          </p:nvSpPr>
          <p:spPr>
            <a:xfrm>
              <a:off x="0" y="0"/>
              <a:ext cx="1878989" cy="433493"/>
            </a:xfrm>
            <a:custGeom>
              <a:rect l="0" t="0" r="0" b="0"/>
              <a:pathLst>
                <a:path w="2959" h="682">
                  <a:moveTo>
                    <a:pt x="0" y="0"/>
                  </a:moveTo>
                  <a:lnTo>
                    <a:pt x="895" y="0"/>
                  </a:lnTo>
                  <a:lnTo>
                    <a:pt x="1492" y="341"/>
                  </a:lnTo>
                  <a:lnTo>
                    <a:pt x="895" y="682"/>
                  </a:lnTo>
                  <a:lnTo>
                    <a:pt x="0" y="682"/>
                  </a:lnTo>
                  <a:lnTo>
                    <a:pt x="596" y="341"/>
                  </a:lnTo>
                  <a:lnTo>
                    <a:pt x="0" y="0"/>
                  </a:lnTo>
                  <a:close/>
                </a:path>
                <a:path w="2959" h="682">
                  <a:moveTo>
                    <a:pt x="746" y="0"/>
                  </a:moveTo>
                  <a:lnTo>
                    <a:pt x="1641" y="0"/>
                  </a:lnTo>
                  <a:lnTo>
                    <a:pt x="2238" y="341"/>
                  </a:lnTo>
                  <a:lnTo>
                    <a:pt x="1641" y="682"/>
                  </a:lnTo>
                  <a:lnTo>
                    <a:pt x="746" y="682"/>
                  </a:lnTo>
                  <a:lnTo>
                    <a:pt x="1342" y="341"/>
                  </a:lnTo>
                  <a:lnTo>
                    <a:pt x="746" y="0"/>
                  </a:lnTo>
                  <a:close/>
                </a:path>
                <a:path w="2959" h="682">
                  <a:moveTo>
                    <a:pt x="1466" y="0"/>
                  </a:moveTo>
                  <a:lnTo>
                    <a:pt x="2362" y="0"/>
                  </a:lnTo>
                  <a:lnTo>
                    <a:pt x="2959" y="341"/>
                  </a:lnTo>
                  <a:lnTo>
                    <a:pt x="2362" y="682"/>
                  </a:lnTo>
                  <a:lnTo>
                    <a:pt x="1466" y="682"/>
                  </a:lnTo>
                  <a:lnTo>
                    <a:pt x="2063" y="341"/>
                  </a:lnTo>
                  <a:lnTo>
                    <a:pt x="1466" y="0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825528" y="94797"/>
              <a:ext cx="219484" cy="219483"/>
            </a:xfrm>
            <a:custGeom>
              <a:rect l="0" t="0" r="0" b="0"/>
              <a:pathLst>
                <a:path w="345" h="345">
                  <a:moveTo>
                    <a:pt x="0" y="172"/>
                  </a:moveTo>
                  <a:cubicBezTo>
                    <a:pt x="0" y="77"/>
                    <a:pt x="77" y="0"/>
                    <a:pt x="172" y="0"/>
                  </a:cubicBezTo>
                  <a:lnTo>
                    <a:pt x="172" y="0"/>
                  </a:lnTo>
                  <a:lnTo>
                    <a:pt x="172" y="0"/>
                  </a:lnTo>
                  <a:lnTo>
                    <a:pt x="172" y="0"/>
                  </a:lnTo>
                  <a:cubicBezTo>
                    <a:pt x="268" y="0"/>
                    <a:pt x="345" y="77"/>
                    <a:pt x="345" y="172"/>
                  </a:cubicBezTo>
                  <a:lnTo>
                    <a:pt x="345" y="172"/>
                  </a:lnTo>
                  <a:cubicBezTo>
                    <a:pt x="345" y="172"/>
                    <a:pt x="345" y="172"/>
                    <a:pt x="345" y="172"/>
                  </a:cubicBezTo>
                  <a:lnTo>
                    <a:pt x="345" y="172"/>
                  </a:lnTo>
                  <a:lnTo>
                    <a:pt x="345" y="172"/>
                  </a:lnTo>
                  <a:lnTo>
                    <a:pt x="345" y="172"/>
                  </a:lnTo>
                  <a:cubicBezTo>
                    <a:pt x="345" y="268"/>
                    <a:pt x="268" y="345"/>
                    <a:pt x="172" y="345"/>
                  </a:cubicBezTo>
                  <a:lnTo>
                    <a:pt x="172" y="345"/>
                  </a:lnTo>
                  <a:lnTo>
                    <a:pt x="172" y="345"/>
                  </a:lnTo>
                  <a:lnTo>
                    <a:pt x="172" y="345"/>
                  </a:lnTo>
                  <a:cubicBezTo>
                    <a:pt x="77" y="345"/>
                    <a:pt x="0" y="268"/>
                    <a:pt x="0" y="172"/>
                  </a:cubicBezTo>
                  <a:lnTo>
                    <a:pt x="0" y="172"/>
                  </a:lnTo>
                  <a:close/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886489" y="155757"/>
              <a:ext cx="97564" cy="97563"/>
            </a:xfrm>
            <a:custGeom>
              <a:rect l="0" t="0" r="0" b="0"/>
              <a:pathLst>
                <a:path w="153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8" name="rect"/>
          <p:cNvSpPr/>
          <p:nvPr/>
        </p:nvSpPr>
        <p:spPr>
          <a:xfrm>
            <a:off x="3934168" y="3835634"/>
            <a:ext cx="19050" cy="1284762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3560106" y="5063732"/>
            <a:ext cx="742789" cy="742789"/>
            <a:chExt cx="742789" cy="742789"/>
          </a:xfrm>
        </p:grpSpPr>
        <p:sp>
          <p:nvSpPr>
            <p:cNvPr id="199" name="path"/>
            <p:cNvSpPr/>
            <p:nvPr/>
          </p:nvSpPr>
          <p:spPr>
            <a:xfrm>
              <a:off x="0" y="0"/>
              <a:ext cx="742789" cy="742789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225078" y="219421"/>
              <a:ext cx="355387" cy="355387"/>
            </a:xfrm>
            <a:custGeom>
              <a:rect l="0" t="0" r="0" b="0"/>
              <a:pathLst>
                <a:path w="559" h="559">
                  <a:moveTo>
                    <a:pt x="214" y="335"/>
                  </a:moveTo>
                  <a:lnTo>
                    <a:pt x="55" y="335"/>
                  </a:lnTo>
                  <a:lnTo>
                    <a:pt x="55" y="559"/>
                  </a:lnTo>
                  <a:lnTo>
                    <a:pt x="0" y="559"/>
                  </a:lnTo>
                  <a:lnTo>
                    <a:pt x="0" y="0"/>
                  </a:lnTo>
                  <a:lnTo>
                    <a:pt x="335" y="0"/>
                  </a:lnTo>
                  <a:lnTo>
                    <a:pt x="345" y="55"/>
                  </a:lnTo>
                  <a:lnTo>
                    <a:pt x="559" y="55"/>
                  </a:lnTo>
                  <a:lnTo>
                    <a:pt x="475" y="223"/>
                  </a:lnTo>
                  <a:lnTo>
                    <a:pt x="559" y="391"/>
                  </a:lnTo>
                  <a:lnTo>
                    <a:pt x="223" y="391"/>
                  </a:lnTo>
                  <a:lnTo>
                    <a:pt x="214" y="335"/>
                  </a:lnTo>
                  <a:close/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1" name="rect"/>
          <p:cNvSpPr/>
          <p:nvPr/>
        </p:nvSpPr>
        <p:spPr>
          <a:xfrm>
            <a:off x="8182075" y="3822283"/>
            <a:ext cx="19050" cy="1284763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7820205" y="5063732"/>
            <a:ext cx="742788" cy="742789"/>
            <a:chExt cx="742788" cy="742789"/>
          </a:xfrm>
        </p:grpSpPr>
        <p:sp>
          <p:nvSpPr>
            <p:cNvPr id="202" name="path"/>
            <p:cNvSpPr/>
            <p:nvPr/>
          </p:nvSpPr>
          <p:spPr>
            <a:xfrm>
              <a:off x="0" y="0"/>
              <a:ext cx="742788" cy="742789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96905" y="213461"/>
              <a:ext cx="539167" cy="313121"/>
            </a:xfrm>
            <a:custGeom>
              <a:rect l="0" t="0" r="0" b="0"/>
              <a:pathLst>
                <a:path w="849" h="492">
                  <a:moveTo>
                    <a:pt x="657" y="278"/>
                  </a:moveTo>
                  <a:cubicBezTo>
                    <a:pt x="657" y="278"/>
                    <a:pt x="565" y="183"/>
                    <a:pt x="437" y="183"/>
                  </a:cubicBezTo>
                  <a:lnTo>
                    <a:pt x="437" y="183"/>
                  </a:lnTo>
                  <a:cubicBezTo>
                    <a:pt x="313" y="183"/>
                    <a:pt x="189" y="278"/>
                    <a:pt x="189" y="278"/>
                  </a:cubicBezTo>
                  <a:lnTo>
                    <a:pt x="189" y="278"/>
                  </a:lnTo>
                  <a:lnTo>
                    <a:pt x="120" y="249"/>
                  </a:lnTo>
                  <a:lnTo>
                    <a:pt x="120" y="333"/>
                  </a:lnTo>
                  <a:lnTo>
                    <a:pt x="120" y="333"/>
                  </a:lnTo>
                  <a:cubicBezTo>
                    <a:pt x="131" y="337"/>
                    <a:pt x="139" y="347"/>
                    <a:pt x="139" y="359"/>
                  </a:cubicBezTo>
                  <a:lnTo>
                    <a:pt x="139" y="359"/>
                  </a:lnTo>
                  <a:cubicBezTo>
                    <a:pt x="139" y="372"/>
                    <a:pt x="131" y="382"/>
                    <a:pt x="120" y="385"/>
                  </a:cubicBezTo>
                  <a:lnTo>
                    <a:pt x="120" y="385"/>
                  </a:lnTo>
                  <a:lnTo>
                    <a:pt x="140" y="442"/>
                  </a:lnTo>
                  <a:lnTo>
                    <a:pt x="80" y="442"/>
                  </a:lnTo>
                  <a:lnTo>
                    <a:pt x="101" y="385"/>
                  </a:lnTo>
                  <a:lnTo>
                    <a:pt x="101" y="385"/>
                  </a:lnTo>
                  <a:cubicBezTo>
                    <a:pt x="91" y="381"/>
                    <a:pt x="84" y="371"/>
                    <a:pt x="84" y="359"/>
                  </a:cubicBezTo>
                  <a:lnTo>
                    <a:pt x="84" y="359"/>
                  </a:lnTo>
                  <a:cubicBezTo>
                    <a:pt x="84" y="348"/>
                    <a:pt x="91" y="338"/>
                    <a:pt x="100" y="334"/>
                  </a:cubicBezTo>
                  <a:lnTo>
                    <a:pt x="100" y="334"/>
                  </a:lnTo>
                  <a:lnTo>
                    <a:pt x="100" y="240"/>
                  </a:lnTo>
                  <a:lnTo>
                    <a:pt x="0" y="198"/>
                  </a:lnTo>
                  <a:lnTo>
                    <a:pt x="442" y="0"/>
                  </a:lnTo>
                  <a:lnTo>
                    <a:pt x="849" y="201"/>
                  </a:lnTo>
                  <a:lnTo>
                    <a:pt x="657" y="278"/>
                  </a:lnTo>
                  <a:close/>
                  <a:moveTo>
                    <a:pt x="432" y="231"/>
                  </a:moveTo>
                  <a:cubicBezTo>
                    <a:pt x="561" y="231"/>
                    <a:pt x="623" y="299"/>
                    <a:pt x="623" y="299"/>
                  </a:cubicBezTo>
                  <a:lnTo>
                    <a:pt x="623" y="299"/>
                  </a:lnTo>
                  <a:lnTo>
                    <a:pt x="623" y="440"/>
                  </a:lnTo>
                  <a:lnTo>
                    <a:pt x="623" y="440"/>
                  </a:lnTo>
                  <a:cubicBezTo>
                    <a:pt x="623" y="440"/>
                    <a:pt x="558" y="493"/>
                    <a:pt x="422" y="493"/>
                  </a:cubicBezTo>
                  <a:lnTo>
                    <a:pt x="422" y="493"/>
                  </a:lnTo>
                  <a:cubicBezTo>
                    <a:pt x="286" y="493"/>
                    <a:pt x="241" y="440"/>
                    <a:pt x="241" y="440"/>
                  </a:cubicBezTo>
                  <a:lnTo>
                    <a:pt x="241" y="440"/>
                  </a:lnTo>
                  <a:lnTo>
                    <a:pt x="241" y="299"/>
                  </a:lnTo>
                  <a:lnTo>
                    <a:pt x="241" y="299"/>
                  </a:lnTo>
                  <a:cubicBezTo>
                    <a:pt x="241" y="299"/>
                    <a:pt x="304" y="231"/>
                    <a:pt x="432" y="231"/>
                  </a:cubicBezTo>
                  <a:moveTo>
                    <a:pt x="430" y="462"/>
                  </a:moveTo>
                  <a:cubicBezTo>
                    <a:pt x="519" y="462"/>
                    <a:pt x="591" y="444"/>
                    <a:pt x="591" y="422"/>
                  </a:cubicBezTo>
                  <a:lnTo>
                    <a:pt x="591" y="422"/>
                  </a:lnTo>
                  <a:cubicBezTo>
                    <a:pt x="591" y="400"/>
                    <a:pt x="519" y="382"/>
                    <a:pt x="430" y="382"/>
                  </a:cubicBezTo>
                  <a:lnTo>
                    <a:pt x="430" y="382"/>
                  </a:lnTo>
                  <a:cubicBezTo>
                    <a:pt x="341" y="382"/>
                    <a:pt x="269" y="400"/>
                    <a:pt x="269" y="422"/>
                  </a:cubicBezTo>
                  <a:lnTo>
                    <a:pt x="269" y="422"/>
                  </a:lnTo>
                  <a:cubicBezTo>
                    <a:pt x="269" y="444"/>
                    <a:pt x="341" y="462"/>
                    <a:pt x="430" y="462"/>
                  </a:cubicBezTo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4" name="rect"/>
          <p:cNvSpPr/>
          <p:nvPr/>
        </p:nvSpPr>
        <p:spPr>
          <a:xfrm>
            <a:off x="10256083" y="2571731"/>
            <a:ext cx="19050" cy="961926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9900598" y="1852615"/>
            <a:ext cx="742789" cy="742788"/>
            <a:chExt cx="742789" cy="742788"/>
          </a:xfrm>
        </p:grpSpPr>
        <p:sp>
          <p:nvSpPr>
            <p:cNvPr id="205" name="path"/>
            <p:cNvSpPr/>
            <p:nvPr/>
          </p:nvSpPr>
          <p:spPr>
            <a:xfrm>
              <a:off x="0" y="0"/>
              <a:ext cx="742789" cy="742788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lnTo>
                    <a:pt x="584" y="1169"/>
                  </a:ln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175221" y="211817"/>
              <a:ext cx="383874" cy="335888"/>
            </a:xfrm>
            <a:custGeom>
              <a:rect l="0" t="0" r="0" b="0"/>
              <a:pathLst>
                <a:path w="604" h="528">
                  <a:moveTo>
                    <a:pt x="0" y="377"/>
                  </a:moveTo>
                  <a:lnTo>
                    <a:pt x="302" y="453"/>
                  </a:lnTo>
                  <a:lnTo>
                    <a:pt x="604" y="377"/>
                  </a:lnTo>
                  <a:lnTo>
                    <a:pt x="604" y="453"/>
                  </a:lnTo>
                  <a:lnTo>
                    <a:pt x="302" y="528"/>
                  </a:lnTo>
                  <a:lnTo>
                    <a:pt x="0" y="453"/>
                  </a:lnTo>
                  <a:lnTo>
                    <a:pt x="0" y="377"/>
                  </a:lnTo>
                  <a:close/>
                  <a:moveTo>
                    <a:pt x="0" y="226"/>
                  </a:moveTo>
                  <a:lnTo>
                    <a:pt x="302" y="302"/>
                  </a:lnTo>
                  <a:lnTo>
                    <a:pt x="604" y="226"/>
                  </a:lnTo>
                  <a:lnTo>
                    <a:pt x="604" y="302"/>
                  </a:lnTo>
                  <a:lnTo>
                    <a:pt x="302" y="377"/>
                  </a:lnTo>
                  <a:lnTo>
                    <a:pt x="0" y="302"/>
                  </a:lnTo>
                  <a:lnTo>
                    <a:pt x="0" y="226"/>
                  </a:lnTo>
                  <a:close/>
                  <a:moveTo>
                    <a:pt x="0" y="75"/>
                  </a:moveTo>
                  <a:lnTo>
                    <a:pt x="302" y="0"/>
                  </a:lnTo>
                  <a:lnTo>
                    <a:pt x="604" y="75"/>
                  </a:lnTo>
                  <a:lnTo>
                    <a:pt x="604" y="151"/>
                  </a:lnTo>
                  <a:lnTo>
                    <a:pt x="302" y="226"/>
                  </a:lnTo>
                  <a:lnTo>
                    <a:pt x="0" y="151"/>
                  </a:lnTo>
                  <a:lnTo>
                    <a:pt x="0" y="75"/>
                  </a:lnTo>
                  <a:close/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7" name="rect"/>
          <p:cNvSpPr/>
          <p:nvPr/>
        </p:nvSpPr>
        <p:spPr>
          <a:xfrm>
            <a:off x="1810942" y="2574173"/>
            <a:ext cx="19050" cy="970186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8" name="path"/>
          <p:cNvSpPr/>
          <p:nvPr/>
        </p:nvSpPr>
        <p:spPr>
          <a:xfrm>
            <a:off x="1449073" y="1852615"/>
            <a:ext cx="742789" cy="742788"/>
          </a:xfrm>
          <a:custGeom>
            <a:rect l="0" t="0" r="0" b="0"/>
            <a:pathLst>
              <a:path w="1169" h="1169">
                <a:moveTo>
                  <a:pt x="0" y="584"/>
                </a:moveTo>
                <a:cubicBezTo>
                  <a:pt x="0" y="261"/>
                  <a:pt x="261" y="0"/>
                  <a:pt x="584" y="0"/>
                </a:cubicBezTo>
                <a:lnTo>
                  <a:pt x="584" y="0"/>
                </a:lnTo>
                <a:lnTo>
                  <a:pt x="584" y="0"/>
                </a:lnTo>
                <a:lnTo>
                  <a:pt x="584" y="0"/>
                </a:lnTo>
                <a:cubicBezTo>
                  <a:pt x="907" y="0"/>
                  <a:pt x="1169" y="261"/>
                  <a:pt x="1169" y="584"/>
                </a:cubicBezTo>
                <a:lnTo>
                  <a:pt x="1169" y="584"/>
                </a:lnTo>
                <a:cubicBezTo>
                  <a:pt x="1169" y="584"/>
                  <a:pt x="1169" y="584"/>
                  <a:pt x="1169" y="584"/>
                </a:cubicBezTo>
                <a:lnTo>
                  <a:pt x="1169" y="584"/>
                </a:lnTo>
                <a:lnTo>
                  <a:pt x="1169" y="584"/>
                </a:lnTo>
                <a:lnTo>
                  <a:pt x="1169" y="584"/>
                </a:lnTo>
                <a:cubicBezTo>
                  <a:pt x="1169" y="907"/>
                  <a:pt x="907" y="1169"/>
                  <a:pt x="584" y="1169"/>
                </a:cubicBezTo>
                <a:lnTo>
                  <a:pt x="584" y="1169"/>
                </a:lnTo>
                <a:lnTo>
                  <a:pt x="584" y="1169"/>
                </a:lnTo>
                <a:lnTo>
                  <a:pt x="584" y="1169"/>
                </a:lnTo>
                <a:cubicBezTo>
                  <a:pt x="261" y="1169"/>
                  <a:pt x="0" y="907"/>
                  <a:pt x="0" y="584"/>
                </a:cubicBezTo>
                <a:lnTo>
                  <a:pt x="0" y="584"/>
                </a:lnTo>
                <a:close/>
              </a:path>
            </a:pathLst>
          </a:cu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5707716" y="1852615"/>
            <a:ext cx="742789" cy="742788"/>
            <a:chExt cx="742789" cy="742788"/>
          </a:xfrm>
        </p:grpSpPr>
        <p:sp>
          <p:nvSpPr>
            <p:cNvPr id="209" name="path"/>
            <p:cNvSpPr/>
            <p:nvPr/>
          </p:nvSpPr>
          <p:spPr>
            <a:xfrm>
              <a:off x="0" y="0"/>
              <a:ext cx="742789" cy="742788"/>
            </a:xfrm>
            <a:custGeom>
              <a:rect l="0" t="0" r="0" b="0"/>
              <a:pathLst>
                <a:path w="1169" h="1169">
                  <a:moveTo>
                    <a:pt x="0" y="584"/>
                  </a:moveTo>
                  <a:cubicBezTo>
                    <a:pt x="0" y="261"/>
                    <a:pt x="261" y="0"/>
                    <a:pt x="584" y="0"/>
                  </a:cubicBezTo>
                  <a:lnTo>
                    <a:pt x="584" y="0"/>
                  </a:lnTo>
                  <a:lnTo>
                    <a:pt x="584" y="0"/>
                  </a:lnTo>
                  <a:lnTo>
                    <a:pt x="584" y="0"/>
                  </a:lnTo>
                  <a:cubicBezTo>
                    <a:pt x="907" y="0"/>
                    <a:pt x="1169" y="261"/>
                    <a:pt x="1169" y="584"/>
                  </a:cubicBezTo>
                  <a:lnTo>
                    <a:pt x="1169" y="584"/>
                  </a:lnTo>
                  <a:cubicBezTo>
                    <a:pt x="1169" y="584"/>
                    <a:pt x="1169" y="584"/>
                    <a:pt x="1169" y="584"/>
                  </a:cubicBezTo>
                  <a:lnTo>
                    <a:pt x="1169" y="584"/>
                  </a:lnTo>
                  <a:lnTo>
                    <a:pt x="1169" y="584"/>
                  </a:lnTo>
                  <a:lnTo>
                    <a:pt x="1169" y="584"/>
                  </a:lnTo>
                  <a:cubicBezTo>
                    <a:pt x="1169" y="907"/>
                    <a:pt x="907" y="1169"/>
                    <a:pt x="584" y="1169"/>
                  </a:cubicBezTo>
                  <a:lnTo>
                    <a:pt x="584" y="1169"/>
                  </a:lnTo>
                  <a:lnTo>
                    <a:pt x="584" y="1169"/>
                  </a:lnTo>
                  <a:lnTo>
                    <a:pt x="584" y="1169"/>
                  </a:lnTo>
                  <a:cubicBezTo>
                    <a:pt x="261" y="1169"/>
                    <a:pt x="0" y="907"/>
                    <a:pt x="0" y="584"/>
                  </a:cubicBezTo>
                  <a:lnTo>
                    <a:pt x="0" y="584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177210" y="193726"/>
              <a:ext cx="381393" cy="367234"/>
            </a:xfrm>
            <a:custGeom>
              <a:rect l="0" t="0" r="0" b="0"/>
              <a:pathLst>
                <a:path w="600" h="578">
                  <a:moveTo>
                    <a:pt x="299" y="0"/>
                  </a:moveTo>
                  <a:lnTo>
                    <a:pt x="1" y="128"/>
                  </a:lnTo>
                  <a:lnTo>
                    <a:pt x="299" y="255"/>
                  </a:lnTo>
                  <a:lnTo>
                    <a:pt x="600" y="127"/>
                  </a:lnTo>
                  <a:lnTo>
                    <a:pt x="299" y="0"/>
                  </a:lnTo>
                  <a:close/>
                  <a:moveTo>
                    <a:pt x="311" y="271"/>
                  </a:moveTo>
                  <a:lnTo>
                    <a:pt x="311" y="578"/>
                  </a:lnTo>
                  <a:lnTo>
                    <a:pt x="600" y="441"/>
                  </a:lnTo>
                  <a:lnTo>
                    <a:pt x="600" y="148"/>
                  </a:lnTo>
                  <a:lnTo>
                    <a:pt x="311" y="271"/>
                  </a:lnTo>
                  <a:close/>
                  <a:moveTo>
                    <a:pt x="0" y="441"/>
                  </a:moveTo>
                  <a:lnTo>
                    <a:pt x="290" y="578"/>
                  </a:lnTo>
                  <a:lnTo>
                    <a:pt x="290" y="271"/>
                  </a:lnTo>
                  <a:lnTo>
                    <a:pt x="0" y="148"/>
                  </a:lnTo>
                  <a:lnTo>
                    <a:pt x="0" y="441"/>
                  </a:lnTo>
                  <a:close/>
                </a:path>
              </a:pathLst>
            </a:custGeom>
            <a:solidFill>
              <a:srgbClr val="F4F7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1" name="textbox 211"/>
          <p:cNvSpPr/>
          <p:nvPr/>
        </p:nvSpPr>
        <p:spPr>
          <a:xfrm>
            <a:off x="6869194" y="2291572"/>
            <a:ext cx="1511300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7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进居民身心健康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2" name="path"/>
          <p:cNvSpPr/>
          <p:nvPr/>
        </p:nvSpPr>
        <p:spPr>
          <a:xfrm>
            <a:off x="1640033" y="2043386"/>
            <a:ext cx="356541" cy="356542"/>
          </a:xfrm>
          <a:custGeom>
            <a:rect l="0" t="0" r="0" b="0"/>
            <a:pathLst>
              <a:path w="561" h="561">
                <a:moveTo>
                  <a:pt x="0" y="168"/>
                </a:moveTo>
                <a:lnTo>
                  <a:pt x="280" y="0"/>
                </a:lnTo>
                <a:lnTo>
                  <a:pt x="561" y="168"/>
                </a:lnTo>
                <a:lnTo>
                  <a:pt x="561" y="224"/>
                </a:lnTo>
                <a:lnTo>
                  <a:pt x="0" y="224"/>
                </a:lnTo>
                <a:lnTo>
                  <a:pt x="0" y="168"/>
                </a:lnTo>
                <a:close/>
                <a:moveTo>
                  <a:pt x="0" y="505"/>
                </a:moveTo>
                <a:lnTo>
                  <a:pt x="561" y="505"/>
                </a:lnTo>
                <a:lnTo>
                  <a:pt x="561" y="561"/>
                </a:lnTo>
                <a:lnTo>
                  <a:pt x="0" y="561"/>
                </a:lnTo>
                <a:lnTo>
                  <a:pt x="0" y="505"/>
                </a:lnTo>
                <a:close/>
                <a:moveTo>
                  <a:pt x="56" y="449"/>
                </a:moveTo>
                <a:lnTo>
                  <a:pt x="505" y="449"/>
                </a:lnTo>
                <a:lnTo>
                  <a:pt x="505" y="505"/>
                </a:lnTo>
                <a:lnTo>
                  <a:pt x="56" y="505"/>
                </a:lnTo>
                <a:lnTo>
                  <a:pt x="56" y="449"/>
                </a:lnTo>
                <a:close/>
                <a:moveTo>
                  <a:pt x="56" y="224"/>
                </a:moveTo>
                <a:lnTo>
                  <a:pt x="168" y="224"/>
                </a:lnTo>
                <a:lnTo>
                  <a:pt x="168" y="449"/>
                </a:lnTo>
                <a:lnTo>
                  <a:pt x="56" y="449"/>
                </a:lnTo>
                <a:lnTo>
                  <a:pt x="56" y="224"/>
                </a:lnTo>
                <a:close/>
                <a:moveTo>
                  <a:pt x="224" y="224"/>
                </a:moveTo>
                <a:lnTo>
                  <a:pt x="336" y="224"/>
                </a:lnTo>
                <a:lnTo>
                  <a:pt x="336" y="449"/>
                </a:lnTo>
                <a:lnTo>
                  <a:pt x="224" y="449"/>
                </a:lnTo>
                <a:lnTo>
                  <a:pt x="224" y="224"/>
                </a:lnTo>
                <a:close/>
                <a:moveTo>
                  <a:pt x="393" y="224"/>
                </a:moveTo>
                <a:lnTo>
                  <a:pt x="505" y="224"/>
                </a:lnTo>
                <a:lnTo>
                  <a:pt x="505" y="449"/>
                </a:lnTo>
                <a:lnTo>
                  <a:pt x="393" y="449"/>
                </a:lnTo>
                <a:lnTo>
                  <a:pt x="393" y="224"/>
                </a:lnTo>
                <a:close/>
              </a:path>
            </a:pathLst>
          </a:custGeom>
          <a:solidFill>
            <a:srgbClr val="F4F7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3" name="rect"/>
          <p:cNvSpPr/>
          <p:nvPr/>
        </p:nvSpPr>
        <p:spPr>
          <a:xfrm>
            <a:off x="6051991" y="2590939"/>
            <a:ext cx="19050" cy="961926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3164016" y="2833671"/>
            <a:ext cx="6023882" cy="1616135"/>
            <a:chExt cx="6023882" cy="1616135"/>
          </a:xfrm>
        </p:grpSpPr>
        <p:grpSp>
          <p:nvGrpSpPr>
            <p:cNvPr id="38" name="group 38"/>
            <p:cNvGrpSpPr/>
            <p:nvPr/>
          </p:nvGrpSpPr>
          <p:grpSpPr>
            <a:xfrm rot="21600000">
              <a:off x="0" y="0"/>
              <a:ext cx="6023882" cy="1616135"/>
              <a:chExt cx="6023882" cy="1616135"/>
            </a:xfrm>
          </p:grpSpPr>
          <p:sp>
            <p:nvSpPr>
              <p:cNvPr id="215" name="path"/>
              <p:cNvSpPr/>
              <p:nvPr/>
            </p:nvSpPr>
            <p:spPr>
              <a:xfrm>
                <a:off x="0" y="0"/>
                <a:ext cx="1616136" cy="1616135"/>
              </a:xfrm>
              <a:custGeom>
                <a:rect l="0" t="0" r="0" b="0"/>
                <a:pathLst>
                  <a:path w="2545" h="2545">
                    <a:moveTo>
                      <a:pt x="0" y="1272"/>
                    </a:moveTo>
                    <a:cubicBezTo>
                      <a:pt x="0" y="569"/>
                      <a:pt x="569" y="0"/>
                      <a:pt x="1272" y="0"/>
                    </a:cubicBezTo>
                    <a:lnTo>
                      <a:pt x="1272" y="0"/>
                    </a:lnTo>
                    <a:lnTo>
                      <a:pt x="1272" y="0"/>
                    </a:lnTo>
                    <a:lnTo>
                      <a:pt x="1272" y="0"/>
                    </a:lnTo>
                    <a:cubicBezTo>
                      <a:pt x="1975" y="0"/>
                      <a:pt x="2545" y="569"/>
                      <a:pt x="2545" y="1272"/>
                    </a:cubicBezTo>
                    <a:lnTo>
                      <a:pt x="2545" y="1272"/>
                    </a:lnTo>
                    <a:cubicBezTo>
                      <a:pt x="2545" y="1272"/>
                      <a:pt x="2545" y="1272"/>
                      <a:pt x="2545" y="1272"/>
                    </a:cubicBezTo>
                    <a:lnTo>
                      <a:pt x="2545" y="1272"/>
                    </a:lnTo>
                    <a:lnTo>
                      <a:pt x="2545" y="1272"/>
                    </a:lnTo>
                    <a:lnTo>
                      <a:pt x="2545" y="1272"/>
                    </a:lnTo>
                    <a:cubicBezTo>
                      <a:pt x="2545" y="1975"/>
                      <a:pt x="1975" y="2545"/>
                      <a:pt x="1272" y="2545"/>
                    </a:cubicBezTo>
                    <a:lnTo>
                      <a:pt x="1272" y="2545"/>
                    </a:lnTo>
                    <a:lnTo>
                      <a:pt x="1272" y="2545"/>
                    </a:lnTo>
                    <a:lnTo>
                      <a:pt x="1272" y="2545"/>
                    </a:lnTo>
                    <a:cubicBezTo>
                      <a:pt x="569" y="2545"/>
                      <a:pt x="0" y="1975"/>
                      <a:pt x="0" y="1272"/>
                    </a:cubicBezTo>
                    <a:lnTo>
                      <a:pt x="0" y="1272"/>
                    </a:lnTo>
                    <a:close/>
                  </a:path>
                </a:pathLst>
              </a:custGeom>
              <a:solidFill>
                <a:srgbClr val="0084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6" name="path"/>
              <p:cNvSpPr/>
              <p:nvPr/>
            </p:nvSpPr>
            <p:spPr>
              <a:xfrm>
                <a:off x="1469248" y="0"/>
                <a:ext cx="1616137" cy="1616135"/>
              </a:xfrm>
              <a:custGeom>
                <a:rect l="0" t="0" r="0" b="0"/>
                <a:pathLst>
                  <a:path w="2545" h="2545">
                    <a:moveTo>
                      <a:pt x="0" y="1272"/>
                    </a:moveTo>
                    <a:cubicBezTo>
                      <a:pt x="0" y="569"/>
                      <a:pt x="569" y="0"/>
                      <a:pt x="1272" y="0"/>
                    </a:cubicBezTo>
                    <a:lnTo>
                      <a:pt x="1272" y="0"/>
                    </a:lnTo>
                    <a:lnTo>
                      <a:pt x="1272" y="0"/>
                    </a:lnTo>
                    <a:lnTo>
                      <a:pt x="1272" y="0"/>
                    </a:lnTo>
                    <a:cubicBezTo>
                      <a:pt x="1975" y="0"/>
                      <a:pt x="2545" y="569"/>
                      <a:pt x="2545" y="1272"/>
                    </a:cubicBezTo>
                    <a:lnTo>
                      <a:pt x="2545" y="1272"/>
                    </a:lnTo>
                    <a:cubicBezTo>
                      <a:pt x="2545" y="1272"/>
                      <a:pt x="2545" y="1272"/>
                      <a:pt x="2545" y="1272"/>
                    </a:cubicBezTo>
                    <a:lnTo>
                      <a:pt x="2545" y="1272"/>
                    </a:lnTo>
                    <a:lnTo>
                      <a:pt x="2545" y="1272"/>
                    </a:lnTo>
                    <a:lnTo>
                      <a:pt x="2545" y="1272"/>
                    </a:lnTo>
                    <a:cubicBezTo>
                      <a:pt x="2545" y="1975"/>
                      <a:pt x="1975" y="2545"/>
                      <a:pt x="1272" y="2545"/>
                    </a:cubicBezTo>
                    <a:lnTo>
                      <a:pt x="1272" y="2545"/>
                    </a:lnTo>
                    <a:lnTo>
                      <a:pt x="1272" y="2545"/>
                    </a:lnTo>
                    <a:lnTo>
                      <a:pt x="1272" y="2545"/>
                    </a:lnTo>
                    <a:cubicBezTo>
                      <a:pt x="569" y="2545"/>
                      <a:pt x="0" y="1975"/>
                      <a:pt x="0" y="1272"/>
                    </a:cubicBezTo>
                    <a:lnTo>
                      <a:pt x="0" y="1272"/>
                    </a:lnTo>
                    <a:close/>
                  </a:path>
                </a:pathLst>
              </a:custGeom>
              <a:solidFill>
                <a:srgbClr val="4454D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7" name="path"/>
              <p:cNvSpPr/>
              <p:nvPr/>
            </p:nvSpPr>
            <p:spPr>
              <a:xfrm>
                <a:off x="2938494" y="0"/>
                <a:ext cx="1616137" cy="1616135"/>
              </a:xfrm>
              <a:custGeom>
                <a:rect l="0" t="0" r="0" b="0"/>
                <a:pathLst>
                  <a:path w="2545" h="2545">
                    <a:moveTo>
                      <a:pt x="0" y="1272"/>
                    </a:moveTo>
                    <a:cubicBezTo>
                      <a:pt x="0" y="569"/>
                      <a:pt x="569" y="0"/>
                      <a:pt x="1272" y="0"/>
                    </a:cubicBezTo>
                    <a:lnTo>
                      <a:pt x="1272" y="0"/>
                    </a:lnTo>
                    <a:lnTo>
                      <a:pt x="1272" y="0"/>
                    </a:lnTo>
                    <a:lnTo>
                      <a:pt x="1272" y="0"/>
                    </a:lnTo>
                    <a:cubicBezTo>
                      <a:pt x="1975" y="0"/>
                      <a:pt x="2545" y="569"/>
                      <a:pt x="2545" y="1272"/>
                    </a:cubicBezTo>
                    <a:lnTo>
                      <a:pt x="2545" y="1272"/>
                    </a:lnTo>
                    <a:cubicBezTo>
                      <a:pt x="2545" y="1272"/>
                      <a:pt x="2545" y="1272"/>
                      <a:pt x="2545" y="1272"/>
                    </a:cubicBezTo>
                    <a:lnTo>
                      <a:pt x="2545" y="1272"/>
                    </a:lnTo>
                    <a:lnTo>
                      <a:pt x="2545" y="1272"/>
                    </a:lnTo>
                    <a:lnTo>
                      <a:pt x="2545" y="1272"/>
                    </a:lnTo>
                    <a:cubicBezTo>
                      <a:pt x="2545" y="1975"/>
                      <a:pt x="1975" y="2545"/>
                      <a:pt x="1272" y="2545"/>
                    </a:cubicBezTo>
                    <a:lnTo>
                      <a:pt x="1272" y="2545"/>
                    </a:lnTo>
                    <a:lnTo>
                      <a:pt x="1272" y="2545"/>
                    </a:lnTo>
                    <a:lnTo>
                      <a:pt x="1272" y="2545"/>
                    </a:lnTo>
                    <a:cubicBezTo>
                      <a:pt x="569" y="2545"/>
                      <a:pt x="0" y="1975"/>
                      <a:pt x="0" y="1272"/>
                    </a:cubicBezTo>
                    <a:lnTo>
                      <a:pt x="0" y="1272"/>
                    </a:lnTo>
                    <a:close/>
                  </a:path>
                </a:pathLst>
              </a:custGeom>
              <a:solidFill>
                <a:srgbClr val="0084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8" name="path"/>
              <p:cNvSpPr/>
              <p:nvPr/>
            </p:nvSpPr>
            <p:spPr>
              <a:xfrm>
                <a:off x="4407745" y="0"/>
                <a:ext cx="1616137" cy="1616135"/>
              </a:xfrm>
              <a:custGeom>
                <a:rect l="0" t="0" r="0" b="0"/>
                <a:pathLst>
                  <a:path w="2545" h="2545">
                    <a:moveTo>
                      <a:pt x="0" y="1272"/>
                    </a:moveTo>
                    <a:cubicBezTo>
                      <a:pt x="0" y="569"/>
                      <a:pt x="569" y="0"/>
                      <a:pt x="1272" y="0"/>
                    </a:cubicBezTo>
                    <a:lnTo>
                      <a:pt x="1272" y="0"/>
                    </a:lnTo>
                    <a:lnTo>
                      <a:pt x="1272" y="0"/>
                    </a:lnTo>
                    <a:lnTo>
                      <a:pt x="1272" y="0"/>
                    </a:lnTo>
                    <a:cubicBezTo>
                      <a:pt x="1975" y="0"/>
                      <a:pt x="2545" y="569"/>
                      <a:pt x="2545" y="1272"/>
                    </a:cubicBezTo>
                    <a:lnTo>
                      <a:pt x="2545" y="1272"/>
                    </a:lnTo>
                    <a:cubicBezTo>
                      <a:pt x="2545" y="1272"/>
                      <a:pt x="2545" y="1272"/>
                      <a:pt x="2545" y="1272"/>
                    </a:cubicBezTo>
                    <a:lnTo>
                      <a:pt x="2545" y="1272"/>
                    </a:lnTo>
                    <a:lnTo>
                      <a:pt x="2545" y="1272"/>
                    </a:lnTo>
                    <a:lnTo>
                      <a:pt x="2545" y="1272"/>
                    </a:lnTo>
                    <a:cubicBezTo>
                      <a:pt x="2545" y="1975"/>
                      <a:pt x="1975" y="2545"/>
                      <a:pt x="1272" y="2545"/>
                    </a:cubicBezTo>
                    <a:lnTo>
                      <a:pt x="1272" y="2545"/>
                    </a:lnTo>
                    <a:lnTo>
                      <a:pt x="1272" y="2545"/>
                    </a:lnTo>
                    <a:lnTo>
                      <a:pt x="1272" y="2545"/>
                    </a:lnTo>
                    <a:cubicBezTo>
                      <a:pt x="569" y="2545"/>
                      <a:pt x="0" y="1975"/>
                      <a:pt x="0" y="1272"/>
                    </a:cubicBezTo>
                    <a:lnTo>
                      <a:pt x="0" y="1272"/>
                    </a:lnTo>
                    <a:close/>
                  </a:path>
                </a:pathLst>
              </a:custGeom>
              <a:solidFill>
                <a:srgbClr val="4454D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19" name="textbox 219"/>
            <p:cNvSpPr/>
            <p:nvPr/>
          </p:nvSpPr>
          <p:spPr>
            <a:xfrm>
              <a:off x="-12700" y="-12700"/>
              <a:ext cx="6049645" cy="180086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Arial" altLang="Arial" sz="1000"/>
            </a:p>
            <a:p>
              <a:pPr algn="l" rtl="0" eaLnBrk="0">
                <a:lnSpc>
                  <a:spcPct val="115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marL="561872" algn="l" rtl="0" eaLnBrk="0">
                <a:lnSpc>
                  <a:spcPct val="85000"/>
                </a:lnSpc>
                <a:spcBef>
                  <a:spcPts val="5"/>
                </a:spcBef>
              </a:pPr>
              <a:r>
                <a:rPr sz="5500" spc="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</a:t>
              </a:r>
              <a:r>
                <a:rPr sz="5500" spc="3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</a:t>
              </a:r>
              <a:r>
                <a:rPr sz="5500" spc="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B</a:t>
              </a:r>
              <a:r>
                <a:rPr sz="5500" spc="3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</a:t>
              </a:r>
              <a:r>
                <a:rPr sz="5500" spc="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</a:t>
              </a:r>
              <a:r>
                <a:rPr sz="5500" spc="3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</a:t>
              </a:r>
              <a:r>
                <a:rPr sz="5500" spc="3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5500" spc="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D</a:t>
              </a:r>
              <a:endParaRPr lang="Microsoft YaHei" altLang="Microsoft YaHei" sz="5500"/>
            </a:p>
          </p:txBody>
        </p:sp>
      </p:grpSp>
      <p:sp>
        <p:nvSpPr>
          <p:cNvPr id="220" name="textbox 220"/>
          <p:cNvSpPr/>
          <p:nvPr/>
        </p:nvSpPr>
        <p:spPr>
          <a:xfrm>
            <a:off x="2238692" y="4699569"/>
            <a:ext cx="4168775" cy="1146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19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教育资源需求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</a:t>
            </a:r>
            <a:endParaRPr lang="Microsoft YaHei" altLang="Microsoft YaHei" sz="2000"/>
          </a:p>
          <a:p>
            <a:pPr algn="l" rtl="0" eaLnBrk="0">
              <a:lnSpc>
                <a:spcPct val="108000"/>
              </a:lnSpc>
            </a:pPr>
            <a:endParaRPr lang="Arial" altLang="Arial" sz="900"/>
          </a:p>
          <a:p>
            <a:pPr algn="l" rtl="0" eaLnBrk="0">
              <a:lnSpc>
                <a:spcPct val="6225"/>
              </a:lnSpc>
            </a:pPr>
            <a:endParaRPr lang="Arial" altLang="Arial" sz="100"/>
          </a:p>
          <a:p>
            <a:pPr marL="575437" indent="-562737" algn="l" rtl="0" eaLnBrk="0">
              <a:lnSpc>
                <a:spcPct val="15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随着社会发展和教育改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革，教育资源需求呈现多  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样化趋势，包括个性化教育和职业教育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1" name="textbox 221"/>
          <p:cNvSpPr/>
          <p:nvPr/>
        </p:nvSpPr>
        <p:spPr>
          <a:xfrm>
            <a:off x="710320" y="1584802"/>
            <a:ext cx="4168775" cy="11449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57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医疗资源需求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</a:t>
            </a:r>
            <a:endParaRPr lang="Microsoft YaHei" altLang="Microsoft YaHei" sz="2000"/>
          </a:p>
          <a:p>
            <a:pPr algn="l" rtl="0" eaLnBrk="0">
              <a:lnSpc>
                <a:spcPct val="108000"/>
              </a:lnSpc>
            </a:pPr>
            <a:endParaRPr lang="Arial" altLang="Arial" sz="900"/>
          </a:p>
          <a:p>
            <a:pPr algn="l" rtl="0" eaLnBrk="0">
              <a:lnSpc>
                <a:spcPct val="8217"/>
              </a:lnSpc>
            </a:pPr>
            <a:endParaRPr lang="Arial" altLang="Arial" sz="100"/>
          </a:p>
          <a:p>
            <a:pPr marL="3051555" indent="-3038855" algn="l" rtl="0" eaLnBrk="0">
              <a:lnSpc>
                <a:spcPct val="156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随着人口老龄化和慢性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病增多，医疗资源需求呈   </a:t>
            </a:r>
            <a:r>
              <a:rPr sz="14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现增长趋势</a:t>
            </a:r>
            <a:r>
              <a:rPr sz="14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222" name="textbox 222"/>
          <p:cNvSpPr/>
          <p:nvPr/>
        </p:nvSpPr>
        <p:spPr>
          <a:xfrm>
            <a:off x="7687795" y="4699826"/>
            <a:ext cx="4023359" cy="1146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47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社区服务资源需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</a:t>
            </a:r>
            <a:endParaRPr lang="Microsoft YaHei" altLang="Microsoft YaHei" sz="2000"/>
          </a:p>
          <a:p>
            <a:pPr algn="l" rtl="0" eaLnBrk="0">
              <a:lnSpc>
                <a:spcPct val="109000"/>
              </a:lnSpc>
            </a:pPr>
            <a:endParaRPr lang="Arial" altLang="Arial" sz="900"/>
          </a:p>
          <a:p>
            <a:pPr algn="l" rtl="0" eaLnBrk="0">
              <a:lnSpc>
                <a:spcPct val="8921"/>
              </a:lnSpc>
            </a:pPr>
            <a:endParaRPr lang="Arial" altLang="Arial" sz="100"/>
          </a:p>
          <a:p>
            <a:pPr marL="13196" indent="8190" algn="l" rtl="0" eaLnBrk="0">
              <a:lnSpc>
                <a:spcPct val="15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随着城市化进程加速和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家庭结构变化，社区服务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资源需求呈现扩大趋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3" name="textbox 223"/>
          <p:cNvSpPr/>
          <p:nvPr/>
        </p:nvSpPr>
        <p:spPr>
          <a:xfrm>
            <a:off x="6158776" y="1585574"/>
            <a:ext cx="4023995" cy="1145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62"/>
              </a:lnSpc>
            </a:pPr>
            <a:endParaRPr lang="Arial" altLang="Arial" sz="100"/>
          </a:p>
          <a:p>
            <a:pPr marL="13861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文化体育资源需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求提升</a:t>
            </a:r>
            <a:endParaRPr lang="Microsoft YaHei" altLang="Microsoft YaHei" sz="2000"/>
          </a:p>
          <a:p>
            <a:pPr algn="l" rtl="0" eaLnBrk="0">
              <a:lnSpc>
                <a:spcPct val="109000"/>
              </a:lnSpc>
            </a:pPr>
            <a:endParaRPr lang="Arial" altLang="Arial" sz="900"/>
          </a:p>
          <a:p>
            <a:pPr marL="12700" indent="9334" algn="l" rtl="0" eaLnBrk="0">
              <a:lnSpc>
                <a:spcPct val="151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随着居民生活水平提高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，对文化体育资源的需求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逐渐提升。</a:t>
            </a:r>
            <a:endParaRPr lang="Microsoft YaHei" altLang="Microsoft YaHei" sz="1500"/>
          </a:p>
        </p:txBody>
      </p:sp>
      <p:sp>
        <p:nvSpPr>
          <p:cNvPr id="224" name="textbox 224"/>
          <p:cNvSpPr/>
          <p:nvPr/>
        </p:nvSpPr>
        <p:spPr>
          <a:xfrm>
            <a:off x="442263" y="318468"/>
            <a:ext cx="5742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359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公共服务资源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需求的变化趋势</a:t>
            </a:r>
            <a:endParaRPr lang="Microsoft YaHei" altLang="Microsoft YaHei" sz="3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https://d.book118.com/235230243320011122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2024-09-26T11:46:24.647</cp:lastPrinted>
  <dcterms:created xsi:type="dcterms:W3CDTF">2024-09-26T03:46:24Z</dcterms:created>
  <dcterms:modified xsi:type="dcterms:W3CDTF">2024-09-26T03:46:26Z</dcterms:modified>
</cp:coreProperties>
</file>