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0693400" cy="756285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5F52A-93AA-4D4B-A5D5-C43E1D3AF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38969-54DB-4804-8F27-BAD3ABD25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FC792-6F92-4509-B896-D4CAB0283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45A27-EF12-4107-8A20-9C12AD5F9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92CABF-6F0C-4219-8C1E-48D98469F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E3E130-EB90-4BC4-9DD9-E265C7A49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44F0C0-5B75-4021-9FB0-71D515FD9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66EF7-96D7-4EA1-BF75-3CCB8CDD9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FC0F6-189A-4CCE-AFE2-8844D9FE2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32CBC-C863-43F1-AA67-48B79F877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F98F9-D380-4756-9CA6-EB63401A9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Relationship Id="rId7" Type="http://schemas.openxmlformats.org/officeDocument/2006/relationships/image" Target="../media/image8.jpeg" /><Relationship Id="rId8" Type="http://schemas.openxmlformats.org/officeDocument/2006/relationships/image" Target="../media/image9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31133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757847" y="2716283"/>
            <a:ext cx="7209790" cy="709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4700" b="1" kern="0" spc="-10">
                <a:solidFill>
                  <a:srgbClr val="0054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骨折后的感染：预防与治疗</a:t>
            </a:r>
            <a:endParaRPr lang="SimHei" altLang="SimHei" sz="47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673350" y="717563"/>
            <a:ext cx="2457450" cy="1244617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707551" y="4421621"/>
            <a:ext cx="4151629" cy="250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4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500" b="1" kern="0" spc="-70">
                <a:solidFill>
                  <a:srgbClr val="1886A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汇报人</a:t>
            </a:r>
            <a:r>
              <a:rPr sz="1500" b="1" kern="0" spc="-60">
                <a:solidFill>
                  <a:srgbClr val="1886A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：</a:t>
            </a:r>
            <a:r>
              <a:rPr sz="1500" b="1" kern="0" spc="-60">
                <a:solidFill>
                  <a:srgbClr val="1886A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xxx</a:t>
            </a:r>
            <a:r>
              <a:rPr sz="1500" kern="0" spc="0">
                <a:solidFill>
                  <a:srgbClr val="1886A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</a:t>
            </a:r>
            <a:r>
              <a:rPr sz="1500" kern="0" spc="-60">
                <a:solidFill>
                  <a:srgbClr val="006D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汇报时间：20</a:t>
            </a:r>
            <a:r>
              <a:rPr sz="1500" kern="0" spc="-60">
                <a:solidFill>
                  <a:srgbClr val="006D95">
                    <a:alpha val="100000"/>
                  </a:srgbClr>
                </a:solidFill>
                <a:latin typeface="Arial"/>
                <a:ea typeface="Arial"/>
                <a:cs typeface="Arial"/>
              </a:rPr>
              <a:t>X</a:t>
            </a:r>
            <a:r>
              <a:rPr sz="1500" kern="0" spc="-70">
                <a:solidFill>
                  <a:srgbClr val="006D95">
                    <a:alpha val="100000"/>
                  </a:srgbClr>
                </a:solidFill>
                <a:latin typeface="Arial"/>
                <a:ea typeface="Arial"/>
                <a:cs typeface="Arial"/>
              </a:rPr>
              <a:t>X/XX/X</a:t>
            </a:r>
            <a:r>
              <a:rPr sz="1500" kern="0" spc="-40">
                <a:solidFill>
                  <a:srgbClr val="006D95">
                    <a:alpha val="100000"/>
                  </a:srgbClr>
                </a:solidFill>
                <a:latin typeface="Arial"/>
                <a:ea typeface="Arial"/>
                <a:cs typeface="Arial"/>
              </a:rPr>
              <a:t>X</a:t>
            </a:r>
            <a:endParaRPr lang="Arial" altLang="Arial" sz="1500"/>
          </a:p>
        </p:txBody>
      </p:sp>
      <p:sp>
        <p:nvSpPr>
          <p:cNvPr id="10" name="textbox 10"/>
          <p:cNvSpPr/>
          <p:nvPr/>
        </p:nvSpPr>
        <p:spPr>
          <a:xfrm>
            <a:off x="730277" y="6049964"/>
            <a:ext cx="1111885" cy="191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46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300" b="1" kern="0" spc="20">
                <a:solidFill>
                  <a:srgbClr val="00578A">
                    <a:alpha val="100000"/>
                  </a:srgbClr>
                </a:solidFill>
                <a:latin typeface="Arial"/>
                <a:ea typeface="Arial"/>
                <a:cs typeface="Arial"/>
              </a:rPr>
              <a:t>YOUR  LOGO</a:t>
            </a:r>
            <a:endParaRPr lang="Arial" altLang="Arial" sz="13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6245080" y="1426286"/>
            <a:ext cx="3999229" cy="4525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5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600" b="1" kern="0" spc="100">
                <a:solidFill>
                  <a:srgbClr val="00548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骨折后感染的预防</a:t>
            </a:r>
            <a:endParaRPr lang="SimHei" altLang="SimHei" sz="16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484"/>
              </a:spcBef>
            </a:pPr>
            <a:r>
              <a:rPr sz="1600" b="1" kern="0" spc="100">
                <a:solidFill>
                  <a:srgbClr val="00548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骨折后感染的治疗</a:t>
            </a:r>
            <a:endParaRPr lang="SimHei" altLang="SimHei" sz="16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486"/>
              </a:spcBef>
            </a:pPr>
            <a:r>
              <a:rPr sz="1600" b="1" kern="0" spc="120">
                <a:solidFill>
                  <a:srgbClr val="00548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抗感染药物的种类与使用</a:t>
            </a:r>
            <a:endParaRPr lang="SimHei" altLang="SimHei" sz="16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490"/>
              </a:spcBef>
            </a:pPr>
            <a:r>
              <a:rPr sz="1600" b="1" kern="0" spc="110">
                <a:solidFill>
                  <a:srgbClr val="00548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骨折后感染的护理与康复</a:t>
            </a:r>
            <a:endParaRPr lang="SimHei" altLang="SimHei" sz="16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488"/>
              </a:spcBef>
            </a:pPr>
            <a:r>
              <a:rPr sz="1600" b="1" kern="0" spc="120">
                <a:solidFill>
                  <a:srgbClr val="00548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预防再次感染的措施</a:t>
            </a:r>
            <a:endParaRPr lang="SimHei" altLang="SimHei" sz="16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400"/>
          </a:p>
          <a:p>
            <a:pPr marL="12700" algn="l" rtl="0" eaLnBrk="0">
              <a:lnSpc>
                <a:spcPct val="98000"/>
              </a:lnSpc>
              <a:spcBef>
                <a:spcPts val="4"/>
              </a:spcBef>
            </a:pPr>
            <a:r>
              <a:rPr sz="1600" b="1" kern="0" spc="130">
                <a:solidFill>
                  <a:srgbClr val="00548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骨折后感染对患者的</a:t>
            </a:r>
            <a:r>
              <a:rPr sz="1600" b="1" kern="0" spc="120">
                <a:solidFill>
                  <a:srgbClr val="00548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心理影响及应对方法</a:t>
            </a:r>
            <a:endParaRPr lang="SimHei" altLang="SimHei" sz="1600"/>
          </a:p>
        </p:txBody>
      </p:sp>
      <p:sp>
        <p:nvSpPr>
          <p:cNvPr id="16" name="textbox 16"/>
          <p:cNvSpPr/>
          <p:nvPr/>
        </p:nvSpPr>
        <p:spPr>
          <a:xfrm>
            <a:off x="1587460" y="3102698"/>
            <a:ext cx="1512569" cy="1263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7319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5700" b="1" kern="0" spc="-7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5700" b="1" kern="0" spc="-2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5700"/>
          </a:p>
          <a:p>
            <a:pPr algn="l" rtl="0" eaLnBrk="0">
              <a:lnSpc>
                <a:spcPct val="109000"/>
              </a:lnSpc>
            </a:pPr>
            <a:endParaRPr lang="Arial" altLang="Arial" sz="800"/>
          </a:p>
          <a:p>
            <a:pPr marL="12700" algn="l" rtl="0" eaLnBrk="0">
              <a:lnSpc>
                <a:spcPct val="83000"/>
              </a:lnSpc>
              <a:spcBef>
                <a:spcPts val="7"/>
              </a:spcBef>
            </a:pPr>
            <a:r>
              <a:rPr sz="2100" kern="0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2100"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480046" y="3829070"/>
            <a:ext cx="590596" cy="615918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473737" y="4699025"/>
            <a:ext cx="603214" cy="59686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480046" y="2133631"/>
            <a:ext cx="584180" cy="596860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480046" y="5562627"/>
            <a:ext cx="584180" cy="584154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486355" y="1289087"/>
            <a:ext cx="577871" cy="584154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5505496" y="3009863"/>
            <a:ext cx="546005" cy="546113"/>
            <a:chExt cx="546005" cy="546113"/>
          </a:xfrm>
        </p:grpSpPr>
        <p:pic>
          <p:nvPicPr>
            <p:cNvPr id="28" name="picture 28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546005" cy="546113"/>
            </a:xfrm>
            <a:prstGeom prst="rect">
              <a:avLst/>
            </a:prstGeom>
          </p:spPr>
        </p:pic>
        <p:sp>
          <p:nvSpPr>
            <p:cNvPr id="30" name="textbox 30"/>
            <p:cNvSpPr/>
            <p:nvPr/>
          </p:nvSpPr>
          <p:spPr>
            <a:xfrm>
              <a:off x="-12700" y="-12700"/>
              <a:ext cx="571500" cy="6318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9000"/>
                </a:lnSpc>
              </a:pPr>
              <a:endParaRPr lang="Arial" altLang="Arial" sz="1000"/>
            </a:p>
            <a:p>
              <a:pPr marL="196214" algn="l" rtl="0" eaLnBrk="0">
                <a:lnSpc>
                  <a:spcPct val="80000"/>
                </a:lnSpc>
                <a:spcBef>
                  <a:spcPts val="4"/>
                </a:spcBef>
              </a:pPr>
              <a:r>
                <a:rPr sz="1900" kern="0" spc="-1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3</a:t>
              </a:r>
              <a:endParaRPr lang="SimSun" altLang="SimSun" sz="1900"/>
            </a:p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3227114" y="2522556"/>
            <a:ext cx="4259579" cy="1680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27"/>
              </a:lnSpc>
            </a:pPr>
            <a:endParaRPr lang="Arial" altLang="Arial" sz="100"/>
          </a:p>
          <a:p>
            <a:pPr marL="537844" algn="l" rtl="0" eaLnBrk="0">
              <a:lnSpc>
                <a:spcPct val="85000"/>
              </a:lnSpc>
            </a:pPr>
            <a:r>
              <a:rPr sz="4400" i="1" kern="0" spc="-2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PA[</a:t>
            </a:r>
            <a:endParaRPr lang="Arial" altLang="Arial" sz="44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2"/>
              </a:spcBef>
            </a:pPr>
            <a:r>
              <a:rPr sz="4200" b="1" kern="0" spc="-60">
                <a:solidFill>
                  <a:srgbClr val="0054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骨折后感染的预防</a:t>
            </a:r>
            <a:endParaRPr lang="SimHei" altLang="SimHei" sz="4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5594384" y="3566305"/>
            <a:ext cx="1714500" cy="10121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4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9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遵循医生建议，</a:t>
            </a:r>
            <a:endParaRPr lang="SimHei" altLang="SimHei" sz="1900"/>
          </a:p>
          <a:p>
            <a:pPr marL="100964" algn="l" rtl="0" eaLnBrk="0">
              <a:lnSpc>
                <a:spcPct val="95000"/>
              </a:lnSpc>
              <a:spcBef>
                <a:spcPts val="748"/>
              </a:spcBef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正确使用抗生</a:t>
            </a:r>
            <a:endParaRPr lang="SimHei" altLang="SimHei" sz="1900"/>
          </a:p>
          <a:p>
            <a:pPr marL="443865" algn="l" rtl="0" eaLnBrk="0">
              <a:lnSpc>
                <a:spcPct val="97000"/>
              </a:lnSpc>
              <a:spcBef>
                <a:spcPts val="547"/>
              </a:spcBef>
            </a:pPr>
            <a:r>
              <a:rPr sz="1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素药物</a:t>
            </a:r>
            <a:endParaRPr lang="SimHei" altLang="SimHei" sz="1900"/>
          </a:p>
        </p:txBody>
      </p:sp>
      <p:sp>
        <p:nvSpPr>
          <p:cNvPr id="40" name="textbox 40"/>
          <p:cNvSpPr/>
          <p:nvPr/>
        </p:nvSpPr>
        <p:spPr>
          <a:xfrm>
            <a:off x="7924796" y="3579335"/>
            <a:ext cx="1466214" cy="998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3"/>
              </a:lnSpc>
            </a:pPr>
            <a:endParaRPr lang="Arial" altLang="Arial" sz="100"/>
          </a:p>
          <a:p>
            <a:pPr marL="12700" algn="l" rtl="0" eaLnBrk="0">
              <a:lnSpc>
                <a:spcPct val="112000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避免长时间暴</a:t>
            </a: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露伤口，及时</a:t>
            </a: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采取保暖措施</a:t>
            </a:r>
            <a:endParaRPr lang="SimHei" altLang="SimHei" sz="1900"/>
          </a:p>
        </p:txBody>
      </p:sp>
      <p:sp>
        <p:nvSpPr>
          <p:cNvPr id="42" name="textbox 42"/>
          <p:cNvSpPr/>
          <p:nvPr/>
        </p:nvSpPr>
        <p:spPr>
          <a:xfrm>
            <a:off x="742307" y="1253654"/>
            <a:ext cx="3213735" cy="484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8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100" b="1" kern="0" spc="20">
                <a:solidFill>
                  <a:srgbClr val="0054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保持伤口清洁干燥</a:t>
            </a:r>
            <a:endParaRPr lang="SimHei" altLang="SimHei" sz="3100"/>
          </a:p>
        </p:txBody>
      </p:sp>
      <p:sp>
        <p:nvSpPr>
          <p:cNvPr id="44" name="textbox 44"/>
          <p:cNvSpPr/>
          <p:nvPr/>
        </p:nvSpPr>
        <p:spPr>
          <a:xfrm>
            <a:off x="1181111" y="3566305"/>
            <a:ext cx="1708150" cy="631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定期更换敷料，</a:t>
            </a:r>
            <a:endParaRPr lang="SimHei" altLang="SimHei" sz="1900"/>
          </a:p>
          <a:p>
            <a:pPr marL="100964" algn="l" rtl="0" eaLnBrk="0">
              <a:lnSpc>
                <a:spcPts val="2845"/>
              </a:lnSpc>
            </a:pP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保持伤口清洁</a:t>
            </a:r>
            <a:endParaRPr lang="SimHei" altLang="SimHei" sz="1900"/>
          </a:p>
        </p:txBody>
      </p:sp>
      <p:sp>
        <p:nvSpPr>
          <p:cNvPr id="46" name="textbox 46"/>
          <p:cNvSpPr/>
          <p:nvPr/>
        </p:nvSpPr>
        <p:spPr>
          <a:xfrm>
            <a:off x="3378177" y="3579010"/>
            <a:ext cx="1689735" cy="618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避免触碰伤口，</a:t>
            </a:r>
            <a:endParaRPr lang="SimHei" altLang="SimHei" sz="1900"/>
          </a:p>
          <a:p>
            <a:pPr marL="107950" algn="l" rtl="0" eaLnBrk="0">
              <a:lnSpc>
                <a:spcPts val="2739"/>
              </a:lnSpc>
            </a:pP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减少感染风险</a:t>
            </a:r>
            <a:endParaRPr lang="SimHei" altLang="SimHei" sz="1900"/>
          </a:p>
        </p:txBody>
      </p:sp>
      <p:pic>
        <p:nvPicPr>
          <p:cNvPr id="48" name="picture 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178846" y="2038339"/>
            <a:ext cx="946151" cy="93983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729595" y="1274078"/>
            <a:ext cx="3567429" cy="4693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0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200" b="1" kern="0" spc="-70">
                <a:solidFill>
                  <a:srgbClr val="0054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及时更换药物</a:t>
            </a:r>
            <a:endParaRPr lang="SimHei" altLang="SimHei" sz="32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143635" algn="l" rtl="0" eaLnBrk="0">
              <a:lnSpc>
                <a:spcPct val="96000"/>
              </a:lnSpc>
              <a:spcBef>
                <a:spcPts val="480"/>
              </a:spcBef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定期检查伤口情况</a:t>
            </a:r>
            <a:endParaRPr lang="SimHei" altLang="SimHe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r" rtl="0" eaLnBrk="0">
              <a:lnSpc>
                <a:spcPct val="96000"/>
              </a:lnSpc>
              <a:spcBef>
                <a:spcPts val="486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按照医生建议及时更换药物</a:t>
            </a:r>
            <a:endParaRPr lang="SimHei" altLang="SimHe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143635" algn="l" rtl="0" eaLnBrk="0">
              <a:lnSpc>
                <a:spcPct val="96000"/>
              </a:lnSpc>
              <a:spcBef>
                <a:spcPts val="483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注意观察感染迹象</a:t>
            </a:r>
            <a:endParaRPr lang="SimHei" altLang="SimHe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400"/>
          </a:p>
          <a:p>
            <a:pPr marL="1143635" algn="l" rtl="0" eaLnBrk="0">
              <a:lnSpc>
                <a:spcPct val="95000"/>
              </a:lnSpc>
              <a:spcBef>
                <a:spcPts val="1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严格遵守医生的治疗方案</a:t>
            </a:r>
            <a:endParaRPr lang="SimHei" altLang="SimHei" sz="16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1955822" y="1930417"/>
            <a:ext cx="6762720" cy="4241775"/>
            <a:chExt cx="6762720" cy="4241775"/>
          </a:xfrm>
        </p:grpSpPr>
        <p:pic>
          <p:nvPicPr>
            <p:cNvPr id="54" name="picture 5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762720" cy="4241775"/>
            </a:xfrm>
            <a:prstGeom prst="rect">
              <a:avLst/>
            </a:prstGeom>
          </p:spPr>
        </p:pic>
        <p:sp>
          <p:nvSpPr>
            <p:cNvPr id="56" name="textbox 56"/>
            <p:cNvSpPr/>
            <p:nvPr/>
          </p:nvSpPr>
          <p:spPr>
            <a:xfrm>
              <a:off x="-12700" y="-12700"/>
              <a:ext cx="6788150" cy="42799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marL="367665" algn="l" rtl="0" eaLnBrk="0">
                <a:lnSpc>
                  <a:spcPct val="99000"/>
                </a:lnSpc>
              </a:pPr>
              <a:r>
                <a:rPr sz="1100" kern="0" spc="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骨折后感染的预防</a:t>
              </a:r>
              <a:endParaRPr lang="SimHei" altLang="SimHei" sz="11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367665" algn="l" rtl="0" eaLnBrk="0">
                <a:lnSpc>
                  <a:spcPct val="100000"/>
                </a:lnSpc>
                <a:spcBef>
                  <a:spcPts val="342"/>
                </a:spcBef>
              </a:pPr>
              <a:r>
                <a:rPr sz="1100" kern="0" spc="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过早活动容易导致感染</a:t>
              </a:r>
              <a:endParaRPr lang="SimHei" altLang="SimHei" sz="11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367665" algn="l" rtl="0" eaLnBrk="0">
                <a:lnSpc>
                  <a:spcPct val="96000"/>
                </a:lnSpc>
                <a:spcBef>
                  <a:spcPts val="340"/>
                </a:spcBef>
              </a:pPr>
              <a:r>
                <a:rPr sz="1100" kern="0" spc="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遵循医生建议，适当制动</a:t>
              </a:r>
              <a:endParaRPr lang="SimHei" altLang="SimHei" sz="11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40000"/>
                </a:lnSpc>
              </a:pPr>
              <a:endParaRPr lang="Arial" altLang="Arial" sz="200"/>
            </a:p>
            <a:p>
              <a:pPr marL="367665" algn="l" rtl="0" eaLnBrk="0">
                <a:lnSpc>
                  <a:spcPct val="96000"/>
                </a:lnSpc>
                <a:spcBef>
                  <a:spcPts val="2"/>
                </a:spcBef>
              </a:pPr>
              <a:r>
                <a:rPr sz="1100" kern="0" spc="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定期更换敷料，保持伤口清洁</a:t>
              </a:r>
              <a:endParaRPr lang="SimHei" altLang="SimHei" sz="1100"/>
            </a:p>
          </p:txBody>
        </p:sp>
      </p:grpSp>
      <p:sp>
        <p:nvSpPr>
          <p:cNvPr id="58" name="textbox 58"/>
          <p:cNvSpPr/>
          <p:nvPr/>
        </p:nvSpPr>
        <p:spPr>
          <a:xfrm>
            <a:off x="735907" y="1259859"/>
            <a:ext cx="2393314" cy="478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b="1" kern="0" spc="-10">
                <a:solidFill>
                  <a:srgbClr val="0054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避免过早活动</a:t>
            </a:r>
            <a:endParaRPr lang="SimHei" altLang="SimHei" sz="3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6"/>
          <p:cNvGrpSpPr/>
          <p:nvPr/>
        </p:nvGrpSpPr>
        <p:grpSpPr>
          <a:xfrm rot="21600000">
            <a:off x="7778699" y="2952763"/>
            <a:ext cx="2184448" cy="2209788"/>
            <a:chExt cx="2184448" cy="2209788"/>
          </a:xfrm>
        </p:grpSpPr>
        <p:pic>
          <p:nvPicPr>
            <p:cNvPr id="60" name="picture 6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184448" cy="2209788"/>
            </a:xfrm>
            <a:prstGeom prst="rect">
              <a:avLst/>
            </a:prstGeom>
          </p:spPr>
        </p:pic>
        <p:sp>
          <p:nvSpPr>
            <p:cNvPr id="62" name="textbox 62"/>
            <p:cNvSpPr/>
            <p:nvPr/>
          </p:nvSpPr>
          <p:spPr>
            <a:xfrm>
              <a:off x="-12700" y="-12700"/>
              <a:ext cx="2210435" cy="22650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219075" algn="l" rtl="0" eaLnBrk="0">
                <a:lnSpc>
                  <a:spcPct val="87000"/>
                </a:lnSpc>
                <a:spcBef>
                  <a:spcPts val="3"/>
                </a:spcBef>
              </a:pPr>
              <a:r>
                <a:rPr sz="1800" b="1" kern="0" spc="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及时就医并按照</a:t>
              </a:r>
              <a:endParaRPr lang="SimHei" altLang="SimHei" sz="1800"/>
            </a:p>
            <a:p>
              <a:pPr marL="219075" algn="l" rtl="0" eaLnBrk="0">
                <a:lnSpc>
                  <a:spcPct val="133000"/>
                </a:lnSpc>
                <a:spcBef>
                  <a:spcPts val="33"/>
                </a:spcBef>
              </a:pPr>
              <a:r>
                <a:rPr sz="1800" b="1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医生的建议进行</a:t>
              </a:r>
              <a:r>
                <a:rPr sz="18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</a:t>
              </a:r>
              <a:r>
                <a:rPr sz="1800" b="1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预防和治疗</a:t>
              </a:r>
              <a:endParaRPr lang="SimHei" altLang="SimHei" sz="18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3079699" y="2946410"/>
            <a:ext cx="2184447" cy="2209788"/>
            <a:chExt cx="2184447" cy="2209788"/>
          </a:xfrm>
        </p:grpSpPr>
        <p:pic>
          <p:nvPicPr>
            <p:cNvPr id="64" name="picture 6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184447" cy="2209788"/>
            </a:xfrm>
            <a:prstGeom prst="rect">
              <a:avLst/>
            </a:prstGeom>
          </p:spPr>
        </p:pic>
        <p:sp>
          <p:nvSpPr>
            <p:cNvPr id="66" name="textbox 66"/>
            <p:cNvSpPr/>
            <p:nvPr/>
          </p:nvSpPr>
          <p:spPr>
            <a:xfrm>
              <a:off x="-12700" y="-12700"/>
              <a:ext cx="2210435" cy="22682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7199"/>
                </a:lnSpc>
              </a:pPr>
              <a:endParaRPr lang="Arial" altLang="Arial" sz="100"/>
            </a:p>
            <a:p>
              <a:pPr marL="227965" algn="l" rtl="0" eaLnBrk="0">
                <a:lnSpc>
                  <a:spcPct val="87000"/>
                </a:lnSpc>
              </a:pPr>
              <a:r>
                <a:rPr sz="18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避免疲劳过度，</a:t>
              </a:r>
              <a:endParaRPr lang="SimHei" altLang="SimHei" sz="1800"/>
            </a:p>
            <a:p>
              <a:pPr marL="227965" algn="l" rtl="0" eaLnBrk="0">
                <a:lnSpc>
                  <a:spcPct val="132000"/>
                </a:lnSpc>
                <a:spcBef>
                  <a:spcPts val="3"/>
                </a:spcBef>
              </a:pPr>
              <a:r>
                <a:rPr sz="1800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注意休息，给身</a:t>
              </a:r>
              <a:r>
                <a:rPr sz="18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</a:t>
              </a:r>
              <a:r>
                <a:rPr sz="1800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体充分恢复的时</a:t>
              </a:r>
              <a:r>
                <a:rPr sz="1800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</a:t>
              </a:r>
              <a:r>
                <a:rPr sz="18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间</a:t>
              </a:r>
              <a:endParaRPr lang="SimHei" altLang="SimHei" sz="18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730252" y="2946410"/>
            <a:ext cx="2165306" cy="2216142"/>
            <a:chExt cx="2165306" cy="2216142"/>
          </a:xfrm>
        </p:grpSpPr>
        <p:pic>
          <p:nvPicPr>
            <p:cNvPr id="68" name="picture 6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165306" cy="2216142"/>
            </a:xfrm>
            <a:prstGeom prst="rect">
              <a:avLst/>
            </a:prstGeom>
          </p:spPr>
        </p:pic>
        <p:sp>
          <p:nvSpPr>
            <p:cNvPr id="70" name="textbox 70"/>
            <p:cNvSpPr/>
            <p:nvPr/>
          </p:nvSpPr>
          <p:spPr>
            <a:xfrm>
              <a:off x="-12700" y="-12700"/>
              <a:ext cx="2190750" cy="22415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27965" algn="l" rtl="0" eaLnBrk="0">
                <a:lnSpc>
                  <a:spcPct val="94000"/>
                </a:lnSpc>
                <a:spcBef>
                  <a:spcPts val="3"/>
                </a:spcBef>
              </a:pPr>
              <a:r>
                <a:rPr sz="18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保持均衡饮食，</a:t>
              </a:r>
              <a:endParaRPr lang="SimHei" altLang="SimHei" sz="1800"/>
            </a:p>
            <a:p>
              <a:pPr marL="227965" algn="l" rtl="0" eaLnBrk="0">
                <a:lnSpc>
                  <a:spcPct val="87000"/>
                </a:lnSpc>
                <a:spcBef>
                  <a:spcPts val="713"/>
                </a:spcBef>
              </a:pPr>
              <a:r>
                <a:rPr sz="1800" kern="0" spc="-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摄取足够的营养，</a:t>
              </a:r>
              <a:endParaRPr lang="SimHei" altLang="SimHei" sz="1800"/>
            </a:p>
            <a:p>
              <a:pPr marL="227965" algn="l" rtl="0" eaLnBrk="0">
                <a:lnSpc>
                  <a:spcPts val="2729"/>
                </a:lnSpc>
              </a:pPr>
              <a:r>
                <a:rPr sz="1800" kern="0" spc="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增强身体免疫力</a:t>
              </a:r>
              <a:endParaRPr lang="SimHei" altLang="SimHei" sz="1800"/>
            </a:p>
          </p:txBody>
        </p:sp>
      </p:grpSp>
      <p:sp>
        <p:nvSpPr>
          <p:cNvPr id="72" name="textbox 72"/>
          <p:cNvSpPr/>
          <p:nvPr/>
        </p:nvSpPr>
        <p:spPr>
          <a:xfrm>
            <a:off x="5626143" y="3536636"/>
            <a:ext cx="1690370" cy="1350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5875" algn="l" rtl="0" eaLnBrk="0">
              <a:lnSpc>
                <a:spcPct val="87000"/>
              </a:lnSpc>
            </a:pPr>
            <a:r>
              <a:rPr sz="18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避免在骨折部位</a:t>
            </a:r>
            <a:endParaRPr lang="SimHei" altLang="SimHei" sz="1800"/>
          </a:p>
          <a:p>
            <a:pPr marL="15875" algn="l" rtl="0" eaLnBrk="0">
              <a:lnSpc>
                <a:spcPct val="133000"/>
              </a:lnSpc>
              <a:spcBef>
                <a:spcPts val="19"/>
              </a:spcBef>
            </a:pPr>
            <a:r>
              <a:rPr sz="18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随意触碰，以免</a:t>
            </a: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细菌侵入引起感</a:t>
            </a:r>
            <a:endParaRPr lang="SimHei" altLang="SimHei" sz="1800"/>
          </a:p>
          <a:p>
            <a:pPr algn="l" rtl="0" eaLnBrk="0">
              <a:lnSpc>
                <a:spcPct val="108000"/>
              </a:lnSpc>
            </a:pPr>
            <a:endParaRPr lang="Arial" altLang="Arial" sz="500"/>
          </a:p>
          <a:p>
            <a:pPr marL="12700" algn="l" rtl="0" eaLnBrk="0">
              <a:lnSpc>
                <a:spcPct val="99000"/>
              </a:lnSpc>
              <a:spcBef>
                <a:spcPts val="5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染</a:t>
            </a:r>
            <a:endParaRPr lang="SimHei" altLang="SimHei" sz="1800"/>
          </a:p>
        </p:txBody>
      </p:sp>
      <p:sp>
        <p:nvSpPr>
          <p:cNvPr id="74" name="textbox 74"/>
          <p:cNvSpPr/>
          <p:nvPr/>
        </p:nvSpPr>
        <p:spPr>
          <a:xfrm>
            <a:off x="735966" y="1253654"/>
            <a:ext cx="2793364" cy="484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8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100" b="1" kern="0" spc="-10">
                <a:solidFill>
                  <a:srgbClr val="0054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合理饮食和休息</a:t>
            </a:r>
            <a:endParaRPr lang="SimHei" altLang="SimHei" sz="3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3227114" y="3568098"/>
            <a:ext cx="4259579" cy="638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200" b="1" kern="0" spc="-60">
                <a:solidFill>
                  <a:srgbClr val="0054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骨折后感染的治疗</a:t>
            </a:r>
            <a:endParaRPr lang="SimHei" altLang="SimHei" sz="42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extbox 80"/>
          <p:cNvSpPr/>
          <p:nvPr/>
        </p:nvSpPr>
        <p:spPr>
          <a:xfrm>
            <a:off x="2089194" y="1967007"/>
            <a:ext cx="5829300" cy="3559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8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●抗生素治疗：根据感染的严重程度和病原体类型，医生会选择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合适的抗生素进行治疗。</a:t>
            </a:r>
            <a:endParaRPr lang="SimHei" altLang="SimHei" sz="12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62"/>
              </a:spcBef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●局部治疗：包括清洗伤口、消毒、清创等，以减少感染的风险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2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60"/>
              </a:spcBef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●全身治疗：包括支持治疗、补充营养等，以维持患者的生命体征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2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3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●特殊治疗：针对不同的病原体，可能需要采用特殊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的治疗方法，如抗结核治疗等。</a:t>
            </a:r>
            <a:endParaRPr lang="SimHei" altLang="SimHei" sz="1200"/>
          </a:p>
        </p:txBody>
      </p:sp>
      <p:sp>
        <p:nvSpPr>
          <p:cNvPr id="82" name="textbox 82"/>
          <p:cNvSpPr/>
          <p:nvPr/>
        </p:nvSpPr>
        <p:spPr>
          <a:xfrm>
            <a:off x="742258" y="1247447"/>
            <a:ext cx="1593214" cy="492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89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3200" b="1" kern="0" spc="-140">
                <a:solidFill>
                  <a:srgbClr val="0054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药物治疗</a:t>
            </a:r>
            <a:endParaRPr lang="SimHei" altLang="SimHei" sz="32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12"/>
          <p:cNvGrpSpPr/>
          <p:nvPr/>
        </p:nvGrpSpPr>
        <p:grpSpPr>
          <a:xfrm rot="21600000">
            <a:off x="755702" y="3498876"/>
            <a:ext cx="9112167" cy="1149326"/>
            <a:chExt cx="9112167" cy="1149326"/>
          </a:xfrm>
        </p:grpSpPr>
        <p:pic>
          <p:nvPicPr>
            <p:cNvPr id="84" name="picture 8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9112167" cy="1149326"/>
            </a:xfrm>
            <a:prstGeom prst="rect">
              <a:avLst/>
            </a:prstGeom>
          </p:spPr>
        </p:pic>
        <p:sp>
          <p:nvSpPr>
            <p:cNvPr id="86" name="textbox 86"/>
            <p:cNvSpPr/>
            <p:nvPr/>
          </p:nvSpPr>
          <p:spPr>
            <a:xfrm>
              <a:off x="-12700" y="-12700"/>
              <a:ext cx="9137650" cy="12058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048"/>
                </a:lnSpc>
              </a:pPr>
              <a:endParaRPr lang="Arial" altLang="Arial" sz="100"/>
            </a:p>
            <a:p>
              <a:pPr marL="638175" algn="l" rtl="0" eaLnBrk="0">
                <a:lnSpc>
                  <a:spcPct val="98000"/>
                </a:lnSpc>
              </a:pPr>
              <a:r>
                <a:rPr sz="1800" b="1" kern="0" spc="-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添加标题</a:t>
              </a:r>
              <a:r>
                <a:rPr sz="1800" kern="0" spc="-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       </a:t>
              </a:r>
              <a:r>
                <a:rPr sz="1800" b="1" kern="0" spc="-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添加标题</a:t>
              </a:r>
              <a:r>
                <a:rPr sz="1800" kern="0" spc="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     </a:t>
              </a:r>
              <a:r>
                <a:rPr sz="1800" b="1" kern="0" spc="-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添加标题</a:t>
              </a:r>
              <a:r>
                <a:rPr sz="1800" kern="0" spc="3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     </a:t>
              </a:r>
              <a:r>
                <a:rPr sz="1800" b="1" kern="0" spc="-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添加标题</a:t>
              </a:r>
              <a:endParaRPr lang="SimHei" altLang="SimHei" sz="1800"/>
            </a:p>
          </p:txBody>
        </p:sp>
      </p:grpSp>
      <p:sp>
        <p:nvSpPr>
          <p:cNvPr id="88" name="textbox 88"/>
          <p:cNvSpPr/>
          <p:nvPr/>
        </p:nvSpPr>
        <p:spPr>
          <a:xfrm>
            <a:off x="7308856" y="4849707"/>
            <a:ext cx="2417445" cy="472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31"/>
              </a:lnSpc>
            </a:pPr>
            <a:endParaRPr lang="Arial" altLang="Arial" sz="100"/>
          </a:p>
          <a:p>
            <a:pPr marL="12700" algn="l" rtl="0" eaLnBrk="0">
              <a:lnSpc>
                <a:spcPct val="113000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注意事项：避免过度清创，保护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周围正常组织</a:t>
            </a:r>
            <a:endParaRPr lang="SimHei" altLang="SimHei" sz="1300"/>
          </a:p>
        </p:txBody>
      </p:sp>
      <p:sp>
        <p:nvSpPr>
          <p:cNvPr id="90" name="textbox 90"/>
          <p:cNvSpPr/>
          <p:nvPr/>
        </p:nvSpPr>
        <p:spPr>
          <a:xfrm>
            <a:off x="723861" y="2266960"/>
            <a:ext cx="2421254" cy="4565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52"/>
              </a:lnSpc>
            </a:pPr>
            <a:endParaRPr lang="Arial" altLang="Arial" sz="100"/>
          </a:p>
          <a:p>
            <a:pPr marL="12700" algn="l" rtl="0" eaLnBrk="0">
              <a:lnSpc>
                <a:spcPct val="109000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定义：清除坏死或失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去生机的组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织、血块、异物等有害物质</a:t>
            </a:r>
            <a:endParaRPr lang="SimHei" altLang="SimHei" sz="1300"/>
          </a:p>
        </p:txBody>
      </p:sp>
      <p:sp>
        <p:nvSpPr>
          <p:cNvPr id="92" name="textbox 92"/>
          <p:cNvSpPr/>
          <p:nvPr/>
        </p:nvSpPr>
        <p:spPr>
          <a:xfrm>
            <a:off x="729672" y="1266506"/>
            <a:ext cx="1630679" cy="492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200" b="1" kern="0" spc="-50">
                <a:solidFill>
                  <a:srgbClr val="0054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清创治疗</a:t>
            </a:r>
            <a:endParaRPr lang="SimHei" altLang="SimHei" sz="3200"/>
          </a:p>
        </p:txBody>
      </p:sp>
      <p:sp>
        <p:nvSpPr>
          <p:cNvPr id="94" name="textbox 94"/>
          <p:cNvSpPr/>
          <p:nvPr/>
        </p:nvSpPr>
        <p:spPr>
          <a:xfrm>
            <a:off x="2876549" y="4856060"/>
            <a:ext cx="2397760" cy="2139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7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目的：控制感染，促进组织愈合</a:t>
            </a:r>
            <a:endParaRPr lang="SimHei" altLang="SimHei" sz="1300"/>
          </a:p>
        </p:txBody>
      </p:sp>
      <p:sp>
        <p:nvSpPr>
          <p:cNvPr id="96" name="textbox 96"/>
          <p:cNvSpPr/>
          <p:nvPr/>
        </p:nvSpPr>
        <p:spPr>
          <a:xfrm>
            <a:off x="5120531" y="2257469"/>
            <a:ext cx="1545589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方法：手术、药物等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textbox 98"/>
          <p:cNvSpPr/>
          <p:nvPr/>
        </p:nvSpPr>
        <p:spPr>
          <a:xfrm>
            <a:off x="736012" y="1247447"/>
            <a:ext cx="5655309" cy="142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200" b="1" kern="0" spc="-90">
                <a:solidFill>
                  <a:srgbClr val="0054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手术治疗</a:t>
            </a:r>
            <a:endParaRPr lang="SimHei" altLang="SimHei" sz="3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500"/>
          </a:p>
          <a:p>
            <a:pPr algn="r" rtl="0" eaLnBrk="0">
              <a:lnSpc>
                <a:spcPct val="98000"/>
              </a:lnSpc>
              <a:spcBef>
                <a:spcPts val="6"/>
              </a:spcBef>
            </a:pP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手术目的：纠正骨折移位、改善关节功能</a:t>
            </a:r>
            <a:endParaRPr lang="SimHei" altLang="SimHei" sz="2200"/>
          </a:p>
        </p:txBody>
      </p:sp>
      <p:sp>
        <p:nvSpPr>
          <p:cNvPr id="100" name="textbox 100"/>
          <p:cNvSpPr/>
          <p:nvPr/>
        </p:nvSpPr>
        <p:spPr>
          <a:xfrm>
            <a:off x="1193836" y="3394012"/>
            <a:ext cx="5783579" cy="352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0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手术指征：骨折移位明显、</a:t>
            </a: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关节功能受损严重</a:t>
            </a:r>
            <a:endParaRPr lang="SimHei" altLang="SimHei" sz="2200"/>
          </a:p>
        </p:txBody>
      </p:sp>
      <p:sp>
        <p:nvSpPr>
          <p:cNvPr id="102" name="textbox 102"/>
          <p:cNvSpPr/>
          <p:nvPr/>
        </p:nvSpPr>
        <p:spPr>
          <a:xfrm>
            <a:off x="1193836" y="5514862"/>
            <a:ext cx="5492750" cy="352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0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术后护理：预防感染</a:t>
            </a: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、定期换药、合理用药</a:t>
            </a:r>
            <a:endParaRPr lang="SimHei" altLang="SimHei" sz="2200"/>
          </a:p>
        </p:txBody>
      </p:sp>
      <p:sp>
        <p:nvSpPr>
          <p:cNvPr id="104" name="textbox 104"/>
          <p:cNvSpPr/>
          <p:nvPr/>
        </p:nvSpPr>
        <p:spPr>
          <a:xfrm>
            <a:off x="1193836" y="4441694"/>
            <a:ext cx="5194300" cy="352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0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手术方法：切开复位内固定、关节置换等</a:t>
            </a:r>
            <a:endParaRPr lang="SimHei" altLang="SimHei" sz="2200"/>
          </a:p>
        </p:txBody>
      </p:sp>
      <p:pic>
        <p:nvPicPr>
          <p:cNvPr id="106" name="picture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6324" y="3124212"/>
            <a:ext cx="6737377" cy="6352"/>
          </a:xfrm>
          <a:prstGeom prst="rect">
            <a:avLst/>
          </a:prstGeom>
        </p:spPr>
      </p:pic>
      <p:pic>
        <p:nvPicPr>
          <p:cNvPr id="108" name="picture 10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57289" y="5251415"/>
            <a:ext cx="6724651" cy="6352"/>
          </a:xfrm>
          <a:prstGeom prst="rect">
            <a:avLst/>
          </a:prstGeom>
        </p:spPr>
      </p:pic>
      <p:pic>
        <p:nvPicPr>
          <p:cNvPr id="110" name="picture 1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76324" y="4178322"/>
            <a:ext cx="6597615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047739" y="1873242"/>
            <a:ext cx="8743993" cy="4381537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6045218" y="4497382"/>
            <a:ext cx="3127375" cy="942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8767"/>
              </a:lnSpc>
            </a:pPr>
            <a:endParaRPr lang="Arial" altLang="Arial" sz="100"/>
          </a:p>
          <a:p>
            <a:pPr marL="12700" algn="l" rtl="0" eaLnBrk="0">
              <a:lnSpc>
                <a:spcPct val="106000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抗生素的不良反应及处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理：及</a:t>
            </a:r>
            <a:r>
              <a:rPr sz="1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时处理不良反应，确保患者的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</a:t>
            </a:r>
            <a:endParaRPr lang="SimHei" altLang="SimHei" sz="1900"/>
          </a:p>
        </p:txBody>
      </p:sp>
      <p:sp>
        <p:nvSpPr>
          <p:cNvPr id="116" name="textbox 116"/>
          <p:cNvSpPr/>
          <p:nvPr/>
        </p:nvSpPr>
        <p:spPr>
          <a:xfrm>
            <a:off x="1435079" y="4548204"/>
            <a:ext cx="3134995" cy="659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抗生素的剂量和疗程：根据患</a:t>
            </a:r>
            <a:endParaRPr lang="SimHei" altLang="SimHei" sz="1900"/>
          </a:p>
          <a:p>
            <a:pPr marL="12700" algn="l" rtl="0" eaLnBrk="0">
              <a:lnSpc>
                <a:spcPts val="3057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者的病情和医生的建议确定</a:t>
            </a:r>
            <a:endParaRPr lang="SimHei" altLang="SimHei" sz="1900"/>
          </a:p>
        </p:txBody>
      </p:sp>
      <p:sp>
        <p:nvSpPr>
          <p:cNvPr id="118" name="textbox 118"/>
          <p:cNvSpPr/>
          <p:nvPr/>
        </p:nvSpPr>
        <p:spPr>
          <a:xfrm>
            <a:off x="1435079" y="2281240"/>
            <a:ext cx="3141345" cy="632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抗生素的选择：根据</a:t>
            </a: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感染的细</a:t>
            </a:r>
            <a:endParaRPr lang="SimHei" altLang="SimHei" sz="1900"/>
          </a:p>
          <a:p>
            <a:pPr marL="12700" algn="l" rtl="0" eaLnBrk="0">
              <a:lnSpc>
                <a:spcPts val="2850"/>
              </a:lnSpc>
            </a:pPr>
            <a:r>
              <a:rPr sz="19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菌种类选择合适的抗生素</a:t>
            </a:r>
            <a:endParaRPr lang="SimHei" altLang="SimHei" sz="1900"/>
          </a:p>
        </p:txBody>
      </p:sp>
      <p:sp>
        <p:nvSpPr>
          <p:cNvPr id="120" name="textbox 120"/>
          <p:cNvSpPr/>
          <p:nvPr/>
        </p:nvSpPr>
        <p:spPr>
          <a:xfrm>
            <a:off x="6007149" y="2281240"/>
            <a:ext cx="3125470" cy="640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23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106000"/>
              </a:lnSpc>
            </a:pP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抗生素的使用方式：口服、静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脉注射等</a:t>
            </a:r>
            <a:endParaRPr lang="SimHei" altLang="SimHei" sz="1900"/>
          </a:p>
        </p:txBody>
      </p:sp>
      <p:sp>
        <p:nvSpPr>
          <p:cNvPr id="122" name="textbox 122"/>
          <p:cNvSpPr/>
          <p:nvPr/>
        </p:nvSpPr>
        <p:spPr>
          <a:xfrm>
            <a:off x="717054" y="1258527"/>
            <a:ext cx="2449829" cy="491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57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200" b="1" kern="0" spc="-40">
                <a:solidFill>
                  <a:srgbClr val="0054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抗生素的使用</a:t>
            </a:r>
            <a:endParaRPr lang="SimHei" altLang="SimHei" sz="32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2395184" y="3572195"/>
            <a:ext cx="5914390" cy="628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314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4100" b="1" kern="0" spc="90">
                <a:solidFill>
                  <a:srgbClr val="0054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抗感染药物的种类与使用</a:t>
            </a:r>
            <a:endParaRPr lang="SimHei" altLang="SimHei" sz="4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textbox 128"/>
          <p:cNvSpPr/>
          <p:nvPr/>
        </p:nvSpPr>
        <p:spPr>
          <a:xfrm>
            <a:off x="2311403" y="2029440"/>
            <a:ext cx="4501515" cy="3465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4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●种类：β-内酰胺类、大环内酯类、喹诺酮类等</a:t>
            </a:r>
            <a:endParaRPr lang="SimHei" altLang="SimHei" sz="12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72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●使用方法：口服、静脉注射、肌肉注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射等</a:t>
            </a:r>
            <a:endParaRPr lang="SimHei" altLang="SimHei" sz="12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69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●注意事项：遵医嘱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用药，注意药物过敏反应和副作用</a:t>
            </a:r>
            <a:endParaRPr lang="SimHei" altLang="SimHei" sz="12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12700" algn="l" rtl="0" eaLnBrk="0">
              <a:lnSpc>
                <a:spcPct val="92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●联合用药：根据感染情况与其它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药物联合使用，以达到更好的疗效</a:t>
            </a:r>
            <a:endParaRPr lang="SimHei" altLang="SimHei" sz="1200"/>
          </a:p>
        </p:txBody>
      </p:sp>
      <p:sp>
        <p:nvSpPr>
          <p:cNvPr id="130" name="textbox 130"/>
          <p:cNvSpPr/>
          <p:nvPr/>
        </p:nvSpPr>
        <p:spPr>
          <a:xfrm>
            <a:off x="716963" y="1258406"/>
            <a:ext cx="3651884" cy="483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9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100" b="1" kern="0" spc="50">
                <a:solidFill>
                  <a:srgbClr val="0054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抗生素的种类与使用</a:t>
            </a:r>
            <a:endParaRPr lang="SimHei" altLang="SimHei" sz="3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34" name="rect"/>
          <p:cNvSpPr/>
          <p:nvPr/>
        </p:nvSpPr>
        <p:spPr>
          <a:xfrm>
            <a:off x="1320848" y="4146559"/>
            <a:ext cx="8407365" cy="2012928"/>
          </a:xfrm>
          <a:prstGeom prst="rect">
            <a:avLst/>
          </a:prstGeom>
          <a:solidFill>
            <a:srgbClr val="F4F8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6" name="textbox 136"/>
          <p:cNvSpPr/>
          <p:nvPr/>
        </p:nvSpPr>
        <p:spPr>
          <a:xfrm>
            <a:off x="723182" y="1264637"/>
            <a:ext cx="4838700" cy="2428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9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100" b="1" kern="0" spc="40">
                <a:solidFill>
                  <a:srgbClr val="0054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非抗生素抗感染药物的使用</a:t>
            </a:r>
            <a:endParaRPr lang="SimHei" altLang="SimHei" sz="31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965835" algn="l" rtl="0" eaLnBrk="0">
              <a:lnSpc>
                <a:spcPct val="98000"/>
              </a:lnSpc>
              <a:spcBef>
                <a:spcPts val="544"/>
              </a:spcBef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种类：抗真菌药物、抗病毒药物等</a:t>
            </a:r>
            <a:endParaRPr lang="SimHei" altLang="SimHei" sz="18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965835" algn="l" rtl="0" eaLnBrk="0">
              <a:lnSpc>
                <a:spcPct val="98000"/>
              </a:lnSpc>
              <a:spcBef>
                <a:spcPts val="2"/>
              </a:spcBef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适应症：针对不同的感染</a:t>
            </a: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性疾病</a:t>
            </a:r>
            <a:endParaRPr lang="SimHei" altLang="SimHei" sz="1800"/>
          </a:p>
        </p:txBody>
      </p:sp>
      <p:sp>
        <p:nvSpPr>
          <p:cNvPr id="138" name="textbox 138"/>
          <p:cNvSpPr/>
          <p:nvPr/>
        </p:nvSpPr>
        <p:spPr>
          <a:xfrm>
            <a:off x="1676429" y="5595749"/>
            <a:ext cx="3850004" cy="294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0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效果及副作用：需根据具体情况评估</a:t>
            </a:r>
            <a:endParaRPr lang="SimHei" altLang="SimHei" sz="1800"/>
          </a:p>
        </p:txBody>
      </p:sp>
      <p:sp>
        <p:nvSpPr>
          <p:cNvPr id="140" name="textbox 140"/>
          <p:cNvSpPr/>
          <p:nvPr/>
        </p:nvSpPr>
        <p:spPr>
          <a:xfrm>
            <a:off x="1676429" y="4497170"/>
            <a:ext cx="3362959" cy="294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0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使用方法：口服、外用、注射等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https://d.book118.com/235231133122011034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SimHei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2024-08-29T20:28:35.985</cp:lastPrinted>
  <dcterms:created xsi:type="dcterms:W3CDTF">2024-08-29T12:28:36Z</dcterms:created>
  <dcterms:modified xsi:type="dcterms:W3CDTF">2024-08-29T12:28:37Z</dcterms:modified>
</cp:coreProperties>
</file>