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image" Target="../media/image4.png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5.png" /><Relationship Id="rId8" Type="http://schemas.openxmlformats.org/officeDocument/2006/relationships/tags" Target="../tags/tag31.xml" /><Relationship Id="rId9" Type="http://schemas.openxmlformats.org/officeDocument/2006/relationships/image" Target="../media/image6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1.xml" /><Relationship Id="rId11" Type="http://schemas.openxmlformats.org/officeDocument/2006/relationships/image" Target="../media/image5.png" /><Relationship Id="rId12" Type="http://schemas.openxmlformats.org/officeDocument/2006/relationships/tags" Target="../tags/tag4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image" Target="../media/image6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tags" Target="../tags/tag52.xml" /><Relationship Id="rId13" Type="http://schemas.openxmlformats.org/officeDocument/2006/relationships/tags" Target="../tags/tag5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44.xml" /><Relationship Id="rId4" Type="http://schemas.openxmlformats.org/officeDocument/2006/relationships/image" Target="../media/image8.png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image" Target="../media/image9.png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image" Target="../media/image9.png" /><Relationship Id="rId9" Type="http://schemas.openxmlformats.org/officeDocument/2006/relationships/tags" Target="../tags/tag7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image" Target="../media/image1.png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image" Target="../media/image2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image" Target="../media/image12.png" /><Relationship Id="rId6" Type="http://schemas.openxmlformats.org/officeDocument/2006/relationships/tags" Target="../tags/tag89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image" Target="../media/image13.png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image" Target="../media/image9.png" /><Relationship Id="rId9" Type="http://schemas.openxmlformats.org/officeDocument/2006/relationships/tags" Target="../tags/tag10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image" Target="../media/image9.png" /><Relationship Id="rId9" Type="http://schemas.openxmlformats.org/officeDocument/2006/relationships/tags" Target="../tags/tag11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image" Target="../media/image16.png" /><Relationship Id="rId6" Type="http://schemas.openxmlformats.org/officeDocument/2006/relationships/tags" Target="../tags/tag135.xml" /><Relationship Id="rId7" Type="http://schemas.openxmlformats.org/officeDocument/2006/relationships/image" Target="../media/image17.png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BB5E5-6231-4FCD-A7EA-C9BDC8C5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D1AF3-A0D1-4A85-9599-F94B0E54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421F-E489-4E6C-959D-8BACE8F66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5CF21-E8A4-4484-B76A-0F75487F9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BEC6C-8AE9-4E12-AFA6-DB55F225D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DF5DA-BB80-4C28-A252-0068A8420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2487B-0C51-49DF-B57F-3E483C5F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6F9D7-AD8E-425D-A896-6B3B6C40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2EBAD-78F0-46A9-A416-F9B254D3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B6A5C-175E-4275-89E7-E763973D5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B2ABB-BE0D-4510-B2C0-36EACC50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7454900"/>
            <a:chExt cx="19200" cy="11740"/>
          </a:xfrm>
        </p:grpSpPr>
        <p:grpSp>
          <p:nvGrpSpPr>
            <p:cNvPr id="6" name="组合 5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0" y="0"/>
              <a:ext cx="19200" cy="3223"/>
              <a:chExt cx="12192000" cy="2046605"/>
            </a:xfrm>
          </p:grpSpPr>
          <p:pic>
            <p:nvPicPr>
              <p:cNvPr id="7" name="图片 6"/>
              <p:cNvPicPr>
                <a:picLocks noChangeAspect="1"/>
              </p:cNvPicPr>
              <p:nvPr userDrawn="1"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2192000" cy="2046605"/>
              </a:xfrm>
              <a:prstGeom prst="rect">
                <a:avLst/>
              </a:prstGeom>
            </p:spPr>
          </p:pic>
          <p:pic>
            <p:nvPicPr>
              <p:cNvPr id="9" name="图片 8"/>
              <p:cNvPicPr>
                <a:picLocks noChangeAspect="1"/>
              </p:cNvPicPr>
              <p:nvPr userDrawn="1"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>
                <a:off x="0" y="10686"/>
                <a:ext cx="12192000" cy="1704978"/>
              </a:xfrm>
              <a:prstGeom prst="rect">
                <a:avLst/>
              </a:prstGeom>
            </p:spPr>
          </p:pic>
        </p:grpSp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0" y="9728"/>
              <a:ext cx="19200" cy="2012"/>
            </a:xfrm>
            <a:prstGeom prst="rect">
              <a:avLst/>
            </a:prstGeom>
          </p:spPr>
        </p:pic>
      </p:grpSp>
      <p:sp>
        <p:nvSpPr>
          <p:cNvPr id="16" name="日期占位符 15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 hasCustomPrompt="1"/>
            <p:custDataLst>
              <p:tags r:id="rId12"/>
            </p:custDataLst>
          </p:nvPr>
        </p:nvSpPr>
        <p:spPr>
          <a:xfrm>
            <a:off x="2216785" y="3503930"/>
            <a:ext cx="7759065" cy="49149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000" u="none" strike="noStrike" kern="1200" cap="none" spc="0" normalizeH="0" baseline="0">
                <a:solidFill>
                  <a:schemeClr val="accent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13"/>
            </p:custDataLst>
          </p:nvPr>
        </p:nvSpPr>
        <p:spPr>
          <a:xfrm>
            <a:off x="2216468" y="2292046"/>
            <a:ext cx="7759065" cy="1150960"/>
          </a:xfrm>
        </p:spPr>
        <p:txBody>
          <a:bodyPr lIns="90000" tIns="46800" rIns="90000" bIns="46800" anchor="b" anchorCtr="0">
            <a:noAutofit/>
          </a:bodyPr>
          <a:lstStyle>
            <a:lvl1pPr algn="ctr">
              <a:defRPr sz="6000" spc="600" baseline="0">
                <a:solidFill>
                  <a:schemeClr val="accent1"/>
                </a:solidFill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 userDrawn="1">
            <p:ph type="body" sz="quarter" idx="13" hasCustomPrompt="1"/>
            <p:custDataLst>
              <p:tags r:id="rId14"/>
            </p:custDataLst>
          </p:nvPr>
        </p:nvSpPr>
        <p:spPr>
          <a:xfrm>
            <a:off x="4511039" y="4490846"/>
            <a:ext cx="1383093" cy="474726"/>
          </a:xfrm>
          <a:solidFill>
            <a:schemeClr val="accent1"/>
          </a:solidFill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0" normalizeH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 userDrawn="1">
            <p:ph type="body" sz="quarter" idx="14" hasCustomPrompt="1"/>
            <p:custDataLst>
              <p:tags r:id="rId15"/>
            </p:custDataLst>
          </p:nvPr>
        </p:nvSpPr>
        <p:spPr>
          <a:xfrm>
            <a:off x="6096000" y="4490846"/>
            <a:ext cx="1383092" cy="474726"/>
          </a:xfrm>
          <a:ln>
            <a:solidFill>
              <a:schemeClr val="accent1"/>
            </a:solidFill>
          </a:ln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0" normalizeH="0">
                <a:ln>
                  <a:noFill/>
                </a:ln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6177281"/>
            <a:ext cx="12192000" cy="13245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5560"/>
            <a:ext cx="12192000" cy="204660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251487" y="2681555"/>
            <a:ext cx="3577049" cy="716508"/>
          </a:xfrm>
        </p:spPr>
        <p:txBody>
          <a:bodyPr lIns="90000" tIns="46800" rIns="90000" bIns="0" anchor="ctr" anchorCtr="0">
            <a:normAutofit/>
          </a:bodyPr>
          <a:lstStyle>
            <a:lvl1pPr algn="dist">
              <a:defRPr sz="44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5251487" y="3459937"/>
            <a:ext cx="3577050" cy="544296"/>
          </a:xfrm>
        </p:spPr>
        <p:txBody>
          <a:bodyPr lIns="90000" tIns="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000" tIns="46800" rIns="90000" bIns="4680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" name="图片 9" descr="C:\Users\kingsoft\Desktop\图片7副本.png图片7副本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6510" y="5971592"/>
            <a:ext cx="3478627" cy="907998"/>
          </a:xfrm>
          <a:prstGeom prst="rect">
            <a:avLst/>
          </a:prstGeom>
        </p:spPr>
      </p:pic>
      <p:pic>
        <p:nvPicPr>
          <p:cNvPr id="11" name="图片 10" descr="C:\Users\kingsoft\Desktop\图片7副本.png图片7副本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716609" y="5905492"/>
            <a:ext cx="3481106" cy="97409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" name="图片 9" descr="C:\Users\kingsoft\Desktop\图片7副本.png图片7副本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716609" y="5905492"/>
            <a:ext cx="3481106" cy="974098"/>
          </a:xfrm>
          <a:prstGeom prst="rect">
            <a:avLst/>
          </a:prstGeom>
        </p:spPr>
      </p:pic>
      <p:pic>
        <p:nvPicPr>
          <p:cNvPr id="11" name="图片 10" descr="C:\Users\kingsoft\Desktop\图片7副本.png图片7副本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-16510" y="5971592"/>
            <a:ext cx="3478627" cy="90799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0" y="-15482"/>
            <a:ext cx="3649343" cy="6857999"/>
            <a:chOff x="0" y="-15482"/>
            <a:chExt cx="3649343" cy="6857999"/>
          </a:xfrm>
        </p:grpSpPr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6200000">
              <a:off x="-1596587" y="1596587"/>
              <a:ext cx="6842517" cy="364934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338959" y="2323477"/>
              <a:ext cx="6857999" cy="2180082"/>
            </a:xfrm>
            <a:prstGeom prst="rect">
              <a:avLst/>
            </a:prstGeom>
          </p:spPr>
        </p:pic>
      </p:grpSp>
      <p:grpSp>
        <p:nvGrpSpPr>
          <p:cNvPr id="11" name="组合 10"/>
          <p:cNvGrpSpPr/>
          <p:nvPr userDrawn="1">
            <p:custDataLst>
              <p:tags r:id="rId6"/>
            </p:custDataLst>
          </p:nvPr>
        </p:nvGrpSpPr>
        <p:grpSpPr>
          <a:xfrm rot="10800000">
            <a:off x="8542657" y="15483"/>
            <a:ext cx="3649343" cy="6857999"/>
            <a:chOff x="0" y="-15482"/>
            <a:chExt cx="3649343" cy="6857999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6200000">
              <a:off x="-1596587" y="1596587"/>
              <a:ext cx="6842517" cy="3649343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5400000">
              <a:off x="-2338959" y="2323477"/>
              <a:ext cx="6857999" cy="2180082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90000" tIns="46800" rIns="90000" bIns="4680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矩形: 圆角 13"/>
          <p:cNvSpPr/>
          <p:nvPr userDrawn="1">
            <p:custDataLst>
              <p:tags r:id="rId13"/>
            </p:custDataLst>
          </p:nvPr>
        </p:nvSpPr>
        <p:spPr>
          <a:xfrm>
            <a:off x="5638165" y="1484173"/>
            <a:ext cx="914400" cy="47625"/>
          </a:xfrm>
          <a:prstGeom prst="roundRect">
            <a:avLst>
              <a:gd name="adj" fmla="val 50000"/>
            </a:avLst>
          </a:prstGeom>
          <a:solidFill>
            <a:schemeClr val="accent1">
              <a:lumMod val="5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9" name="图片 8" descr="C:\Users\kingsoft\Desktop\图片7副本.png图片7副本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8231997" y="5327780"/>
            <a:ext cx="3960001" cy="153022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-3378783" y="2809615"/>
            <a:ext cx="6858002" cy="1238771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9" name="图片 8" descr="C:\Users\kingsoft\Desktop\图片7副本.png图片7副本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8231997" y="5327780"/>
            <a:ext cx="3960001" cy="153022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5240"/>
            <a:ext cx="12192000" cy="204660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77281"/>
            <a:ext cx="12192000" cy="116591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35560"/>
            <a:ext cx="12192000" cy="20466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3125639" y="2421777"/>
            <a:ext cx="5940722" cy="1336635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72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-3"/>
            <a:ext cx="12192000" cy="1704978"/>
          </a:xfrm>
          <a:prstGeom prst="rect">
            <a:avLst/>
          </a:prstGeom>
        </p:spPr>
      </p:pic>
      <p:sp>
        <p:nvSpPr>
          <p:cNvPr id="13" name="文本占位符 12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4632702" y="4417887"/>
            <a:ext cx="1302101" cy="485285"/>
          </a:xfrm>
          <a:solidFill>
            <a:schemeClr val="accent1"/>
          </a:solidFill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4" hasCustomPrompt="1"/>
            <p:custDataLst>
              <p:tags r:id="rId12"/>
            </p:custDataLst>
          </p:nvPr>
        </p:nvSpPr>
        <p:spPr>
          <a:xfrm>
            <a:off x="6257198" y="4417887"/>
            <a:ext cx="1302102" cy="485285"/>
          </a:xfrm>
          <a:ln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8" name="图片 17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6177281"/>
            <a:ext cx="12192000" cy="131520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86385" y="273050"/>
            <a:ext cx="11616055" cy="63119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" name="图片 9" descr="C:\Users\kingsoft\Desktop\图片7副本.png图片7副本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7072603" y="4933186"/>
            <a:ext cx="4829835" cy="165176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5863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10" name="图片 9" descr="C:\Users\kingsoft\Desktop\图片7副本.png图片7副本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8231997" y="5327780"/>
            <a:ext cx="3960001" cy="153022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16" name="图片 15" descr="C:\Users\kingsoft\Desktop\图片7副本.png图片7副本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8231997" y="5327780"/>
            <a:ext cx="3960001" cy="153022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810" y="0"/>
            <a:ext cx="12192000" cy="1975485"/>
          </a:xfrm>
          <a:prstGeom prst="rect">
            <a:avLst/>
          </a:prstGeom>
        </p:spPr>
      </p:pic>
      <p:sp>
        <p:nvSpPr>
          <p:cNvPr id="13" name="矩形 12"/>
          <p:cNvSpPr/>
          <p:nvPr userDrawn="1">
            <p:custDataLst>
              <p:tags r:id="rId3"/>
            </p:custDataLst>
          </p:nvPr>
        </p:nvSpPr>
        <p:spPr>
          <a:xfrm>
            <a:off x="0" y="50419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242387"/>
            <a:ext cx="12192000" cy="1231226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440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latin typeface="Viner Hand ITC" panose="03070502030502020203" charset="0"/>
              <a:cs typeface="Viner Hand ITC" panose="03070502030502020203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sz="28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rgbClr val="EB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9" name="图片 8" descr="C:\Users\kingsoft\Desktop\图片7副本.png图片7副本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8429082" y="4917233"/>
            <a:ext cx="3762917" cy="981917"/>
          </a:xfrm>
          <a:prstGeom prst="rect">
            <a:avLst/>
          </a:prstGeom>
        </p:spPr>
      </p:pic>
      <p:pic>
        <p:nvPicPr>
          <p:cNvPr id="10" name="图片 9" descr="C:\Users\kingsoft\Desktop\图片7副本.png图片7副本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10800000" flipH="1">
            <a:off x="0" y="398"/>
            <a:ext cx="4713605" cy="122999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3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8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image" Target="../media/image19.png" /><Relationship Id="rId24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0.xml" /><Relationship Id="rId3" Type="http://schemas.openxmlformats.org/officeDocument/2006/relationships/tags" Target="../tags/tag17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6.xml" /><Relationship Id="rId3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8.xml" /><Relationship Id="rId3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0.xml" /><Relationship Id="rId3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image" Target="../media/image20.png" /><Relationship Id="rId6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6.xml" /><Relationship Id="rId3" Type="http://schemas.openxmlformats.org/officeDocument/2006/relationships/image" Target="../media/image21.png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9.xml" /><Relationship Id="rId3" Type="http://schemas.openxmlformats.org/officeDocument/2006/relationships/image" Target="../media/image22.png" /><Relationship Id="rId4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1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23.wmf" /><Relationship Id="rId5" Type="http://schemas.openxmlformats.org/officeDocument/2006/relationships/tags" Target="../tags/tag192.xml" /><Relationship Id="rId6" Type="http://schemas.openxmlformats.org/officeDocument/2006/relationships/vmlDrawing" Target="../drawings/vmlDrawing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200203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title=""/>
          <p:cNvGrpSpPr/>
          <p:nvPr/>
        </p:nvGrpSpPr>
        <p:grpSpPr>
          <a:xfrm>
            <a:off x="1842770" y="1776095"/>
            <a:ext cx="495935" cy="467995"/>
            <a:chOff x="2609850" y="2209800"/>
            <a:chExt cx="495937" cy="468000"/>
          </a:xfrm>
        </p:grpSpPr>
        <p:sp>
          <p:nvSpPr>
            <p:cNvPr id="7" name="椭圆 6"/>
            <p:cNvSpPr/>
            <p:nvPr>
              <p:custDataLst>
                <p:tags r:id="rId2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3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01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15" name="组合 14" title=""/>
          <p:cNvGrpSpPr/>
          <p:nvPr/>
        </p:nvGrpSpPr>
        <p:grpSpPr>
          <a:xfrm>
            <a:off x="7672070" y="1776095"/>
            <a:ext cx="487045" cy="467995"/>
            <a:chOff x="2609850" y="2209800"/>
            <a:chExt cx="487049" cy="468000"/>
          </a:xfrm>
        </p:grpSpPr>
        <p:sp>
          <p:nvSpPr>
            <p:cNvPr id="17" name="椭圆 16"/>
            <p:cNvSpPr/>
            <p:nvPr>
              <p:custDataLst>
                <p:tags r:id="rId4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18" name="文本框 17"/>
            <p:cNvSpPr txBox="1"/>
            <p:nvPr>
              <p:custDataLst>
                <p:tags r:id="rId5"/>
              </p:custDataLst>
            </p:nvPr>
          </p:nvSpPr>
          <p:spPr>
            <a:xfrm>
              <a:off x="2611124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02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21" name="组合 20" title=""/>
          <p:cNvGrpSpPr/>
          <p:nvPr/>
        </p:nvGrpSpPr>
        <p:grpSpPr>
          <a:xfrm>
            <a:off x="1842770" y="2784475"/>
            <a:ext cx="495935" cy="467995"/>
            <a:chOff x="2609850" y="2209800"/>
            <a:chExt cx="495937" cy="468000"/>
          </a:xfrm>
        </p:grpSpPr>
        <p:sp>
          <p:nvSpPr>
            <p:cNvPr id="23" name="椭圆 22"/>
            <p:cNvSpPr/>
            <p:nvPr>
              <p:custDataLst>
                <p:tags r:id="rId6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03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27" name="组合 26" title=""/>
          <p:cNvGrpSpPr/>
          <p:nvPr/>
        </p:nvGrpSpPr>
        <p:grpSpPr>
          <a:xfrm>
            <a:off x="7672070" y="2784475"/>
            <a:ext cx="495935" cy="467995"/>
            <a:chOff x="2609850" y="2209800"/>
            <a:chExt cx="495937" cy="468000"/>
          </a:xfrm>
        </p:grpSpPr>
        <p:sp>
          <p:nvSpPr>
            <p:cNvPr id="29" name="椭圆 28"/>
            <p:cNvSpPr/>
            <p:nvPr>
              <p:custDataLst>
                <p:tags r:id="rId8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30" name="文本框 29"/>
            <p:cNvSpPr txBox="1"/>
            <p:nvPr>
              <p:custDataLst>
                <p:tags r:id="rId9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04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33" name="组合 32" title=""/>
          <p:cNvGrpSpPr/>
          <p:nvPr/>
        </p:nvGrpSpPr>
        <p:grpSpPr>
          <a:xfrm>
            <a:off x="1842770" y="3844925"/>
            <a:ext cx="495935" cy="467995"/>
            <a:chOff x="2609850" y="2209800"/>
            <a:chExt cx="495937" cy="468000"/>
          </a:xfrm>
        </p:grpSpPr>
        <p:sp>
          <p:nvSpPr>
            <p:cNvPr id="35" name="椭圆 34"/>
            <p:cNvSpPr/>
            <p:nvPr>
              <p:custDataLst>
                <p:tags r:id="rId10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36" name="文本框 35"/>
            <p:cNvSpPr txBox="1"/>
            <p:nvPr>
              <p:custDataLst>
                <p:tags r:id="rId11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05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51" name="组合 50" title=""/>
          <p:cNvGrpSpPr/>
          <p:nvPr/>
        </p:nvGrpSpPr>
        <p:grpSpPr>
          <a:xfrm>
            <a:off x="7672070" y="3844925"/>
            <a:ext cx="495935" cy="467995"/>
            <a:chOff x="2609850" y="2209800"/>
            <a:chExt cx="495937" cy="468000"/>
          </a:xfrm>
        </p:grpSpPr>
        <p:sp>
          <p:nvSpPr>
            <p:cNvPr id="53" name="椭圆 52"/>
            <p:cNvSpPr/>
            <p:nvPr>
              <p:custDataLst>
                <p:tags r:id="rId12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54" name="文本框 53"/>
            <p:cNvSpPr txBox="1"/>
            <p:nvPr>
              <p:custDataLst>
                <p:tags r:id="rId13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06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sp>
        <p:nvSpPr>
          <p:cNvPr id="3" name="文本框 2" title=""/>
          <p:cNvSpPr txBox="1"/>
          <p:nvPr>
            <p:custDataLst>
              <p:tags r:id="rId14"/>
            </p:custDataLst>
          </p:nvPr>
        </p:nvSpPr>
        <p:spPr>
          <a:xfrm>
            <a:off x="3851910" y="688340"/>
            <a:ext cx="5118100" cy="101536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spc="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1.3</a:t>
            </a:r>
            <a:r>
              <a:rPr lang="zh-CN" altLang="en-US" sz="6000" b="1" spc="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集合的基本运算</a:t>
            </a:r>
            <a:endParaRPr lang="zh-CN" altLang="en-US" sz="6000" b="1" spc="2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310765" y="177736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ym typeface="+mn-ea"/>
              </a:rPr>
              <a:t>教学内容分析</a:t>
            </a:r>
            <a:endParaRPr lang="zh-CN" altLang="en-US" sz="2400" b="1">
              <a:sym typeface="+mn-ea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8168005" y="176847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ym typeface="+mn-ea"/>
              </a:rPr>
              <a:t>学习者分析</a:t>
            </a:r>
            <a:endParaRPr lang="zh-CN" altLang="en-US" sz="2400" b="1">
              <a:sym typeface="+mn-ea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2257425" y="278511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ym typeface="+mn-ea"/>
              </a:rPr>
              <a:t>学习目标确定</a:t>
            </a:r>
            <a:endParaRPr lang="zh-CN" altLang="en-US" sz="2400" b="1">
              <a:sym typeface="+mn-ea"/>
            </a:endParaRPr>
          </a:p>
        </p:txBody>
      </p:sp>
      <p:sp>
        <p:nvSpPr>
          <p:cNvPr id="37" name="文本框 36" title=""/>
          <p:cNvSpPr txBox="1"/>
          <p:nvPr/>
        </p:nvSpPr>
        <p:spPr>
          <a:xfrm>
            <a:off x="8141335" y="278701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ym typeface="+mn-ea"/>
              </a:rPr>
              <a:t>学习重点、难点</a:t>
            </a:r>
            <a:endParaRPr lang="zh-CN" altLang="en-US" sz="2400" b="1">
              <a:sym typeface="+mn-ea"/>
            </a:endParaRPr>
          </a:p>
        </p:txBody>
      </p:sp>
      <p:sp>
        <p:nvSpPr>
          <p:cNvPr id="38" name="文本框 37" title=""/>
          <p:cNvSpPr txBox="1"/>
          <p:nvPr/>
        </p:nvSpPr>
        <p:spPr>
          <a:xfrm>
            <a:off x="2338705" y="385254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ym typeface="+mn-ea"/>
              </a:rPr>
              <a:t>学习评价设计</a:t>
            </a:r>
            <a:endParaRPr lang="zh-CN" altLang="en-US" sz="2400" b="1">
              <a:sym typeface="+mn-ea"/>
            </a:endParaRPr>
          </a:p>
        </p:txBody>
      </p:sp>
      <p:sp>
        <p:nvSpPr>
          <p:cNvPr id="39" name="文本框 38" title=""/>
          <p:cNvSpPr txBox="1"/>
          <p:nvPr/>
        </p:nvSpPr>
        <p:spPr>
          <a:xfrm>
            <a:off x="8168005" y="385254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ym typeface="+mn-ea"/>
              </a:rPr>
              <a:t>学习活动设计</a:t>
            </a:r>
            <a:endParaRPr lang="zh-CN" altLang="en-US" sz="2400" b="1">
              <a:sym typeface="+mn-ea"/>
            </a:endParaRPr>
          </a:p>
        </p:txBody>
      </p:sp>
      <p:grpSp>
        <p:nvGrpSpPr>
          <p:cNvPr id="112" name="组合 111" title=""/>
          <p:cNvGrpSpPr/>
          <p:nvPr/>
        </p:nvGrpSpPr>
        <p:grpSpPr>
          <a:xfrm>
            <a:off x="1878330" y="4868545"/>
            <a:ext cx="495935" cy="467995"/>
            <a:chOff x="2609850" y="2209800"/>
            <a:chExt cx="495937" cy="468000"/>
          </a:xfrm>
        </p:grpSpPr>
        <p:sp>
          <p:nvSpPr>
            <p:cNvPr id="113" name="椭圆 112"/>
            <p:cNvSpPr/>
            <p:nvPr>
              <p:custDataLst>
                <p:tags r:id="rId15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114" name="文本框 113"/>
            <p:cNvSpPr txBox="1"/>
            <p:nvPr>
              <p:custDataLst>
                <p:tags r:id="rId16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07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115" name="组合 114" title=""/>
          <p:cNvGrpSpPr/>
          <p:nvPr/>
        </p:nvGrpSpPr>
        <p:grpSpPr>
          <a:xfrm>
            <a:off x="7727315" y="4863465"/>
            <a:ext cx="495935" cy="467995"/>
            <a:chOff x="2609850" y="2209800"/>
            <a:chExt cx="495937" cy="468000"/>
          </a:xfrm>
        </p:grpSpPr>
        <p:sp>
          <p:nvSpPr>
            <p:cNvPr id="116" name="椭圆 115"/>
            <p:cNvSpPr/>
            <p:nvPr>
              <p:custDataLst>
                <p:tags r:id="rId17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117" name="文本框 116"/>
            <p:cNvSpPr txBox="1"/>
            <p:nvPr>
              <p:custDataLst>
                <p:tags r:id="rId18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08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118" name="组合 117" title=""/>
          <p:cNvGrpSpPr/>
          <p:nvPr/>
        </p:nvGrpSpPr>
        <p:grpSpPr>
          <a:xfrm>
            <a:off x="1888490" y="5892165"/>
            <a:ext cx="495935" cy="467995"/>
            <a:chOff x="2609850" y="2209800"/>
            <a:chExt cx="495937" cy="468000"/>
          </a:xfrm>
        </p:grpSpPr>
        <p:sp>
          <p:nvSpPr>
            <p:cNvPr id="119" name="椭圆 118"/>
            <p:cNvSpPr/>
            <p:nvPr>
              <p:custDataLst>
                <p:tags r:id="rId19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120" name="文本框 119"/>
            <p:cNvSpPr txBox="1"/>
            <p:nvPr>
              <p:custDataLst>
                <p:tags r:id="rId20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 09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121" name="组合 120" title=""/>
          <p:cNvGrpSpPr/>
          <p:nvPr/>
        </p:nvGrpSpPr>
        <p:grpSpPr>
          <a:xfrm>
            <a:off x="7713980" y="5870575"/>
            <a:ext cx="495935" cy="467995"/>
            <a:chOff x="2609850" y="2209800"/>
            <a:chExt cx="495937" cy="468000"/>
          </a:xfrm>
        </p:grpSpPr>
        <p:sp>
          <p:nvSpPr>
            <p:cNvPr id="122" name="椭圆 121"/>
            <p:cNvSpPr/>
            <p:nvPr>
              <p:custDataLst>
                <p:tags r:id="rId21"/>
              </p:custDataLst>
            </p:nvPr>
          </p:nvSpPr>
          <p:spPr>
            <a:xfrm>
              <a:off x="2609850" y="2209800"/>
              <a:ext cx="468000" cy="4680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rmAutofit fontScale="90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/>
              </a:endParaRPr>
            </a:p>
          </p:txBody>
        </p:sp>
        <p:sp>
          <p:nvSpPr>
            <p:cNvPr id="123" name="文本框 122"/>
            <p:cNvSpPr txBox="1"/>
            <p:nvPr>
              <p:custDataLst>
                <p:tags r:id="rId22"/>
              </p:custDataLst>
            </p:nvPr>
          </p:nvSpPr>
          <p:spPr>
            <a:xfrm>
              <a:off x="2620012" y="2259134"/>
              <a:ext cx="485775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chemeClr val="bg1"/>
                  </a:solidFill>
                  <a:latin typeface="Arial" pitchFamily="34" charset="0"/>
                  <a:ea typeface="微软雅黑"/>
                  <a:cs typeface="Arial" pitchFamily="34" charset="0"/>
                </a:rPr>
                <a:t>10</a:t>
              </a:r>
              <a:endParaRPr lang="en-US" altLang="zh-CN" b="1">
                <a:solidFill>
                  <a:schemeClr val="bg1"/>
                </a:solidFill>
                <a:latin typeface="Arial" pitchFamily="34" charset="0"/>
                <a:ea typeface="微软雅黑"/>
                <a:cs typeface="Arial" pitchFamily="34" charset="0"/>
              </a:endParaRPr>
            </a:p>
          </p:txBody>
        </p:sp>
      </p:grpSp>
      <p:sp>
        <p:nvSpPr>
          <p:cNvPr id="124" name="文本框 123" title=""/>
          <p:cNvSpPr txBox="1"/>
          <p:nvPr/>
        </p:nvSpPr>
        <p:spPr>
          <a:xfrm>
            <a:off x="2338705" y="487997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1">
                <a:sym typeface="+mn-ea"/>
              </a:rPr>
              <a:t>课堂小结、板书设计</a:t>
            </a:r>
            <a:endParaRPr lang="zh-CN" altLang="en-US" sz="2400" b="1">
              <a:sym typeface="+mn-ea"/>
            </a:endParaRPr>
          </a:p>
        </p:txBody>
      </p:sp>
      <p:sp>
        <p:nvSpPr>
          <p:cNvPr id="125" name="文本框 124" title=""/>
          <p:cNvSpPr txBox="1"/>
          <p:nvPr/>
        </p:nvSpPr>
        <p:spPr>
          <a:xfrm>
            <a:off x="8223250" y="486219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1">
                <a:sym typeface="+mn-ea"/>
              </a:rPr>
              <a:t>作业与拓展学习设计</a:t>
            </a:r>
            <a:endParaRPr lang="zh-CN" altLang="en-US" sz="2400" b="1">
              <a:sym typeface="+mn-ea"/>
            </a:endParaRPr>
          </a:p>
        </p:txBody>
      </p:sp>
      <p:sp>
        <p:nvSpPr>
          <p:cNvPr id="126" name="文本框 125" title=""/>
          <p:cNvSpPr txBox="1"/>
          <p:nvPr/>
        </p:nvSpPr>
        <p:spPr>
          <a:xfrm>
            <a:off x="2374265" y="586613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altLang="en-US" sz="2400" b="1">
                <a:sym typeface="+mn-ea"/>
              </a:rPr>
              <a:t>特色学习资源分析、技术手段应用说明</a:t>
            </a:r>
            <a:endParaRPr lang="zh-CN" altLang="en-US" sz="2400" b="1">
              <a:sym typeface="+mn-ea"/>
            </a:endParaRPr>
          </a:p>
        </p:txBody>
      </p:sp>
      <p:sp>
        <p:nvSpPr>
          <p:cNvPr id="127" name="文本框 126" title=""/>
          <p:cNvSpPr txBox="1"/>
          <p:nvPr/>
        </p:nvSpPr>
        <p:spPr>
          <a:xfrm>
            <a:off x="8210550" y="583565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altLang="en-US" sz="2400" b="1">
                <a:sym typeface="+mn-ea"/>
              </a:rPr>
              <a:t>教学反思与改进</a:t>
            </a:r>
            <a:endParaRPr lang="zh-CN" altLang="en-US" sz="2400" b="1">
              <a:sym typeface="+mn-ea"/>
            </a:endParaRP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23"/>
          <a:srcRect r="84083" b="87204"/>
          <a:stretch>
            <a:fillRect/>
          </a:stretch>
        </p:blipFill>
        <p:spPr>
          <a:xfrm>
            <a:off x="5491480" y="1346200"/>
            <a:ext cx="1563370" cy="877570"/>
          </a:xfrm>
          <a:prstGeom prst="rect">
            <a:avLst/>
          </a:prstGeom>
        </p:spPr>
      </p:pic>
    </p:spTree>
    <p:custDataLst>
      <p:tags r:id="rId2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77281"/>
            <a:ext cx="12192000" cy="1315202"/>
          </a:xfrm>
          <a:prstGeom prst="rect">
            <a:avLst/>
          </a:prstGeom>
        </p:spPr>
      </p:pic>
      <p:sp>
        <p:nvSpPr>
          <p:cNvPr id="40" name="文本框 39" title=""/>
          <p:cNvSpPr txBox="1"/>
          <p:nvPr>
            <p:custDataLst>
              <p:tags r:id="rId4"/>
            </p:custDataLst>
          </p:nvPr>
        </p:nvSpPr>
        <p:spPr>
          <a:xfrm>
            <a:off x="4173220" y="88900"/>
            <a:ext cx="4272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一、教学内容分析</a:t>
            </a:r>
            <a:endParaRPr lang="zh-CN" altLang="en-US" sz="2800" b="1"/>
          </a:p>
        </p:txBody>
      </p:sp>
      <p:sp>
        <p:nvSpPr>
          <p:cNvPr id="100" name="文本框 99" title=""/>
          <p:cNvSpPr txBox="1"/>
          <p:nvPr/>
        </p:nvSpPr>
        <p:spPr>
          <a:xfrm>
            <a:off x="0" y="952500"/>
            <a:ext cx="12128500" cy="35375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课本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从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类比数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的研究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导入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，采用了“集合的含义与表示—集合的关系—集合的运算”的研究路径学习和研究集合的，共安排了三节内容，本节是第三节内容，</a:t>
            </a:r>
            <a:r>
              <a:rPr sz="2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主要研究集合的基本运算</a:t>
            </a:r>
            <a:r>
              <a:rPr lang="en-US" sz="2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sz="2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作为数学运算的新内容、新形式</a:t>
            </a:r>
            <a:r>
              <a:rPr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sz="2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集合的运算是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学生进入高中学习的第一种运算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，无论是在知识上，还是在方法上，不仅对后面的学习有直接的影响，而且也是对前面所学的知识的巩固；不仅体现了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数学运算素养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，也蕴含着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逻辑推理的基本成分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，既是学生既往逻辑思维的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抽象表达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，也是学生进一步学习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逻辑思维的基础和前提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sz="20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　本节内容共需要两个课时，重点研究集合的并集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交集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和补集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在上节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类比实数之间关系研究集合间关系的基础上，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课本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继续类比实数运算，联想集合的运算，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类比实数的加法运算研究集合的“并”运算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教材首先从学生熟悉的集合出发，结合实例，抽象概括出集合的“并”运算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“交”运算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”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运算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，在此基础上，从自然语言、符号语言以及图形语言三种语言的角度帮助学生理解并集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交集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和补集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的含义，在渗透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类比思想、数形结合思想和化归转化思想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的同时，提升学生的</a:t>
            </a:r>
            <a:r>
              <a:rPr sz="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数学抽象素养和数学运算素养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  </a:t>
            </a:r>
            <a:endParaRPr sz="20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　元素与集合的关系是研究集合的“并”运算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“交”运算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</a:t>
            </a:r>
            <a:r>
              <a:rPr 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”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运算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的基础，当我们研究两个集合的运算的时候，其实质依然是回归到了元素与集合的关系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因此，集合的并集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交集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和补集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也都是从元素与集合之间的关系来定义的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如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果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明确这一点，将有助于学生理解并集与交集的含义及其符号表示</a:t>
            </a:r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sz="20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　结合以上分析，确定本节课的教学重点：并集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交集</a:t>
            </a:r>
            <a:r>
              <a:rPr lang="zh-CN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以及补集</a:t>
            </a:r>
            <a:r>
              <a:rPr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的含义，用集合语言表达</a:t>
            </a:r>
            <a:r>
              <a:rPr sz="2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数学内容</a:t>
            </a:r>
            <a:r>
              <a:rPr lang="en-US" sz="2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lang="en-US" sz="2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4190365" y="705485"/>
            <a:ext cx="26746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ym typeface="+mn-ea"/>
              </a:rPr>
              <a:t>二、学习者分析</a:t>
            </a:r>
            <a:endParaRPr lang="zh-CN" altLang="en-US" sz="2800" b="1"/>
          </a:p>
        </p:txBody>
      </p:sp>
      <p:sp>
        <p:nvSpPr>
          <p:cNvPr id="100" name="文本框 99" title=""/>
          <p:cNvSpPr txBox="1"/>
          <p:nvPr/>
        </p:nvSpPr>
        <p:spPr>
          <a:xfrm>
            <a:off x="59690" y="2047875"/>
            <a:ext cx="11979275" cy="193802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大部分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学生已经学习了集合的概念和集合的基本关系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学生有了一定的集合的基础知识，在后面的学习环境中，学生希望获取新知识，好奇心强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这样就能运用数学知识解决一部分实际问题，同时学生也具备了对概念与方法的自我理解的能力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lang="en-US" altLang="zh-CN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3998595" y="62865"/>
            <a:ext cx="41954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ym typeface="+mn-ea"/>
              </a:rPr>
              <a:t>三、学习目标及目标解析</a:t>
            </a:r>
            <a:endParaRPr lang="en-US" altLang="zh-CN" sz="2800" b="1"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0" y="970915"/>
            <a:ext cx="1197673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通过实例由特殊到一般，理解并集、交集、</a:t>
            </a:r>
            <a:r>
              <a:rPr lang="zh-CN" sz="2400">
                <a:ea typeface="宋体" panose="02010600030101010101" pitchFamily="2" charset="-122"/>
                <a:sym typeface="+mn-ea"/>
              </a:rPr>
              <a:t>全集和补集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的含义，会求两个集合的并集、交集以及</a:t>
            </a:r>
            <a:r>
              <a:rPr lang="zh-CN" sz="2400">
                <a:ea typeface="宋体" panose="02010600030101010101" pitchFamily="2" charset="-122"/>
                <a:sym typeface="+mn-ea"/>
              </a:rPr>
              <a:t>给定集合的补集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lang="zh-CN" sz="2400" b="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会使用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Venn图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表达集合的并集、交集以及补集，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体会图形对理解抽象概念的作用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，继续渗透数形结合，提升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直观想象素养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lang="zh-CN" sz="2400" b="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会用集合语言表达数学内容知识，并能进行自然语言、图形语言、符号语言间的转换，提升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数学抽象素养</a:t>
            </a:r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lang="en-US" altLang="zh-CN" sz="2400" b="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0" y="448945"/>
            <a:ext cx="7010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（一）学习目标：</a:t>
            </a:r>
            <a:endParaRPr lang="en-US" altLang="zh-CN" sz="2800"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-64770" y="3168015"/>
            <a:ext cx="7010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（二）目标解析</a:t>
            </a:r>
            <a:r>
              <a:rPr lang="en-US" altLang="zh-CN" sz="2800">
                <a:sym typeface="+mn-ea"/>
              </a:rPr>
              <a:t>:</a:t>
            </a:r>
            <a:endParaRPr lang="en-US" altLang="zh-CN" sz="2800">
              <a:sym typeface="+mn-ea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-12700" y="3689985"/>
            <a:ext cx="1206563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能结合简单的问题和情境解释并集、交集</a:t>
            </a:r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、</a:t>
            </a:r>
            <a:r>
              <a:rPr lang="zh-CN" sz="2400">
                <a:ea typeface="宋体" panose="02010600030101010101" pitchFamily="2" charset="-122"/>
                <a:sym typeface="+mn-ea"/>
              </a:rPr>
              <a:t>全集和补集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的含义，</a:t>
            </a:r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会求两个集合的并集、交集以及</a:t>
            </a:r>
            <a:r>
              <a:rPr lang="zh-CN" sz="2400">
                <a:ea typeface="宋体" panose="02010600030101010101" pitchFamily="2" charset="-122"/>
                <a:sym typeface="+mn-ea"/>
              </a:rPr>
              <a:t>、给定集合的补集</a:t>
            </a:r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endParaRPr lang="zh-CN" sz="240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indent="0"/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对于给定的问题，能使用Venn图表达集合的“交”运算、“并”运算以及</a:t>
            </a:r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补</a:t>
            </a:r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en-US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运算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，从中体会图形对理解抽象概念的作用</a:t>
            </a:r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lang="zh-CN" sz="2400" b="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在具体问题情景中，能根据需求进行自然语言、符号语言和图形语言的转换，熟悉符号语言和图形语言的表述方式，并能使用符号语言表述数学对象，积累数学抽象经验</a:t>
            </a:r>
            <a:r>
              <a:rPr lang="en-US" altLang="zh-CN" sz="2400" b="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lang="en-US" altLang="zh-CN" sz="2400" b="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3535680" y="511810"/>
            <a:ext cx="45104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ym typeface="+mn-ea"/>
              </a:rPr>
              <a:t>四、学习重点难点</a:t>
            </a:r>
            <a:endParaRPr lang="zh-CN" altLang="en-US" sz="2800" b="1"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6050" y="1501140"/>
            <a:ext cx="1157224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重点：</a:t>
            </a:r>
            <a:r>
              <a:rPr lang="zh-CN" sz="2400">
                <a:solidFill>
                  <a:srgbClr val="22222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并集、交集、全集以及补集的含义，用</a:t>
            </a:r>
            <a:r>
              <a:rPr lang="zh-CN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集合语言表达数学内容</a:t>
            </a:r>
            <a:r>
              <a:rPr lang="zh-CN" sz="2400">
                <a:solidFill>
                  <a:srgbClr val="22222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；</a:t>
            </a:r>
            <a:endParaRPr lang="zh-CN" sz="2400">
              <a:solidFill>
                <a:srgbClr val="22222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/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难点</a:t>
            </a:r>
            <a:r>
              <a:rPr lang="zh-CN" sz="2400">
                <a:solidFill>
                  <a:srgbClr val="22222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：交集、并集、补集的运算性质及应用，符号之间的区别与联系</a:t>
            </a:r>
            <a:r>
              <a:rPr lang="en-US" altLang="zh-CN" sz="2400">
                <a:solidFill>
                  <a:srgbClr val="22222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</a:t>
            </a:r>
            <a:endParaRPr lang="en-US" altLang="zh-CN" sz="2400">
              <a:solidFill>
                <a:srgbClr val="22222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3627120" y="848995"/>
            <a:ext cx="50685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ym typeface="+mn-ea"/>
              </a:rPr>
              <a:t>五、学习评价设计</a:t>
            </a:r>
            <a:endParaRPr lang="zh-CN" altLang="en-US" sz="2800" b="1">
              <a:sym typeface="+mn-ea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391160" y="1903730"/>
            <a:ext cx="11102975" cy="93916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通过完成探究一、探究二和探究三来评价目标1、2的达成情况、通过完成例1、例2、例3、</a:t>
            </a:r>
            <a:r>
              <a:rPr 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例4、例5、例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6</a:t>
            </a:r>
            <a:r>
              <a:rPr 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以及达标检测来评价目标3的达成情况.
</a:t>
            </a:r>
            <a:endParaRPr lang="zh-CN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3304540" y="448945"/>
            <a:ext cx="54000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800" b="1">
                <a:latin typeface="+mj-ea"/>
                <a:ea typeface="+mj-ea"/>
                <a:cs typeface="+mj-ea"/>
                <a:sym typeface="+mn-ea"/>
              </a:rPr>
              <a:t>六、</a:t>
            </a:r>
            <a:r>
              <a:rPr lang="zh-CN" sz="2800" b="1">
                <a:latin typeface="+mj-ea"/>
                <a:ea typeface="+mj-ea"/>
                <a:cs typeface="+mj-ea"/>
                <a:sym typeface="+mn-ea"/>
              </a:rPr>
              <a:t>学习活动设计</a:t>
            </a:r>
            <a:r>
              <a:rPr lang="en-US" altLang="zh-CN" sz="2800" b="1">
                <a:latin typeface="+mj-ea"/>
                <a:ea typeface="+mj-ea"/>
                <a:cs typeface="+mj-ea"/>
                <a:sym typeface="+mn-ea"/>
              </a:rPr>
              <a:t>——</a:t>
            </a:r>
            <a:r>
              <a:rPr lang="zh-CN" altLang="en-US" sz="2800" b="1">
                <a:latin typeface="+mj-ea"/>
                <a:ea typeface="+mj-ea"/>
                <a:cs typeface="+mj-ea"/>
                <a:sym typeface="+mn-ea"/>
              </a:rPr>
              <a:t>环节一</a:t>
            </a:r>
            <a:endParaRPr lang="zh-CN" altLang="en-US" sz="2800" b="1"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814705" y="1823085"/>
            <a:ext cx="6096000" cy="1708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chemeClr val="tx1"/>
                </a:solidFill>
                <a:latin typeface="+mj-ea"/>
                <a:ea typeface="+mj-ea"/>
                <a:cs typeface="+mj-ea"/>
              </a:rPr>
              <a:t>创设情景，揭示课题</a:t>
            </a:r>
            <a:endParaRPr lang="zh-CN" sz="2800" b="1">
              <a:solidFill>
                <a:schemeClr val="tx1"/>
              </a:solidFill>
              <a:latin typeface="+mj-ea"/>
              <a:ea typeface="+mj-ea"/>
              <a:cs typeface="+mj-ea"/>
            </a:endParaRPr>
          </a:p>
          <a:p>
            <a:pPr indent="0"/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我们知道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实数有加、减、乘、除等运算，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3+5=8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6-2=4,2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×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2=4,12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÷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3=4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类比实数的运算，集合是否也类似的运算?</a:t>
            </a:r>
            <a:endParaRPr lang="zh-CN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/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6778625" y="1726565"/>
            <a:ext cx="4483735" cy="29070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设计意图：</a:t>
            </a:r>
            <a:endParaRPr 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创设一个比较熟悉的情境，通过以前所学的知识内容，引发学生的思考，让学生大胆猜想，从而引导学生从集合的角度来考虑问题，也能激发学生的学习兴趣和求知欲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.</a:t>
            </a:r>
            <a:endParaRPr lang="en-US" altLang="zh-CN" sz="2400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3564890" y="41910"/>
            <a:ext cx="54000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latin typeface="+mj-ea"/>
                <a:ea typeface="+mj-ea"/>
                <a:cs typeface="+mj-ea"/>
                <a:sym typeface="+mn-ea"/>
              </a:rPr>
              <a:t>六、学习活动设计——环节二</a:t>
            </a:r>
            <a:endParaRPr lang="zh-CN" sz="2800" b="1"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" name="文本框 103" title=""/>
          <p:cNvSpPr txBox="1"/>
          <p:nvPr/>
        </p:nvSpPr>
        <p:spPr>
          <a:xfrm>
            <a:off x="39370" y="2088515"/>
            <a:ext cx="1075944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ea typeface="宋体" panose="02010600030101010101" pitchFamily="2" charset="-122"/>
              </a:rPr>
              <a:t>问题</a:t>
            </a:r>
            <a:r>
              <a:rPr lang="en-US" sz="2400" b="1">
                <a:latin typeface="仿宋_GB2312" charset="0"/>
                <a:ea typeface="宋体" panose="02010600030101010101" pitchFamily="2" charset="-122"/>
              </a:rPr>
              <a:t>1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en-US" altLang="zh-CN" sz="2400" b="0">
                <a:ea typeface="宋体" panose="02010600030101010101" pitchFamily="2" charset="-122"/>
              </a:rPr>
              <a:t>    </a:t>
            </a:r>
            <a:r>
              <a:rPr lang="zh-CN" sz="2400" b="0">
                <a:ea typeface="宋体" panose="02010600030101010101" pitchFamily="2" charset="-122"/>
              </a:rPr>
              <a:t>请同学们观察下列各个集合，你能说出集合C与集合A、B之间的关系吗?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(1)A={1,3,5},B ={2,4,6}, C={1,2,3,4,5,6};(2)A={</a:t>
            </a:r>
            <a:r>
              <a:rPr lang="en-US" sz="2400" b="0" i="1">
                <a:latin typeface="Times New Roman" panose="02020603050405020304" charset="0"/>
                <a:cs typeface="仿宋_GB2312" charset="0"/>
              </a:rPr>
              <a:t>x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|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400" b="0">
                <a:ea typeface="宋体" panose="02010600030101010101" pitchFamily="2" charset="-122"/>
              </a:rPr>
              <a:t>是理数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}, B={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|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400" b="0">
                <a:ea typeface="宋体" panose="02010600030101010101" pitchFamily="2" charset="-122"/>
              </a:rPr>
              <a:t>是无理数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}, C={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|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400" b="0">
                <a:ea typeface="宋体" panose="02010600030101010101" pitchFamily="2" charset="-122"/>
              </a:rPr>
              <a:t>是实数</a:t>
            </a:r>
            <a:r>
              <a:rPr lang="en-US" sz="2400" b="0">
                <a:latin typeface="仿宋_GB2312" charset="0"/>
                <a:ea typeface="宋体" panose="02010600030101010101" pitchFamily="2" charset="-122"/>
              </a:rPr>
              <a:t>}.
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endParaRPr lang="zh-CN" altLang="en-US" sz="2400" b="0">
              <a:ea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3"/>
            </p:custDataLst>
          </p:nvPr>
        </p:nvSpPr>
        <p:spPr>
          <a:xfrm>
            <a:off x="39370" y="696595"/>
            <a:ext cx="1158303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针对学习目标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zh-CN" sz="2800" b="1">
                <a:solidFill>
                  <a:srgbClr val="22222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通过问题</a:t>
            </a:r>
            <a:r>
              <a:rPr lang="en-US" altLang="zh-CN" sz="2800" b="1">
                <a:solidFill>
                  <a:srgbClr val="22222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1,</a:t>
            </a:r>
            <a:r>
              <a:rPr lang="zh-CN" sz="2800" b="1">
                <a:solidFill>
                  <a:srgbClr val="22222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让学生理解并集的概念</a:t>
            </a:r>
            <a:r>
              <a:rPr lang="en-US" altLang="zh-CN" sz="2800" b="1">
                <a:solidFill>
                  <a:srgbClr val="22222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,</a:t>
            </a:r>
            <a:r>
              <a:rPr lang="zh-CN" sz="2800" b="1">
                <a:solidFill>
                  <a:srgbClr val="22222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会求两个集合的并集，发展学生数学抽象素养</a:t>
            </a:r>
            <a:r>
              <a:rPr lang="en-US" altLang="zh-CN" sz="2800" b="1">
                <a:solidFill>
                  <a:srgbClr val="22222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zh-CN" sz="2800" b="1">
              <a:solidFill>
                <a:srgbClr val="222222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/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任务：教师给出问题</a:t>
            </a:r>
            <a:endParaRPr lang="zh-CN" altLang="en-US" sz="28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39370" y="3823335"/>
            <a:ext cx="11583035" cy="20612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学习活动设计：</a:t>
            </a: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学生通过观察每个集合的元素、思考集合之间的关系，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教师从严谨性的角度帮助学生梳理并集的概念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.</a:t>
            </a:r>
            <a:endParaRPr lang="en-US" altLang="zh-CN" sz="2400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评价设计：</a:t>
            </a:r>
            <a:r>
              <a:rPr lang="zh-CN" sz="2400">
                <a:ea typeface="宋体" panose="02010600030101010101" pitchFamily="2" charset="-122"/>
              </a:rPr>
              <a:t>①让学生自己先观察、思考并尝试总结，然后小组交流讨论，选代表展示，其他的小组补充完善，最后由教师点评.</a:t>
            </a:r>
            <a:endParaRPr lang="zh-CN" sz="2400">
              <a:ea typeface="宋体" panose="02010600030101010101" pitchFamily="2" charset="-122"/>
            </a:endParaRPr>
          </a:p>
          <a:p>
            <a:pPr indent="0"/>
            <a:r>
              <a:rPr lang="zh-CN" sz="2400">
                <a:ea typeface="宋体" panose="02010600030101010101" pitchFamily="2" charset="-122"/>
                <a:sym typeface="+mn-ea"/>
              </a:rPr>
              <a:t>②</a:t>
            </a: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完成课本第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12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页第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1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题、第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2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题、第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3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题和第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4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题的并集部分练习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.</a:t>
            </a:r>
            <a:endParaRPr lang="en-US" altLang="zh-CN" sz="2400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2636500" y="120904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2934335" y="123825"/>
            <a:ext cx="54000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latin typeface="+mj-ea"/>
                <a:ea typeface="+mj-ea"/>
                <a:cs typeface="+mj-ea"/>
                <a:sym typeface="+mn-ea"/>
              </a:rPr>
              <a:t>六、学习活动设计——环节二</a:t>
            </a:r>
            <a:endParaRPr lang="zh-CN" sz="2800" b="1"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" name="文本框 103" title=""/>
          <p:cNvSpPr txBox="1"/>
          <p:nvPr/>
        </p:nvSpPr>
        <p:spPr>
          <a:xfrm>
            <a:off x="441960" y="847090"/>
            <a:ext cx="5372100" cy="3784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ea typeface="宋体" panose="02010600030101010101" pitchFamily="2" charset="-122"/>
              </a:rPr>
              <a:t>概念：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一般地，由所有属于集合A或集合B的元素组成的集合. 称为集合A与B的并集，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记作：A∪B；读作“A并B”</a:t>
            </a:r>
            <a:r>
              <a:rPr lang="en-US" altLang="zh-CN" sz="2400" b="0">
                <a:ea typeface="宋体" panose="02010600030101010101" pitchFamily="2" charset="-122"/>
              </a:rPr>
              <a:t>.</a:t>
            </a:r>
            <a:r>
              <a:rPr lang="zh-CN" sz="2400" b="0">
                <a:ea typeface="宋体" panose="02010600030101010101" pitchFamily="2" charset="-122"/>
              </a:rPr>
              <a:t>用描述法表示为</a:t>
            </a:r>
            <a:r>
              <a:rPr lang="en-US" sz="2400" b="0">
                <a:latin typeface="仿宋" panose="02010609060101010101" charset="-122"/>
                <a:ea typeface="宋体" panose="02010600030101010101" pitchFamily="2" charset="-122"/>
              </a:rPr>
              <a:t>A∪B = {</a:t>
            </a:r>
            <a:r>
              <a:rPr lang="en-US" sz="24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en-US" sz="2400" b="0">
                <a:latin typeface="仿宋" panose="02010609060101010101" charset="-122"/>
                <a:ea typeface="宋体" panose="02010600030101010101" pitchFamily="2" charset="-122"/>
              </a:rPr>
              <a:t>|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400" b="0">
                <a:ea typeface="宋体" panose="02010600030101010101" pitchFamily="2" charset="-122"/>
              </a:rPr>
              <a:t>∈A，或</a:t>
            </a:r>
            <a:r>
              <a:rPr lang="en-US" sz="24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400" b="0">
                <a:ea typeface="宋体" panose="02010600030101010101" pitchFamily="2" charset="-122"/>
              </a:rPr>
              <a:t>∈B</a:t>
            </a:r>
            <a:r>
              <a:rPr lang="en-US" sz="2400" b="0">
                <a:latin typeface="仿宋" panose="02010609060101010101" charset="-122"/>
                <a:ea typeface="宋体" panose="02010600030101010101" pitchFamily="2" charset="-122"/>
              </a:rPr>
              <a:t>}</a:t>
            </a:r>
            <a:r>
              <a:rPr lang="en-US" altLang="zh-CN" sz="2400" b="0">
                <a:ea typeface="宋体" panose="02010600030101010101" pitchFamily="2" charset="-122"/>
              </a:rPr>
              <a:t>.</a:t>
            </a:r>
            <a:r>
              <a:rPr lang="zh-CN" sz="2400" b="0">
                <a:ea typeface="宋体" panose="02010600030101010101" pitchFamily="2" charset="-122"/>
              </a:rPr>
              <a:t>则刚才问题1中的（1）、（2），集合A，B与集合C之间的关系都可以表示为</a:t>
            </a:r>
            <a:r>
              <a:rPr lang="en-US" altLang="zh-CN" sz="2400" b="0">
                <a:ea typeface="宋体" panose="02010600030101010101" pitchFamily="2" charset="-122"/>
              </a:rPr>
              <a:t>  </a:t>
            </a:r>
            <a:r>
              <a:rPr lang="zh-CN" sz="2400" b="0">
                <a:ea typeface="宋体" panose="02010600030101010101" pitchFamily="2" charset="-122"/>
              </a:rPr>
              <a:t>A∪B =C</a:t>
            </a:r>
            <a:r>
              <a:rPr lang="en-US" altLang="zh-CN" sz="2400" b="0">
                <a:ea typeface="宋体" panose="02010600030101010101" pitchFamily="2" charset="-122"/>
              </a:rPr>
              <a:t>.</a:t>
            </a:r>
            <a:r>
              <a:rPr lang="en-US" sz="2400" b="0">
                <a:latin typeface="Times New Roman" panose="02020603050405020304" charset="0"/>
                <a:ea typeface="宋体" panose="02010600030101010101" pitchFamily="2" charset="-122"/>
              </a:rPr>
              <a:t>Venn</a:t>
            </a:r>
            <a:r>
              <a:rPr lang="zh-CN" sz="2400" b="0">
                <a:ea typeface="宋体" panose="02010600030101010101" pitchFamily="2" charset="-122"/>
              </a:rPr>
              <a:t>图表示
</a:t>
            </a:r>
            <a:endParaRPr lang="zh-CN" altLang="en-US" sz="2400" b="0">
              <a:ea typeface="宋体" panose="02010600030101010101" pitchFamily="2" charset="-122"/>
            </a:endParaRPr>
          </a:p>
        </p:txBody>
      </p:sp>
      <p:pic>
        <p:nvPicPr>
          <p:cNvPr id="37" name="图片 27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705" y="4483735"/>
            <a:ext cx="2036445" cy="108458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文本框 3" title=""/>
          <p:cNvSpPr txBox="1"/>
          <p:nvPr/>
        </p:nvSpPr>
        <p:spPr>
          <a:xfrm>
            <a:off x="6461125" y="1226185"/>
            <a:ext cx="5214620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设计意图：</a:t>
            </a:r>
            <a:r>
              <a:rPr lang="zh-CN" sz="2400" b="0">
                <a:ea typeface="宋体" panose="02010600030101010101" pitchFamily="2" charset="-122"/>
              </a:rPr>
              <a:t>学习了并集的概念，再引导学生观察并集的Venn图</a:t>
            </a:r>
            <a:r>
              <a:rPr lang="en-US" altLang="zh-CN" sz="2400" b="0">
                <a:ea typeface="宋体" panose="02010600030101010101" pitchFamily="2" charset="-122"/>
              </a:rPr>
              <a:t>(</a:t>
            </a:r>
            <a:r>
              <a:rPr lang="zh-CN" sz="2400">
                <a:ea typeface="宋体" panose="02010600030101010101" pitchFamily="2" charset="-122"/>
                <a:sym typeface="+mn-ea"/>
              </a:rPr>
              <a:t>针对学习目标2</a:t>
            </a:r>
            <a:r>
              <a:rPr lang="en-US" altLang="zh-CN" sz="2400">
                <a:ea typeface="宋体" panose="02010600030101010101" pitchFamily="2" charset="-122"/>
                <a:sym typeface="+mn-ea"/>
              </a:rPr>
              <a:t>)</a:t>
            </a:r>
            <a:r>
              <a:rPr lang="zh-CN" sz="2400" b="0">
                <a:ea typeface="宋体" panose="02010600030101010101" pitchFamily="2" charset="-122"/>
              </a:rPr>
              <a:t>，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使用</a:t>
            </a: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V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enn体会图形对理解抽象概念的作用</a:t>
            </a:r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，渗透数形结合，提升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直观想象素养</a:t>
            </a: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endParaRPr lang="en-US" altLang="zh-CN" sz="2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2944495" y="77470"/>
            <a:ext cx="54000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latin typeface="+mj-ea"/>
                <a:ea typeface="+mj-ea"/>
                <a:cs typeface="+mj-ea"/>
                <a:sym typeface="+mn-ea"/>
              </a:rPr>
              <a:t>六、学习活动设计——环节二</a:t>
            </a:r>
            <a:endParaRPr lang="zh-CN" sz="2800" b="1"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74370" y="1467485"/>
            <a:ext cx="6287135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ea typeface="宋体" panose="02010600030101010101" pitchFamily="2" charset="-122"/>
              </a:rPr>
              <a:t>例</a:t>
            </a:r>
            <a:r>
              <a:rPr lang="en-US" sz="2000" b="1">
                <a:latin typeface="仿宋" panose="02010609060101010101" charset="-122"/>
                <a:ea typeface="宋体" panose="02010600030101010101" pitchFamily="2" charset="-122"/>
              </a:rPr>
              <a:t>1</a:t>
            </a:r>
            <a:r>
              <a:rPr lang="en-US" sz="2000" b="0">
                <a:ea typeface="宋体" panose="02010600030101010101" pitchFamily="2" charset="-122"/>
              </a:rPr>
              <a:t>:</a:t>
            </a:r>
            <a:r>
              <a:rPr lang="zh-CN" sz="2000" b="0">
                <a:ea typeface="宋体" panose="02010600030101010101" pitchFamily="2" charset="-122"/>
              </a:rPr>
              <a:t>设A = {4，5，6，8}，B = {3，5，7，8}，求A∪B.分析：结合Venn图 ： 
</a:t>
            </a:r>
            <a:endParaRPr lang="zh-CN" sz="2000" b="0">
              <a:ea typeface="宋体" panose="02010600030101010101" pitchFamily="2" charset="-122"/>
            </a:endParaRPr>
          </a:p>
          <a:p>
            <a:endParaRPr lang="zh-CN" altLang="en-US" sz="2000" b="0">
              <a:ea typeface="宋体" panose="02010600030101010101" pitchFamily="2" charset="-122"/>
            </a:endParaRPr>
          </a:p>
        </p:txBody>
      </p:sp>
      <p:pic>
        <p:nvPicPr>
          <p:cNvPr id="4" name="图片 3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61060" y="2458720"/>
            <a:ext cx="3298190" cy="16281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5" name="文本框 104" title=""/>
          <p:cNvSpPr txBox="1"/>
          <p:nvPr/>
        </p:nvSpPr>
        <p:spPr>
          <a:xfrm>
            <a:off x="674370" y="3975735"/>
            <a:ext cx="570865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ea typeface="宋体" panose="02010600030101010101" pitchFamily="2" charset="-122"/>
              </a:rPr>
              <a:t>例</a:t>
            </a:r>
            <a:r>
              <a:rPr lang="en-US" sz="2000" b="1">
                <a:latin typeface="仿宋" panose="02010609060101010101" charset="-122"/>
                <a:ea typeface="宋体" panose="02010600030101010101" pitchFamily="2" charset="-122"/>
              </a:rPr>
              <a:t>2</a:t>
            </a:r>
            <a:r>
              <a:rPr lang="zh-CN" sz="2000" b="0">
                <a:ea typeface="宋体" panose="02010600030101010101" pitchFamily="2" charset="-122"/>
              </a:rPr>
              <a:t>：设集合</a:t>
            </a:r>
            <a:r>
              <a:rPr lang="en-US" sz="2000" b="0">
                <a:latin typeface="仿宋" panose="02010609060101010101" charset="-122"/>
                <a:ea typeface="宋体" panose="02010600030101010101" pitchFamily="2" charset="-122"/>
              </a:rPr>
              <a:t>A={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zh-CN" sz="2000" b="0">
                <a:ea typeface="宋体" panose="02010600030101010101" pitchFamily="2" charset="-122"/>
              </a:rPr>
              <a:t>|–1＜</a:t>
            </a:r>
            <a:r>
              <a:rPr lang="en-US" sz="20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000" b="0">
                <a:ea typeface="宋体" panose="02010600030101010101" pitchFamily="2" charset="-122"/>
              </a:rPr>
              <a:t>＜2}，集合</a:t>
            </a:r>
            <a:r>
              <a:rPr lang="en-US" sz="2000" b="0">
                <a:latin typeface="仿宋" panose="02010609060101010101" charset="-122"/>
                <a:ea typeface="宋体" panose="02010600030101010101" pitchFamily="2" charset="-122"/>
              </a:rPr>
              <a:t>B = {</a:t>
            </a:r>
            <a:r>
              <a:rPr lang="en-US" sz="20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000" b="0">
                <a:ea typeface="宋体" panose="02010600030101010101" pitchFamily="2" charset="-122"/>
              </a:rPr>
              <a:t>|1＜</a:t>
            </a:r>
            <a:r>
              <a:rPr lang="en-US" sz="2000" b="0" i="1">
                <a:latin typeface="Times New Roman" panose="02020603050405020304" charset="0"/>
                <a:ea typeface="宋体" panose="02010600030101010101" pitchFamily="2" charset="-122"/>
              </a:rPr>
              <a:t>x</a:t>
            </a:r>
            <a:r>
              <a:rPr lang="zh-CN" sz="2000" b="0">
                <a:ea typeface="宋体" panose="02010600030101010101" pitchFamily="2" charset="-122"/>
              </a:rPr>
              <a:t>＜3}，求A∪B.
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1">
                <a:ea typeface="宋体" panose="02010600030101010101" pitchFamily="2" charset="-122"/>
              </a:rPr>
              <a:t>注：</a:t>
            </a:r>
            <a:r>
              <a:rPr lang="zh-CN" sz="2000" b="0">
                <a:ea typeface="宋体" panose="02010600030101010101" pitchFamily="2" charset="-122"/>
              </a:rPr>
              <a:t>结合数轴更直观</a:t>
            </a:r>
            <a:r>
              <a:rPr lang="en-US" altLang="zh-CN" sz="2000" b="0">
                <a:ea typeface="宋体" panose="02010600030101010101" pitchFamily="2" charset="-122"/>
              </a:rPr>
              <a:t>.</a:t>
            </a:r>
            <a:r>
              <a:rPr lang="en-US" sz="2000" b="1">
                <a:latin typeface="仿宋_GB2312" charset="0"/>
                <a:ea typeface="宋体" panose="02010600030101010101" pitchFamily="2" charset="-122"/>
              </a:rPr>
              <a:t> </a:t>
            </a:r>
            <a:endParaRPr lang="en-US" altLang="en-US" sz="2000" b="1">
              <a:latin typeface="仿宋_GB2312" charset="0"/>
              <a:ea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7121525" y="1638935"/>
            <a:ext cx="5071745" cy="27222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设计意图：</a:t>
            </a:r>
            <a:endParaRPr lang="zh-CN" sz="28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  <a:p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通过例题</a:t>
            </a:r>
            <a:r>
              <a:rPr lang="en-US" alt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,</a:t>
            </a:r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让学生感知并集的含义</a:t>
            </a:r>
            <a:r>
              <a:rPr lang="en-US" alt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,</a:t>
            </a:r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提高学生思考并解决问题的能力</a:t>
            </a:r>
            <a:r>
              <a:rPr lang="en-US" alt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(</a:t>
            </a:r>
            <a:r>
              <a:rPr lang="zh-CN" sz="2400" b="1">
                <a:ea typeface="宋体" panose="02010600030101010101" pitchFamily="2" charset="-122"/>
                <a:sym typeface="+mn-ea"/>
              </a:rPr>
              <a:t>这里也正好达到</a:t>
            </a:r>
            <a:r>
              <a:rPr lang="zh-CN" sz="2400" b="1">
                <a:solidFill>
                  <a:schemeClr val="accent2"/>
                </a:solidFill>
                <a:ea typeface="宋体" panose="02010600030101010101" pitchFamily="2" charset="-122"/>
                <a:sym typeface="+mn-ea"/>
              </a:rPr>
              <a:t>评价目标3的达成情况</a:t>
            </a:r>
            <a:r>
              <a:rPr lang="en-US" altLang="zh-CN" sz="2400" b="1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),</a:t>
            </a:r>
            <a:r>
              <a:rPr lang="zh-CN" sz="2400" b="1">
                <a:solidFill>
                  <a:schemeClr val="accent2"/>
                </a:solidFill>
                <a:ea typeface="宋体" panose="02010600030101010101" pitchFamily="2" charset="-122"/>
                <a:sym typeface="+mn-ea"/>
              </a:rPr>
              <a:t>使用</a:t>
            </a:r>
            <a:r>
              <a:rPr lang="en-US" altLang="zh-CN" sz="2400" b="1">
                <a:solidFill>
                  <a:schemeClr val="accent2"/>
                </a:solidFill>
                <a:ea typeface="宋体" panose="02010600030101010101" pitchFamily="2" charset="-122"/>
                <a:sym typeface="+mn-ea"/>
              </a:rPr>
              <a:t>venn</a:t>
            </a:r>
            <a:r>
              <a:rPr lang="zh-CN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体会图形对理解抽象概念的作用</a:t>
            </a:r>
            <a:r>
              <a:rPr lang="zh-CN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</a:t>
            </a:r>
            <a:r>
              <a:rPr 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继续渗透数形结合，提升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直观想象素养</a:t>
            </a: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endParaRPr lang="zh-CN" altLang="en-US" sz="2400" b="1">
              <a:solidFill>
                <a:schemeClr val="accent2"/>
              </a:solidFill>
              <a:ea typeface="宋体" panose="02010600030101010101" pitchFamily="2" charset="-122"/>
            </a:endParaRPr>
          </a:p>
          <a:p>
            <a:endParaRPr lang="zh-CN" altLang="en-US" sz="2400" b="1">
              <a:solidFill>
                <a:schemeClr val="accent2"/>
              </a:solidFill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3017520" y="676910"/>
            <a:ext cx="54000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latin typeface="+mj-ea"/>
                <a:ea typeface="+mj-ea"/>
                <a:cs typeface="+mj-ea"/>
                <a:sym typeface="+mn-ea"/>
              </a:rPr>
              <a:t>六、学习活动设计——环节二</a:t>
            </a:r>
            <a:endParaRPr lang="zh-CN" sz="2800" b="1"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5" name="文本框 104" title=""/>
          <p:cNvSpPr txBox="1"/>
          <p:nvPr/>
        </p:nvSpPr>
        <p:spPr>
          <a:xfrm>
            <a:off x="682625" y="1750060"/>
            <a:ext cx="5080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思考</a:t>
            </a:r>
            <a:r>
              <a:rPr 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下列关系式成立吗？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aphicFrame>
        <p:nvGraphicFramePr>
          <p:cNvPr id="5" name="对象 4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1242060" y="2494280"/>
          <a:ext cx="1960880" cy="981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862965" imgH="431800" progId="Equation.DSMT4">
                  <p:embed/>
                </p:oleObj>
              </mc:Choice>
              <mc:Fallback>
                <p:oleObj r:id="rId3" imgW="862965" imgH="431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42060" y="2494280"/>
                        <a:ext cx="1960880" cy="981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7" name="文本框 106" title=""/>
          <p:cNvSpPr txBox="1"/>
          <p:nvPr/>
        </p:nvSpPr>
        <p:spPr>
          <a:xfrm>
            <a:off x="5651500" y="1750060"/>
            <a:ext cx="6510655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lang="zh-CN" sz="2800" b="1">
                <a:solidFill>
                  <a:srgbClr val="FF0000"/>
                </a:solidFill>
                <a:ea typeface="宋体" panose="02010600030101010101" pitchFamily="2" charset="-122"/>
              </a:rPr>
              <a:t>设计意图：</a:t>
            </a:r>
            <a:r>
              <a:rPr lang="en-US" altLang="zh-CN" sz="2400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巩固、加深对集合的并集运算和集合元素“互异性”的理解，进一步体会空集的意义，关注集合运算的特殊性，提升学生的逻辑推理能力.</a:t>
            </a:r>
            <a:endParaRPr lang="en-US" altLang="zh-CN" sz="2400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indent="304800"/>
            <a:endParaRPr lang="zh-CN" sz="2400" b="0">
              <a:ea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2"/>
            </p:custDataLst>
          </p:nvPr>
        </p:nvSpPr>
        <p:spPr>
          <a:xfrm>
            <a:off x="3154045" y="77470"/>
            <a:ext cx="54000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latin typeface="+mj-ea"/>
                <a:ea typeface="+mj-ea"/>
                <a:cs typeface="+mj-ea"/>
                <a:sym typeface="+mn-ea"/>
              </a:rPr>
              <a:t>六、学习活动设计——环节二</a:t>
            </a:r>
            <a:endParaRPr lang="zh-CN" sz="2800" b="1"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11" name="文本框 110" title=""/>
          <p:cNvSpPr txBox="1"/>
          <p:nvPr/>
        </p:nvSpPr>
        <p:spPr>
          <a:xfrm>
            <a:off x="62230" y="2275840"/>
            <a:ext cx="750316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Times New Roman" panose="02020603050405020304" charset="0"/>
                <a:ea typeface="宋体" panose="02010600030101010101" pitchFamily="2" charset="-122"/>
              </a:rPr>
              <a:t>问题</a:t>
            </a:r>
            <a:r>
              <a:rPr lang="en-US" sz="2000" b="1">
                <a:latin typeface="Times New Roman" panose="02020603050405020304" charset="0"/>
                <a:ea typeface="宋体" panose="02010600030101010101" pitchFamily="2" charset="-122"/>
              </a:rPr>
              <a:t>2 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zh-CN" sz="2000" b="0">
                <a:ea typeface="宋体" panose="02010600030101010101" pitchFamily="2" charset="-122"/>
              </a:rPr>
              <a:t>考察下面的问题，集合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</a:t>
            </a:r>
            <a:r>
              <a:rPr lang="zh-CN" sz="2000" b="0">
                <a:ea typeface="宋体" panose="02010600030101010101" pitchFamily="2" charset="-122"/>
              </a:rPr>
              <a:t>，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B</a:t>
            </a:r>
            <a:r>
              <a:rPr lang="zh-CN" sz="2000" b="0">
                <a:ea typeface="宋体" panose="02010600030101010101" pitchFamily="2" charset="-122"/>
              </a:rPr>
              <a:t>与集合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</a:t>
            </a:r>
            <a:r>
              <a:rPr lang="zh-CN" sz="2000" b="0">
                <a:ea typeface="宋体" panose="02010600030101010101" pitchFamily="2" charset="-122"/>
              </a:rPr>
              <a:t>之间有什么关系？（</a:t>
            </a:r>
            <a:r>
              <a:rPr lang="en-US" altLang="zh-CN" sz="2000" b="0">
                <a:ea typeface="宋体" panose="02010600030101010101" pitchFamily="2" charset="-122"/>
              </a:rPr>
              <a:t>1</a:t>
            </a:r>
            <a:r>
              <a:rPr lang="zh-CN" sz="2000" b="0">
                <a:ea typeface="宋体" panose="02010600030101010101" pitchFamily="2" charset="-122"/>
              </a:rPr>
              <a:t>）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</a:t>
            </a:r>
            <a:r>
              <a:rPr lang="zh-CN" sz="2000" b="0">
                <a:ea typeface="宋体" panose="02010600030101010101" pitchFamily="2" charset="-122"/>
              </a:rPr>
              <a:t>={2，4，6，8，10},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B</a:t>
            </a:r>
            <a:r>
              <a:rPr lang="zh-CN" sz="2000" b="0">
                <a:ea typeface="宋体" panose="02010600030101010101" pitchFamily="2" charset="-122"/>
              </a:rPr>
              <a:t>={3，5，8，12} </a:t>
            </a:r>
            <a:r>
              <a:rPr lang="en-US" altLang="zh-CN" sz="2000" b="0">
                <a:ea typeface="宋体" panose="02010600030101010101" pitchFamily="2" charset="-122"/>
              </a:rPr>
              <a:t>,</a:t>
            </a:r>
            <a:r>
              <a:rPr lang="en-US" sz="2000" b="0">
                <a:latin typeface="仿宋_GB2312" charset="0"/>
                <a:ea typeface="宋体" panose="02010600030101010101" pitchFamily="2" charset="-122"/>
              </a:rPr>
              <a:t> 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</a:t>
            </a:r>
            <a:r>
              <a:rPr lang="zh-CN" sz="2000" b="0">
                <a:ea typeface="宋体" panose="02010600030101010101" pitchFamily="2" charset="-122"/>
              </a:rPr>
              <a:t>={8}（2）</a:t>
            </a:r>
            <a:r>
              <a:rPr lang="zh-CN" sz="2000" b="0" i="1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</a:t>
            </a:r>
            <a:r>
              <a:rPr lang="zh-CN" sz="2000" b="0">
                <a:ea typeface="宋体" panose="02010600030101010101" pitchFamily="2" charset="-122"/>
              </a:rPr>
              <a:t>=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{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 |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zh-CN" sz="2000" b="0">
                <a:ea typeface="仿宋" panose="02010609060101010101" charset="-122"/>
              </a:rPr>
              <a:t>是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立德</a:t>
            </a:r>
            <a:r>
              <a:rPr lang="zh-CN" sz="2000" b="0">
                <a:ea typeface="仿宋" panose="02010609060101010101" charset="-122"/>
              </a:rPr>
              <a:t>中学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今年</a:t>
            </a:r>
            <a:r>
              <a:rPr lang="zh-CN" sz="2000" b="0">
                <a:ea typeface="仿宋" panose="02010609060101010101" charset="-122"/>
              </a:rPr>
              <a:t>在校的女同学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}</a:t>
            </a:r>
            <a:r>
              <a:rPr lang="zh-CN" sz="2000" b="0">
                <a:ea typeface="仿宋" panose="02010609060101010101" charset="-122"/>
              </a:rPr>
              <a:t>，
</a:t>
            </a:r>
            <a:endParaRPr lang="en-US" sz="2000" b="0">
              <a:latin typeface="Times New Roman" panose="02020603050405020304" charset="0"/>
              <a:ea typeface="仿宋" panose="02010609060101010101" charset="-122"/>
            </a:endParaRPr>
          </a:p>
          <a:p>
            <a:pPr indent="0"/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B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={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 |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zh-CN" sz="2000" b="0">
                <a:ea typeface="仿宋" panose="02010609060101010101" charset="-122"/>
              </a:rPr>
              <a:t>是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立德</a:t>
            </a:r>
            <a:r>
              <a:rPr lang="zh-CN" sz="2000" b="0">
                <a:ea typeface="仿宋" panose="02010609060101010101" charset="-122"/>
              </a:rPr>
              <a:t>中学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今年在校的</a:t>
            </a:r>
            <a:r>
              <a:rPr lang="zh-CN" sz="2000" b="0">
                <a:ea typeface="仿宋" panose="02010609060101010101" charset="-122"/>
              </a:rPr>
              <a:t>高一年级同学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}</a:t>
            </a:r>
            <a:r>
              <a:rPr lang="zh-CN" sz="2000" b="0">
                <a:ea typeface="仿宋" panose="02010609060101010101" charset="-122"/>
              </a:rPr>
              <a:t>，</a:t>
            </a:r>
            <a:endParaRPr lang="en-US" sz="2000" b="0">
              <a:latin typeface="Times New Roman" panose="02020603050405020304" charset="0"/>
              <a:ea typeface="仿宋" panose="02010609060101010101" charset="-122"/>
            </a:endParaRPr>
          </a:p>
          <a:p>
            <a:pPr indent="0"/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C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={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|</a:t>
            </a:r>
            <a:r>
              <a:rPr lang="en-US" sz="2000" b="0" i="1">
                <a:latin typeface="Times New Roman" panose="02020603050405020304" charset="0"/>
                <a:ea typeface="仿宋" panose="02010609060101010101" charset="-122"/>
              </a:rPr>
              <a:t>x</a:t>
            </a:r>
            <a:r>
              <a:rPr lang="zh-CN" sz="2000" b="0">
                <a:ea typeface="仿宋" panose="02010609060101010101" charset="-122"/>
              </a:rPr>
              <a:t>是</a:t>
            </a:r>
            <a:r>
              <a:rPr lang="zh-CN" sz="2000" b="0">
                <a:latin typeface="Times New Roman" panose="02020603050405020304" charset="0"/>
                <a:ea typeface="宋体" panose="02010600030101010101" pitchFamily="2" charset="-122"/>
              </a:rPr>
              <a:t>立德今年</a:t>
            </a:r>
            <a:r>
              <a:rPr lang="zh-CN" sz="2000" b="0">
                <a:ea typeface="仿宋" panose="02010609060101010101" charset="-122"/>
              </a:rPr>
              <a:t>在校的高一年级女同学</a:t>
            </a:r>
            <a:r>
              <a:rPr lang="en-US" sz="2000" b="0">
                <a:latin typeface="Times New Roman" panose="02020603050405020304" charset="0"/>
                <a:ea typeface="仿宋" panose="02010609060101010101" charset="-122"/>
              </a:rPr>
              <a:t>}.</a:t>
            </a:r>
            <a:endParaRPr lang="zh-CN" sz="2000" b="0">
              <a:ea typeface="仿宋" panose="02010609060101010101" charset="-122"/>
            </a:endParaRPr>
          </a:p>
          <a:p>
            <a:pPr indent="0"/>
            <a:endParaRPr lang="zh-CN" altLang="en-US" sz="2000" b="1">
              <a:solidFill>
                <a:srgbClr val="1D41D5"/>
              </a:solidFill>
              <a:ea typeface="仿宋" panose="02010609060101010101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3"/>
            </p:custDataLst>
          </p:nvPr>
        </p:nvSpPr>
        <p:spPr>
          <a:xfrm>
            <a:off x="0" y="707390"/>
            <a:ext cx="1158303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针对学习目标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lang="zh-CN" sz="3200" b="1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通过问题</a:t>
            </a:r>
            <a:r>
              <a:rPr lang="en-US" altLang="zh-CN" sz="3200" b="1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3200" b="1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</a:t>
            </a:r>
            <a:r>
              <a:rPr lang="zh-CN" sz="3200" b="1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让学生理解交集的概念，会求两个集合的交集，发展学生数学抽象素养</a:t>
            </a:r>
            <a:r>
              <a:rPr lang="en-US" altLang="zh-CN" sz="3200" b="1">
                <a:solidFill>
                  <a:srgbClr val="222222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endParaRPr lang="zh-CN" sz="3200" b="1">
              <a:solidFill>
                <a:srgbClr val="222222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indent="0"/>
            <a:r>
              <a:rPr lang="zh-CN" altLang="en-US" sz="3200" b="1">
                <a:ea typeface="宋体" panose="02010600030101010101" pitchFamily="2" charset="-122"/>
              </a:rPr>
              <a:t>任务：教师给出问题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0" y="3992245"/>
            <a:ext cx="11583035" cy="24301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学习活动设计：</a:t>
            </a: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学生也是通过观察每个集合的元素，思考集合之间的关系，最后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教师帮助学生梳理交集的概念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.</a:t>
            </a:r>
            <a:endParaRPr lang="en-US" altLang="zh-CN" sz="2400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评价设计：</a:t>
            </a:r>
            <a:r>
              <a:rPr lang="zh-CN" sz="2400">
                <a:ea typeface="宋体" panose="02010600030101010101" pitchFamily="2" charset="-122"/>
                <a:sym typeface="+mn-ea"/>
              </a:rPr>
              <a:t>①通过观察，学生很容易看出集合C是集合A、B的公共部分，再引导从元素的角度进行考虑（也可以适当地回去参考并集概念的形式）</a:t>
            </a:r>
            <a:r>
              <a:rPr lang="en-US" altLang="zh-CN" sz="2400">
                <a:ea typeface="宋体" panose="02010600030101010101" pitchFamily="2" charset="-122"/>
                <a:sym typeface="+mn-ea"/>
              </a:rPr>
              <a:t>.</a:t>
            </a:r>
            <a:r>
              <a:rPr lang="zh-CN" sz="2400">
                <a:ea typeface="宋体" panose="02010600030101010101" pitchFamily="2" charset="-122"/>
                <a:sym typeface="+mn-ea"/>
              </a:rPr>
              <a:t>②让学生自己先尝试总结，然后小组交流讨论，选代表展示，其他的小组补充完善，最后由教师点评.</a:t>
            </a:r>
            <a:endParaRPr lang="zh-CN" sz="2400">
              <a:ea typeface="宋体" panose="02010600030101010101" pitchFamily="2" charset="-122"/>
            </a:endParaRPr>
          </a:p>
          <a:p>
            <a:pPr indent="0"/>
            <a:r>
              <a:rPr lang="zh-CN" sz="2400">
                <a:ea typeface="宋体" panose="02010600030101010101" pitchFamily="2" charset="-122"/>
                <a:sym typeface="+mn-ea"/>
              </a:rPr>
              <a:t>③</a:t>
            </a:r>
            <a:r>
              <a:rPr 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完成课本第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12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页第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1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题、第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2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题和第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3</a:t>
            </a:r>
            <a:r>
              <a:rPr lang="zh-CN" altLang="en-US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题的交集部分练习</a:t>
            </a:r>
            <a:r>
              <a:rPr lang="en-US" altLang="zh-CN" sz="2400">
                <a:solidFill>
                  <a:schemeClr val="tx1"/>
                </a:solidFill>
                <a:ea typeface="宋体" panose="02010600030101010101" pitchFamily="2" charset="-122"/>
                <a:sym typeface="+mn-ea"/>
              </a:rPr>
              <a:t>.</a:t>
            </a:r>
            <a:endParaRPr lang="en-US" altLang="zh-CN" sz="2400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https://d.book118.com/235322002032011103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01"/>
  <p:tag name="KSO_WM_TEMPLATE_MASTER_THUMB_INDEX" val="12"/>
  <p:tag name="KSO_WM_TEMPLATE_MASTER_TYPE" val="1"/>
  <p:tag name="KSO_WM_TEMPLATE_SUBCATEGORY" val="0"/>
  <p:tag name="KSO_WM_TEMPLATE_THUMBS_INDEX" val="1、4、7、8、9、10、11、13、14、15"/>
  <p:tag name="KSO_WM_UNIT_SHOW_EDIT_AREA_INDICATION" val="0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601_6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1_2"/>
  <p:tag name="KSO_WM_UNIT_INDEX" val="1_1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02601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2_2"/>
  <p:tag name="KSO_WM_UNIT_INDEX" val="1_2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02601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custom20202601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4_2"/>
  <p:tag name="KSO_WM_UNIT_INDEX" val="1_4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custom20202601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5_2"/>
  <p:tag name="KSO_WM_UNIT_INDEX" val="1_5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custom20202601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6_2"/>
  <p:tag name="KSO_WM_UNIT_INDEX" val="1_6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158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02601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59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60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02601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6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62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custom20202601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63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4_2"/>
  <p:tag name="KSO_WM_UNIT_INDEX" val="1_4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custom20202601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2601"/>
  <p:tag name="KSO_WM_UNIT_COMPATIBLE" val="0"/>
  <p:tag name="KSO_WM_UNIT_DIAGRAM_ISNUMVISUAL" val="0"/>
  <p:tag name="KSO_WM_UNIT_DIAGRAM_ISREFERUNIT" val="0"/>
  <p:tag name="KSO_WM_UNIT_HIGHLIGHT" val="0"/>
  <p:tag name="KSO_WM_UNIT_ID" val="custom20202601_6*l_h_i*1_4_2"/>
  <p:tag name="KSO_WM_UNIT_INDEX" val="1_4_2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0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#wm#"/>
  <p:tag name="KSO_WM_SLIDE_ID" val="custom20202601_8"/>
  <p:tag name="KSO_WM_SLIDE_INDEX" val="8"/>
  <p:tag name="KSO_WM_SLIDE_ITEM_CNT" val="0"/>
  <p:tag name="KSO_WM_SLIDE_LAYOUT" val="a_d_f"/>
  <p:tag name="KSO_WM_SLIDE_LAYOUT_CNT" val="1_1_1"/>
  <p:tag name="KSO_WM_SLIDE_POSITION" val="47*48"/>
  <p:tag name="KSO_WM_SLIDE_SIZE" val="864*443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2601"/>
  <p:tag name="KSO_WM_TEMPLATE_MASTER_TYPE" val="1"/>
  <p:tag name="KSO_WM_TEMPLATE_SUBCATEGORY" val="0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9F3FA"/>
      </a:dk2>
      <a:lt2>
        <a:srgbClr val="FFFFFF"/>
      </a:lt2>
      <a:accent1>
        <a:srgbClr val="4472C4"/>
      </a:accent1>
      <a:accent2>
        <a:srgbClr val="2A8DD4"/>
      </a:accent2>
      <a:accent3>
        <a:srgbClr val="2FA1CF"/>
      </a:accent3>
      <a:accent4>
        <a:srgbClr val="33B2B2"/>
      </a:accent4>
      <a:accent5>
        <a:srgbClr val="35BD81"/>
      </a:accent5>
      <a:accent6>
        <a:srgbClr val="59C54F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Viner Hand ITC</vt:lpstr>
      <vt:lpstr>黑体</vt:lpstr>
      <vt:lpstr>宋体</vt:lpstr>
      <vt:lpstr>仿宋_GB2312</vt:lpstr>
      <vt:lpstr>Times New Roman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2024-09-12T09:19:48.863</cp:lastPrinted>
  <dcterms:created xsi:type="dcterms:W3CDTF">2024-09-12T01:19:48Z</dcterms:created>
  <dcterms:modified xsi:type="dcterms:W3CDTF">2024-09-12T01:19:54Z</dcterms:modified>
</cp:coreProperties>
</file>