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016-上首锐圆体" panose="02010609000101010101" pitchFamily="1" charset="-122"/>
      <p:regular r:id="rId15"/>
    </p:embeddedFont>
    <p:embeddedFont>
      <p:font typeface="等线" panose="02010600030101010101" pitchFamily="2" charset="-122"/>
      <p:regular r:id="rId16"/>
      <p:bold r:id="rId17"/>
    </p:embeddedFont>
    <p:embeddedFont>
      <p:font typeface="等线 Light" panose="02010600030101010101" pitchFamily="2" charset="-122"/>
      <p:regular r:id="rId18"/>
    </p:embeddedFont>
    <p:embeddedFont>
      <p:font typeface="黑体" panose="02010609060101010101" pitchFamily="1" charset="-122"/>
      <p:regular r:id="rId19"/>
    </p:embeddedFont>
    <p:embeddedFont>
      <p:font typeface="微软雅黑" panose="020B0503020204020204" pitchFamily="2" charset="-122"/>
      <p:regular r:id="rId20"/>
      <p:bold r:id="rId21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6.fntdata" /><Relationship Id="rId21" Type="http://schemas.openxmlformats.org/officeDocument/2006/relationships/font" Target="fonts/font7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782AE-1443-4D2F-B7D0-25EC3710F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6C0D4-FBD1-488D-BE12-B28B51A26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0137D-75DA-433D-BF07-667FE6920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0FB7A-D534-44A5-82F6-25E81EED7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E6253-BC95-475A-9E94-4C28703E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9C946E-F5EA-4742-AD23-ABA8D8E18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C4C778-8904-4CC4-AF38-0911DE334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43F46-CC6D-4558-AF7D-90F6F690C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CD1D8-FAD1-4750-9623-D28651C35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715F2-D8D7-4991-A2F8-61805F1C7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E057A-D67E-4E5F-84BE-D0EAFA202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B7508-CBD0-45BE-AC52-E281D46DAF3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B1D98-11FC-404A-9643-2EF2A772846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B7508-CBD0-45BE-AC52-E281D46DAF3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B1D98-11FC-404A-9643-2EF2A772846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B7508-CBD0-45BE-AC52-E281D46DAF3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B1D98-11FC-404A-9643-2EF2A772846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B7508-CBD0-45BE-AC52-E281D46DAF3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B1D98-11FC-404A-9643-2EF2A772846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B7508-CBD0-45BE-AC52-E281D46DAF3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B1D98-11FC-404A-9643-2EF2A772846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B7508-CBD0-45BE-AC52-E281D46DAF3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B1D98-11FC-404A-9643-2EF2A772846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B7508-CBD0-45BE-AC52-E281D46DAF3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B1D98-11FC-404A-9643-2EF2A772846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B7508-CBD0-45BE-AC52-E281D46DAF3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B1D98-11FC-404A-9643-2EF2A772846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B7508-CBD0-45BE-AC52-E281D46DAF3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B1D98-11FC-404A-9643-2EF2A772846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B7508-CBD0-45BE-AC52-E281D46DAF3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B1D98-11FC-404A-9643-2EF2A772846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B7508-CBD0-45BE-AC52-E281D46DAF3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B1D98-11FC-404A-9643-2EF2A772846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34B7508-CBD0-45BE-AC52-E281D46DAF35}" type="datetimeFigureOut">
              <a:rPr lang="zh-CN" altLang="en-US" smtClean="0"/>
              <a:t>2024/2/19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0EB1D98-11FC-404A-9643-2EF2A7728461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2222010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7808"/>
            <a:ext cx="12334461" cy="1128668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4632" y="3597551"/>
            <a:ext cx="9563100" cy="31908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033670" y="1871232"/>
            <a:ext cx="10465903" cy="995363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>
            <a:lvl1pPr>
              <a:defRPr>
                <a:solidFill>
                  <a:srgbClr val="FFFFFF"/>
                </a:solidFill>
                <a:latin typeface="等线"/>
              </a:defRPr>
            </a:lvl1pPr>
            <a:lvl2pPr>
              <a:defRPr>
                <a:solidFill>
                  <a:srgbClr val="FFFFFF"/>
                </a:solidFill>
                <a:latin typeface="等线"/>
              </a:defRPr>
            </a:lvl2pPr>
            <a:lvl3pPr>
              <a:defRPr>
                <a:solidFill>
                  <a:srgbClr val="FFFFFF"/>
                </a:solidFill>
                <a:latin typeface="等线"/>
              </a:defRPr>
            </a:lvl3pPr>
            <a:lvl4pPr>
              <a:defRPr>
                <a:solidFill>
                  <a:srgbClr val="FFFFFF"/>
                </a:solidFill>
                <a:latin typeface="等线"/>
              </a:defRPr>
            </a:lvl4pPr>
            <a:lvl5pPr>
              <a:defRPr>
                <a:solidFill>
                  <a:srgbClr val="FFFFFF"/>
                </a:solidFill>
                <a:latin typeface="等线"/>
              </a:defRPr>
            </a:lvl5pPr>
            <a:lvl6pPr>
              <a:defRPr>
                <a:solidFill>
                  <a:srgbClr val="FFFFFF"/>
                </a:solidFill>
                <a:latin typeface="等线"/>
              </a:defRPr>
            </a:lvl6pPr>
            <a:lvl7pPr>
              <a:defRPr>
                <a:solidFill>
                  <a:srgbClr val="FFFFFF"/>
                </a:solidFill>
                <a:latin typeface="等线"/>
              </a:defRPr>
            </a:lvl7pPr>
            <a:lvl8pPr>
              <a:defRPr>
                <a:solidFill>
                  <a:srgbClr val="FFFFFF"/>
                </a:solidFill>
                <a:latin typeface="等线"/>
              </a:defRPr>
            </a:lvl8pPr>
            <a:lvl9pPr>
              <a:defRPr>
                <a:solidFill>
                  <a:srgbClr val="FFFFFF"/>
                </a:solidFill>
                <a:latin typeface="等线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016-上首锐圆体" panose="02010609000101010101" pitchFamily="49" charset="-122"/>
                <a:ea typeface="016-上首锐圆体" panose="02010609000101010101" pitchFamily="49" charset="-122"/>
              </a:rPr>
              <a:t>营造班风正学风浓的集体</a:t>
            </a:r>
          </a:p>
        </p:txBody>
      </p:sp>
      <p:sp>
        <p:nvSpPr>
          <p:cNvPr id="3" name="矩形 2"/>
          <p:cNvSpPr/>
          <p:nvPr/>
        </p:nvSpPr>
        <p:spPr>
          <a:xfrm>
            <a:off x="8549032" y="3094101"/>
            <a:ext cx="2970419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bg1"/>
                </a:solidFill>
                <a:latin typeface="016-上首锐圆体" panose="02010609000101010101" pitchFamily="49" charset="-122"/>
                <a:ea typeface="016-上首锐圆体" panose="02010609000101010101" pitchFamily="49" charset="-122"/>
              </a:rPr>
              <a:t>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948" y="813061"/>
            <a:ext cx="2020762" cy="372912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722" y="4430905"/>
            <a:ext cx="704886" cy="520727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561778" y="1779104"/>
            <a:ext cx="1107996" cy="29817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羡慕吗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88843" y="613602"/>
            <a:ext cx="11847444" cy="1325563"/>
          </a:xfrm>
          <a:solidFill>
            <a:schemeClr val="accent5"/>
          </a:solidFill>
        </p:spPr>
        <p:txBody>
          <a:bodyPr>
            <a:normAutofit/>
          </a:bodyPr>
          <a:lstStyle/>
          <a:p>
            <a:pPr algn="ctr"/>
            <a:r>
              <a:rPr lang="zh-CN" altLang="en-US" sz="80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关键字</a:t>
            </a:r>
            <a:r>
              <a:rPr lang="en-US" altLang="zh-CN" sz="80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endParaRPr lang="zh-CN" altLang="en-US" sz="80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05069" y="2484782"/>
            <a:ext cx="949187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</a:rPr>
              <a:t>1.</a:t>
            </a:r>
            <a:r>
              <a:rPr lang="zh-CN" altLang="en-US" sz="3600" b="1">
                <a:solidFill>
                  <a:srgbClr val="FF0000"/>
                </a:solidFill>
              </a:rPr>
              <a:t>我们是命运共同体，也是责任共同体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805069" y="3472069"/>
            <a:ext cx="9491870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</a:rPr>
              <a:t>2.</a:t>
            </a:r>
            <a:r>
              <a:rPr lang="zh-CN" altLang="en-US" sz="3600" b="1">
                <a:solidFill>
                  <a:srgbClr val="FF0000"/>
                </a:solidFill>
              </a:rPr>
              <a:t>同频共振，相互促进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805069" y="4459356"/>
            <a:ext cx="9491870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</a:rPr>
              <a:t>3.</a:t>
            </a:r>
            <a:r>
              <a:rPr lang="zh-CN" altLang="en-US" sz="3600" b="1">
                <a:solidFill>
                  <a:srgbClr val="FF0000"/>
                </a:solidFill>
              </a:rPr>
              <a:t>我们想要的班风学风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805069" y="5446642"/>
            <a:ext cx="9491870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</a:rPr>
              <a:t>4.</a:t>
            </a:r>
            <a:r>
              <a:rPr lang="zh-CN" altLang="en-US" sz="3600" b="1">
                <a:solidFill>
                  <a:srgbClr val="FF0000"/>
                </a:solidFill>
              </a:rPr>
              <a:t>共同的倡议，我们的约定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成绩好是风水？还是风气？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zh-CN" altLang="en-US" b="0" i="0">
                <a:solidFill>
                  <a:srgbClr val="191919"/>
                </a:solidFill>
                <a:effectLst/>
                <a:latin typeface="PingFang SC"/>
              </a:rPr>
              <a:t>         </a:t>
            </a:r>
            <a:r>
              <a:rPr lang="zh-CN" altLang="en-US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给大家分享一篇新闻报道：河南省邓州市裴营乡有个大丁村，总人口不足</a:t>
            </a:r>
            <a:r>
              <a:rPr lang="en-US" altLang="zh-CN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2000</a:t>
            </a:r>
            <a:r>
              <a:rPr lang="zh-CN" altLang="en-US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人。据介绍，近代以来，该村出了</a:t>
            </a:r>
            <a:r>
              <a:rPr lang="en-US" altLang="zh-CN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20</a:t>
            </a:r>
            <a:r>
              <a:rPr lang="zh-CN" altLang="en-US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个博士、</a:t>
            </a:r>
            <a:r>
              <a:rPr lang="en-US" altLang="zh-CN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23</a:t>
            </a:r>
            <a:r>
              <a:rPr lang="zh-CN" altLang="en-US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个硕士、</a:t>
            </a:r>
            <a:r>
              <a:rPr lang="en-US" altLang="zh-CN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90</a:t>
            </a:r>
            <a:r>
              <a:rPr lang="zh-CN" altLang="en-US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多个大学生，在当地被称为“博士村”。接连出了这么多博士、硕士，而且不乏学界名流，这在全省乃至全国恐怕都是很罕见。那么，这个村里人才辈出究竟有什么奥秘呢</a:t>
            </a:r>
            <a:r>
              <a:rPr lang="en-US" altLang="zh-CN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?</a:t>
            </a:r>
            <a:r>
              <a:rPr lang="zh-CN" altLang="en-US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人才辈出的奥秘“不是风水，而是风气”。</a:t>
            </a:r>
            <a:endParaRPr lang="zh-CN" altLang="en-US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“昔孟母，择邻处”孟母三迁的目的就是为孟子选择良好的风气。</a:t>
            </a:r>
            <a:endParaRPr lang="zh-CN" altLang="en-US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050" name="Picture 2" descr="查看源图像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99930" y="1799604"/>
            <a:ext cx="3810000" cy="482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查看源图像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4452" y="1726095"/>
            <a:ext cx="5231296" cy="5231296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8322" y="0"/>
            <a:ext cx="10515600" cy="1325563"/>
          </a:xfrm>
        </p:spPr>
        <p:txBody>
          <a:bodyPr/>
          <a:lstStyle/>
          <a:p>
            <a:pPr algn="ctr"/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什么是学风：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073426"/>
            <a:ext cx="10515600" cy="57845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4000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学风表现可包括：</a:t>
            </a:r>
            <a:endParaRPr lang="en-US" altLang="zh-CN" sz="4000" b="1" i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0" algn="ctr">
              <a:buNone/>
            </a:pPr>
            <a:r>
              <a:rPr lang="zh-CN" altLang="en-US" sz="4000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学习的自觉性，主动性高不高？</a:t>
            </a:r>
            <a:endParaRPr lang="en-US" altLang="zh-CN" sz="4000" b="1" i="0">
              <a:solidFill>
                <a:srgbClr val="19191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0" algn="ctr">
              <a:buNone/>
            </a:pPr>
            <a:r>
              <a:rPr lang="zh-CN" altLang="en-US" sz="4000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学习的情绪饱满不饱满？</a:t>
            </a:r>
            <a:endParaRPr lang="en-US" altLang="zh-CN" sz="4000" b="1" i="0">
              <a:solidFill>
                <a:srgbClr val="19191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0" algn="ctr">
              <a:buNone/>
            </a:pPr>
            <a:r>
              <a:rPr lang="zh-CN" altLang="en-US" sz="4000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学习的劲头大不大？</a:t>
            </a:r>
            <a:endParaRPr lang="en-US" altLang="zh-CN" sz="4000" b="1" i="0">
              <a:solidFill>
                <a:srgbClr val="19191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0" algn="ctr">
              <a:buNone/>
            </a:pPr>
            <a:r>
              <a:rPr lang="zh-CN" altLang="en-US" sz="4000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学习的毅力顽强不顽强？</a:t>
            </a:r>
            <a:endParaRPr lang="en-US" altLang="zh-CN" sz="4000" b="1" i="0">
              <a:solidFill>
                <a:srgbClr val="19191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0" algn="ctr">
              <a:buNone/>
            </a:pPr>
            <a:r>
              <a:rPr lang="zh-CN" altLang="en-US" sz="4000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学习的态度认真不认真？</a:t>
            </a:r>
            <a:endParaRPr lang="en-US" altLang="zh-CN" sz="4000" b="1" i="0">
              <a:solidFill>
                <a:srgbClr val="19191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0" algn="ctr">
              <a:buNone/>
            </a:pPr>
            <a:r>
              <a:rPr lang="zh-CN" altLang="en-US" sz="4000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学习的兴趣浓厚不浓厚？</a:t>
            </a:r>
            <a:endParaRPr lang="en-US" altLang="zh-CN" sz="4000" b="1" i="0">
              <a:solidFill>
                <a:srgbClr val="19191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0" algn="ctr">
              <a:buNone/>
            </a:pPr>
            <a:r>
              <a:rPr lang="zh-CN" altLang="en-US" sz="4000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学习的作为踏实不踏实？</a:t>
            </a:r>
            <a:endParaRPr lang="en-US" altLang="zh-CN" sz="4000" b="1" i="0">
              <a:solidFill>
                <a:srgbClr val="19191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0" algn="ctr">
              <a:buNone/>
            </a:pPr>
            <a:r>
              <a:rPr lang="zh-CN" altLang="en-US" sz="4000" b="1" i="0">
                <a:solidFill>
                  <a:srgbClr val="19191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学习的人气旺盛不旺盛？</a:t>
            </a:r>
            <a:endParaRPr lang="zh-CN" altLang="en-US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班风包括那些？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4000" b="1" i="0">
                <a:solidFill>
                  <a:srgbClr val="222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4000" b="1" i="0">
                <a:solidFill>
                  <a:srgbClr val="222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、良好的学风；</a:t>
            </a:r>
            <a:endParaRPr lang="en-US" altLang="zh-CN" sz="4000" b="1" i="0">
              <a:solidFill>
                <a:srgbClr val="22222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4000" b="1" i="0">
                <a:solidFill>
                  <a:srgbClr val="222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4000" b="1" i="0">
                <a:solidFill>
                  <a:srgbClr val="222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、自觉遵守纪律之风；</a:t>
            </a:r>
            <a:endParaRPr lang="en-US" altLang="zh-CN" sz="4000" b="1" i="0">
              <a:solidFill>
                <a:srgbClr val="22222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4000" b="1" i="0">
                <a:solidFill>
                  <a:srgbClr val="222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4000" b="1" i="0">
                <a:solidFill>
                  <a:srgbClr val="222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、批评与自我批评的舆论之风；</a:t>
            </a:r>
            <a:endParaRPr lang="en-US" altLang="zh-CN" sz="4000" b="1" i="0">
              <a:solidFill>
                <a:srgbClr val="22222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4000" b="1" i="0">
                <a:solidFill>
                  <a:srgbClr val="222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4000" b="1" i="0">
                <a:solidFill>
                  <a:srgbClr val="222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、团结友爱之风。</a:t>
            </a:r>
            <a:endParaRPr lang="zh-CN" altLang="en-US" sz="4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命运共同体，责任共同体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同在一个班既是缘分具足也是密切牵连，相互影响相互成就，</a:t>
            </a:r>
            <a:endParaRPr lang="en-US" altLang="zh-CN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我们有共同的目的</a:t>
            </a:r>
            <a:r>
              <a:rPr lang="en-US" altLang="zh-CN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学好知识，考上心仪大学，</a:t>
            </a:r>
            <a:endParaRPr lang="en-US" altLang="zh-CN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朝夕相处，知根知底，</a:t>
            </a:r>
            <a:endParaRPr lang="en-US" altLang="zh-CN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既是战友也是朋友，学习上良性竞争，生活上相互关照。</a:t>
            </a:r>
            <a:endParaRPr lang="en-US" altLang="zh-CN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endParaRPr lang="zh-CN" altLang="en-US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1029122" cy="1325563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一个好同桌的重要性，一个好伙伴的重要性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15617" y="1825625"/>
            <a:ext cx="11141766" cy="4351338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     1</a:t>
            </a: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en-US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近朱者赤近墨者黑：学习好的同学总有优秀的习惯和方法，潜移默化，自己或多或少都会不自觉的同化（模仿或学习）</a:t>
            </a:r>
            <a:r>
              <a:rPr lang="en-US" altLang="zh-CN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好的更好，不好的会变好。</a:t>
            </a:r>
            <a:b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en-US" altLang="zh-CN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、现成的目标物件</a:t>
            </a:r>
            <a:r>
              <a:rPr lang="en-US" altLang="zh-CN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激发学习进步的动力。</a:t>
            </a:r>
            <a:b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en-US" altLang="zh-CN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、竞争的好对手</a:t>
            </a:r>
            <a:r>
              <a:rPr lang="en-US" altLang="zh-CN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随时保持警惕</a:t>
            </a:r>
            <a:r>
              <a:rPr lang="en-US" altLang="zh-CN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b="1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什么地方不足，什么地方仍需改进</a:t>
            </a:r>
            <a:r>
              <a:rPr lang="zh-CN" altLang="en-US" b="0" i="0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b="0" i="0">
              <a:solidFill>
                <a:srgbClr val="FF0000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en-US" altLang="zh-CN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、一个好的同桌会影响你的学习的， 你旁边做一个好学生，你也会受她的影响，上课好好听讲的，有不懂的还可能及时问同桌，相互进步。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人人都想要好同桌，为什么不让自己优秀起来？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910" y="1361286"/>
            <a:ext cx="9506263" cy="529799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https://d.book118.com/235322220100011114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等线 Light</vt:lpstr>
      <vt:lpstr>等线</vt:lpstr>
      <vt:lpstr>016-上首锐圆体</vt:lpstr>
      <vt:lpstr>黑体</vt:lpstr>
      <vt:lpstr>PingFang SC</vt:lpstr>
      <vt:lpstr>微软雅黑</vt:lpstr>
      <vt:lpstr>Office Theme</vt:lpstr>
      <vt:lpstr>营造班风正学风浓的集体</vt:lpstr>
      <vt:lpstr>PowerPoint Presentation</vt:lpstr>
      <vt:lpstr>关键字:</vt:lpstr>
      <vt:lpstr>成绩好是风水？还是风气？</vt:lpstr>
      <vt:lpstr>“昔孟母，择邻处”孟母三迁的目的就是为孟子选择良好的风气。</vt:lpstr>
      <vt:lpstr>什么是学风：</vt:lpstr>
      <vt:lpstr>班风包括那些？</vt:lpstr>
      <vt:lpstr>命运共同体，责任共同体</vt:lpstr>
      <vt:lpstr>一个好同桌的重要性，一个好伙伴的重要性</vt:lpstr>
      <vt:lpstr>人人都想要好同桌，为什么不让自己优秀起来？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2024-09-21T07:10:14.538</cp:lastPrinted>
  <dcterms:created xsi:type="dcterms:W3CDTF">2024-09-20T23:10:14Z</dcterms:created>
  <dcterms:modified xsi:type="dcterms:W3CDTF">2024-09-20T23:10:16Z</dcterms:modified>
</cp:coreProperties>
</file>