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F0EBB04-4D80-4235-99AF-172742A422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9B925BB-5A09-4F3C-B018-F6AAE3F3984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DC3AB0C-1E48-43ED-9E42-4F24F72DE3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33CB2B4-8AA5-4CC4-A8AD-B1306AC515B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533A7F5-C64E-4AC5-89C1-4EF522351BA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9D88916-A752-4885-B29C-3BA7274BDD1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3760D90-032A-497A-8BD5-48B9E0DA3C5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43F036C-CBD2-4E58-B82B-D0EC933FB80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438039D-D0B6-4FBB-9682-9025A168E31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7FA7F85-DB7D-4AE8-BBD0-F7AE7C9DEC4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41EBB87-8AF8-424D-9C78-D339A32911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3532301302201112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33230" y="2310725"/>
            <a:ext cx="10525539" cy="1104900"/>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dk1">
                    <a:alpha val="100000"/>
                  </a:schemeClr>
                </a:solidFill>
                <a:latin typeface="Microsoft Yahei"/>
                <a:ea typeface="Microsoft Yahei"/>
                <a:cs typeface="Microsoft Yahei"/>
              </a:rPr>
              <a:t>新能源船舶市场分析报告</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市场概述与发展趋势</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竞争格局与主要厂商分析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客户需求与消费特点研究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技术创新与智能化发展动态</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产业链上下游合作与协同发展机遇挖掘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存在问题、挑战及应对策略</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01</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市场概述与发展趋势</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新能源船舶定义及分类</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新能源船舶定义</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采用非常规能源作为动力来源，或常规能源但采用新型能源技术的船舶，具有环保、节能、低噪音等特点。</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新能源船舶分类</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包括纯电动船舶、混合动力船舶、燃料电池船舶等，根据能源类型和技术路线不同进行分类。</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国内市场现状</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新能源船舶市场逐渐兴起，政府大力推广环保节能型船舶，产业链逐步完善，但整体市场占比仍较低。</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国际市场现状</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欧美等发达国家在新能源船舶技术研发和市场应用方面处于领先地位，市场占比相对较高，同时国际海事组织也在积极推广新能源船舶技术。</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国内外市场现状对比</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随着环保意识的提高和能源结构的转型，新能源船舶市场将迎来快速发展期，技术不断创新，成本逐渐降低，市场占比将大幅提升。</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发展趋势</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国家政策的扶持和产业链的完善为新能源船舶市场提供了广阔的发展空间，同时国际市场的拓展也为国内企业提供了更多的机遇。</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机遇</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发展趋势预测与机遇</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国家对新能源船舶产业给予政策扶持，包括财政补贴、税收优惠、技术研发支持等，为产业发展提供了有力保障。</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法规标准</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国际海事组织和国内相关部门制定了一系列法规和标准，规范新能源船舶的设计、建造、运营等环节，推动产业健康发展。</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国家政策</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政策法规影响因素</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02</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竞争格局与主要厂商分析</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国内外厂商竞争格局概述</a:t>
              </a:r>
            </a:p>
          </p:txBody>
        </p:sp>
      </p:grpSp>
      <p:sp>
        <p:nvSpPr>
          <p:cNvPr id="27" name="TextBox 27"/>
          <p:cNvSpPr txBox="1"/>
          <p:nvPr/>
        </p:nvSpPr>
        <p:spPr>
          <a:xfrm>
            <a:off x="6384512" y="2015068"/>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chemeClr val="dk1">
                    <a:alpha val="100000"/>
                  </a:schemeClr>
                </a:solidFill>
                <a:latin typeface="Microsoft Yahei"/>
                <a:ea typeface="Microsoft Yahei"/>
                <a:cs typeface="Microsoft Yahei"/>
              </a:rPr>
              <a:t>国内新能源船舶市场厂商众多，但规模和技术水平参差不齐。一些领先企业已经具备了较强的研发和生产能力，形成了自己的品牌和市场影响力。</a:t>
            </a:r>
          </a:p>
        </p:txBody>
      </p:sp>
      <p:sp>
        <p:nvSpPr>
          <p:cNvPr id="28" name="TextBox 28"/>
          <p:cNvSpPr txBox="1"/>
          <p:nvPr/>
        </p:nvSpPr>
        <p:spPr>
          <a:xfrm>
            <a:off x="7116604" y="3155950"/>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国外厂商</a:t>
            </a:r>
          </a:p>
        </p:txBody>
      </p:sp>
      <p:sp>
        <p:nvSpPr>
          <p:cNvPr id="29" name="TextBox 29"/>
          <p:cNvSpPr txBox="1"/>
          <p:nvPr/>
        </p:nvSpPr>
        <p:spPr>
          <a:xfrm>
            <a:off x="6510528" y="3652633"/>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chemeClr val="dk1">
                    <a:alpha val="100000"/>
                  </a:schemeClr>
                </a:solidFill>
                <a:latin typeface="Microsoft Yahei"/>
                <a:ea typeface="Microsoft Yahei"/>
                <a:cs typeface="Microsoft Yahei"/>
              </a:rPr>
              <a:t>国外新能源船舶市场相对成熟，一些国际知名企业凭借其先进的技术和品牌影响力，在国内市场占据了一定的份额。</a:t>
            </a:r>
          </a:p>
        </p:txBody>
      </p:sp>
      <p:sp>
        <p:nvSpPr>
          <p:cNvPr id="30" name="TextBox 30"/>
          <p:cNvSpPr txBox="1"/>
          <p:nvPr/>
        </p:nvSpPr>
        <p:spPr>
          <a:xfrm>
            <a:off x="7116604" y="4743284"/>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竞争格局</a:t>
            </a:r>
          </a:p>
        </p:txBody>
      </p:sp>
      <p:sp>
        <p:nvSpPr>
          <p:cNvPr id="31" name="TextBox 31"/>
          <p:cNvSpPr txBox="1"/>
          <p:nvPr/>
        </p:nvSpPr>
        <p:spPr>
          <a:xfrm>
            <a:off x="6510528" y="5239966"/>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chemeClr val="dk1">
                    <a:alpha val="100000"/>
                  </a:schemeClr>
                </a:solidFill>
                <a:latin typeface="Microsoft Yahei"/>
                <a:ea typeface="Microsoft Yahei"/>
                <a:cs typeface="Microsoft Yahei"/>
              </a:rPr>
              <a:t>当前，国内外厂商在新能源船舶市场上呈现出激烈的竞争态势。国内厂商通过不断提升技术水平和产品质量，逐渐缩小了与国外厂商之间的差距。</a:t>
            </a:r>
          </a:p>
        </p:txBody>
      </p:sp>
      <p:sp>
        <p:nvSpPr>
          <p:cNvPr id="32" name="TextBox 32"/>
          <p:cNvSpPr txBox="1"/>
          <p:nvPr/>
        </p:nvSpPr>
        <p:spPr>
          <a:xfrm>
            <a:off x="7116604" y="1472796"/>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国内厂商</a:t>
            </a:r>
          </a:p>
        </p:txBody>
      </p:sp>
      <p:sp>
        <p:nvSpPr>
          <p:cNvPr id="33" name="AutoShape 33"/>
          <p:cNvSpPr/>
          <p:nvPr/>
        </p:nvSpPr>
        <p:spPr>
          <a:xfrm>
            <a:off x="616886" y="1350481"/>
            <a:ext cx="4929007" cy="4929007"/>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1224015" y="1957609"/>
            <a:ext cx="3714750" cy="3714750"/>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1795515" y="2529109"/>
            <a:ext cx="2571750" cy="257175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533112" y="3266707"/>
            <a:ext cx="1096555" cy="1096555"/>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主要厂商产品特点及优势</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国内外厂商的产品各有优势，国内产品在价格、服务等方面具有较大的竞争力，而国外产品在技术、品质等方面具有较大的优势。</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产品优势比较</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国内新能源船舶产品种类繁多，涵盖了纯电动、混合动力等多个领域。一些优秀产品已经具备了较高的性能和质量水平，满足了不同客户的需求。</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国内厂商产品特点</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国外新能源船舶产品在设计、性能和品质等方面具有较高的水平，尤其在一些高端领域具有较大的优势。</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国外厂商产品特点</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9632" y="2076770"/>
            <a:ext cx="1303226" cy="130322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05045" y="2076770"/>
            <a:ext cx="1347972" cy="13479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a:off x="2099221" y="2318568"/>
            <a:ext cx="3468643" cy="0"/>
          </a:xfrm>
          <a:prstGeom prst="line">
            <a:avLst/>
          </a:prstGeom>
          <a:ln w="9525">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5" name="TextBox 5"/>
          <p:cNvSpPr txBox="1"/>
          <p:nvPr/>
        </p:nvSpPr>
        <p:spPr>
          <a:xfrm>
            <a:off x="1964092"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随着新能源船舶市场的不断发展，国内外厂商之间的合作将逐渐增多。通过技术合作、市场共享等方式，实现优势互补，共同推动新能源船舶市场的发展。</a:t>
            </a:r>
          </a:p>
        </p:txBody>
      </p:sp>
      <p:cxnSp>
        <p:nvCxnSpPr>
          <p:cNvPr id="6" name="Connector 6"/>
          <p:cNvCxnSpPr/>
          <p:nvPr/>
        </p:nvCxnSpPr>
        <p:spPr>
          <a:xfrm>
            <a:off x="6516784" y="2318568"/>
            <a:ext cx="3468643" cy="0"/>
          </a:xfrm>
          <a:prstGeom prst="line">
            <a:avLst/>
          </a:prstGeom>
          <a:ln w="9525">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6381655"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未来，新能源船舶市场的竞争将更加激烈。国内外厂商将不断提升自身实力，通过技术创新、产品升级等方式，争夺更多的市场份额。</a:t>
            </a:r>
          </a:p>
        </p:txBody>
      </p:sp>
      <p:sp>
        <p:nvSpPr>
          <p:cNvPr id="8" name="TextBox 8"/>
          <p:cNvSpPr txBox="1"/>
          <p:nvPr/>
        </p:nvSpPr>
        <p:spPr>
          <a:xfrm>
            <a:off x="1964092"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合作趋势</a:t>
            </a:r>
          </a:p>
        </p:txBody>
      </p:sp>
      <p:sp>
        <p:nvSpPr>
          <p:cNvPr id="9" name="TextBox 9"/>
          <p:cNvSpPr txBox="1"/>
          <p:nvPr/>
        </p:nvSpPr>
        <p:spPr>
          <a:xfrm>
            <a:off x="6381655"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竞争趋势</a:t>
            </a:r>
          </a:p>
        </p:txBody>
      </p:sp>
      <p:sp>
        <p:nvSpPr>
          <p:cNvPr id="10" name="Freeform 10"/>
          <p:cNvSpPr/>
          <p:nvPr/>
        </p:nvSpPr>
        <p:spPr>
          <a:xfrm>
            <a:off x="10761443" y="2433168"/>
            <a:ext cx="635177" cy="635177"/>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94451" y="2401589"/>
            <a:ext cx="653588" cy="65358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合作与竞争格局展望</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技术壁垒</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新能源船舶市场存在一定的技术壁垒，潜在进入者需要具备较强的研发能力和技术实力，才能打破市场格局。</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资金壁垒</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新能源船舶市场的开发需要大量的资金投入，潜在进入者需要具备较强的资金实力，才能满足市场开发的需求。</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政策壁垒</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政府对新能源船舶市场实施了一系列的政策扶持和监管措施，潜在进入者需要了解并遵守相关政策法规，才能顺利进入市场。</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潜在进入者分析</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03</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客户需求与消费特点研究</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客户群体分类</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根据船舶用途、规模、运营区域等，将新能源船舶市场客户群体细分为货运船东、客运船东、渔船船东等。</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需求特点分析</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针对不同客户群体，分析其对新能源船舶的需求特点，如货运船东关注载货量、航速和续航能力，客运船东注重舒适度和安全性，渔船船东则强调灵活性和经济性。</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客户群体定位及需求特点</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消费行为和心理特征剖析</a:t>
              </a:r>
            </a:p>
          </p:txBody>
        </p:sp>
      </p:grpSp>
      <p:sp>
        <p:nvSpPr>
          <p:cNvPr id="24" name="TextBox 24"/>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研究客户在购买新能源船舶过程中的决策流程、信息获取渠道、比较对象选择等消费行为。</a:t>
            </a:r>
          </a:p>
        </p:txBody>
      </p:sp>
      <p:sp>
        <p:nvSpPr>
          <p:cNvPr id="25" name="TextBox 25"/>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消费行为分析</a:t>
            </a:r>
          </a:p>
        </p:txBody>
      </p:sp>
      <p:sp>
        <p:nvSpPr>
          <p:cNvPr id="26" name="TextBox 26"/>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深入了解客户对新能源船舶的认知、态度、偏好等心理特征，以便更好地满足客户需求。</a:t>
            </a:r>
          </a:p>
        </p:txBody>
      </p:sp>
      <p:sp>
        <p:nvSpPr>
          <p:cNvPr id="27" name="TextBox 27"/>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心理特征剖析</a:t>
            </a:r>
          </a:p>
        </p:txBody>
      </p:sp>
      <p:sp>
        <p:nvSpPr>
          <p:cNvPr id="28" name="AutoShape 28"/>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069242" y="1732467"/>
            <a:ext cx="0" cy="4116499"/>
          </a:xfrm>
          <a:prstGeom prst="line">
            <a:avLst/>
          </a:prstGeom>
          <a:ln w="9525">
            <a:solidFill>
              <a:schemeClr val="accent2">
                <a:lumMod val="20000"/>
                <a:lumOff val="80000"/>
              </a:schemeClr>
            </a:solidFill>
            <a:prstDash val="solid"/>
            <a:headEnd type="oval"/>
            <a:tailEnd type="oval"/>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62336"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结合新能源船舶市场特点和客户需求，筛选出关键性的客户满意度评价指标，如性能表现、售后服务、性价比等。</a:t>
            </a:r>
          </a:p>
        </p:txBody>
      </p:sp>
      <p:sp>
        <p:nvSpPr>
          <p:cNvPr id="5" name="TextBox 5"/>
          <p:cNvSpPr txBox="1"/>
          <p:nvPr/>
        </p:nvSpPr>
        <p:spPr>
          <a:xfrm>
            <a:off x="1262336" y="1733458"/>
            <a:ext cx="428012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评价指标筛选</a:t>
            </a:r>
          </a:p>
        </p:txBody>
      </p:sp>
      <p:sp>
        <p:nvSpPr>
          <p:cNvPr id="6" name="TextBox 6"/>
          <p:cNvSpPr txBox="1"/>
          <p:nvPr/>
        </p:nvSpPr>
        <p:spPr>
          <a:xfrm>
            <a:off x="6708503"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基于筛选出的评价指标，构建科学、合理的客户满意度评价体系，为提升客户满意度提供有力支持。</a:t>
            </a:r>
          </a:p>
        </p:txBody>
      </p:sp>
      <p:sp>
        <p:nvSpPr>
          <p:cNvPr id="7" name="TextBox 7"/>
          <p:cNvSpPr txBox="1"/>
          <p:nvPr/>
        </p:nvSpPr>
        <p:spPr>
          <a:xfrm>
            <a:off x="6671927" y="1733458"/>
            <a:ext cx="4312633"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评价体系构建</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客户满意度评价指标体系构建</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https://d.book118.com/235323013022011124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2024-09-28T06:03:14.928</cp:lastPrinted>
  <dcterms:created xsi:type="dcterms:W3CDTF">2024-09-27T22:03:14Z</dcterms:created>
  <dcterms:modified xsi:type="dcterms:W3CDTF">2024-09-27T22:03:17Z</dcterms:modified>
</cp:coreProperties>
</file>