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70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98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21EEB-64B8-4970-8EE9-BBEC26C17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31683-A761-4285-87A6-0B1DE4DB5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951004-A0A6-4BE9-8480-AA9EC5567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5818AD-4234-4295-84BD-157CD9F554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6FE813-E09E-4623-8030-7BBB70ADF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7D5C23-9BD7-42B6-B983-7F3414B93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15EC08-DFFB-4C96-AD5F-DD11B7222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2AB379-0717-431F-823A-94320EADC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53A4CC-9A73-4A70-BE3F-A82980DAF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F5903-2D66-48DE-BB57-641E2A344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A80BC4-4A98-46B2-BE77-220102A77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696" r:id="rId2"/>
    <p:sldLayoutId id="2147484697" r:id="rId3"/>
    <p:sldLayoutId id="2147484698" r:id="rId4"/>
    <p:sldLayoutId id="2147484699" r:id="rId5"/>
    <p:sldLayoutId id="2147484700" r:id="rId6"/>
    <p:sldLayoutId id="2147484701" r:id="rId7"/>
    <p:sldLayoutId id="2147484702" r:id="rId8"/>
    <p:sldLayoutId id="2147484703" r:id="rId9"/>
    <p:sldLayoutId id="2147484704" r:id="rId10"/>
    <p:sldLayoutId id="214748470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2.xml" /><Relationship Id="rId11" Type="http://schemas.openxmlformats.org/officeDocument/2006/relationships/tags" Target="../tags/tag103.xml" /><Relationship Id="rId12" Type="http://schemas.openxmlformats.org/officeDocument/2006/relationships/tags" Target="../tags/tag104.xml" /><Relationship Id="rId13" Type="http://schemas.openxmlformats.org/officeDocument/2006/relationships/tags" Target="../tags/tag105.xml" /><Relationship Id="rId14" Type="http://schemas.openxmlformats.org/officeDocument/2006/relationships/tags" Target="../tags/tag106.xml" /><Relationship Id="rId15" Type="http://schemas.openxmlformats.org/officeDocument/2006/relationships/tags" Target="../tags/tag107.xml" /><Relationship Id="rId16" Type="http://schemas.openxmlformats.org/officeDocument/2006/relationships/tags" Target="../tags/tag108.xml" /><Relationship Id="rId17" Type="http://schemas.openxmlformats.org/officeDocument/2006/relationships/tags" Target="../tags/tag109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16" Type="http://schemas.openxmlformats.org/officeDocument/2006/relationships/tags" Target="../tags/tag155.xml" /><Relationship Id="rId17" Type="http://schemas.openxmlformats.org/officeDocument/2006/relationships/tags" Target="../tags/tag156.xml" /><Relationship Id="rId18" Type="http://schemas.openxmlformats.org/officeDocument/2006/relationships/tags" Target="../tags/tag157.xml" /><Relationship Id="rId19" Type="http://schemas.openxmlformats.org/officeDocument/2006/relationships/tags" Target="../tags/tag158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22" Type="http://schemas.openxmlformats.org/officeDocument/2006/relationships/tags" Target="../tags/tag179.xml" /><Relationship Id="rId23" Type="http://schemas.openxmlformats.org/officeDocument/2006/relationships/tags" Target="../tags/tag180.xml" /><Relationship Id="rId24" Type="http://schemas.openxmlformats.org/officeDocument/2006/relationships/tags" Target="../tags/tag181.xml" /><Relationship Id="rId25" Type="http://schemas.openxmlformats.org/officeDocument/2006/relationships/tags" Target="../tags/tag182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32314421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心理健康教育：正确对待学生的心理问题和障碍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7"/>
          <p:cNvSpPr/>
          <p:nvPr>
            <p:custDataLst>
              <p:tags r:id="rId4"/>
            </p:custDataLst>
          </p:nvPr>
        </p:nvSpPr>
        <p:spPr>
          <a:xfrm>
            <a:off x="32829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68" name="矩形: 圆角 10"/>
          <p:cNvSpPr/>
          <p:nvPr>
            <p:custDataLst>
              <p:tags r:id="rId5"/>
            </p:custDataLst>
          </p:nvPr>
        </p:nvSpPr>
        <p:spPr>
          <a:xfrm>
            <a:off x="2660650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0" name="矩形: 圆角 13"/>
          <p:cNvSpPr/>
          <p:nvPr>
            <p:custDataLst>
              <p:tags r:id="rId6"/>
            </p:custDataLst>
          </p:nvPr>
        </p:nvSpPr>
        <p:spPr>
          <a:xfrm>
            <a:off x="499427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2" name="矩形: 圆角 16"/>
          <p:cNvSpPr/>
          <p:nvPr>
            <p:custDataLst>
              <p:tags r:id="rId7"/>
            </p:custDataLst>
          </p:nvPr>
        </p:nvSpPr>
        <p:spPr>
          <a:xfrm>
            <a:off x="732726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4" name="文本框 14"/>
          <p:cNvSpPr txBox="1"/>
          <p:nvPr>
            <p:custDataLst>
              <p:tags r:id="rId8"/>
            </p:custDataLst>
          </p:nvPr>
        </p:nvSpPr>
        <p:spPr>
          <a:xfrm flipH="1">
            <a:off x="32829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心理健康教育的意义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6" name="文本框 17"/>
          <p:cNvSpPr txBox="1"/>
          <p:nvPr>
            <p:custDataLst>
              <p:tags r:id="rId9"/>
            </p:custDataLst>
          </p:nvPr>
        </p:nvSpPr>
        <p:spPr>
          <a:xfrm>
            <a:off x="32829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8" name="矩形: 圆角 16"/>
          <p:cNvSpPr/>
          <p:nvPr>
            <p:custDataLst>
              <p:tags r:id="rId10"/>
            </p:custDataLst>
          </p:nvPr>
        </p:nvSpPr>
        <p:spPr>
          <a:xfrm>
            <a:off x="966025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80" name="文本框 14"/>
          <p:cNvSpPr txBox="1"/>
          <p:nvPr>
            <p:custDataLst>
              <p:tags r:id="rId11"/>
            </p:custDataLst>
          </p:nvPr>
        </p:nvSpPr>
        <p:spPr>
          <a:xfrm flipH="1">
            <a:off x="266128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学生常见的心理问题和障碍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7"/>
          <p:cNvSpPr txBox="1"/>
          <p:nvPr>
            <p:custDataLst>
              <p:tags r:id="rId12"/>
            </p:custDataLst>
          </p:nvPr>
        </p:nvSpPr>
        <p:spPr>
          <a:xfrm>
            <a:off x="266128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4"/>
          <p:cNvSpPr txBox="1"/>
          <p:nvPr>
            <p:custDataLst>
              <p:tags r:id="rId13"/>
            </p:custDataLst>
          </p:nvPr>
        </p:nvSpPr>
        <p:spPr>
          <a:xfrm flipH="1">
            <a:off x="499427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正确对待学生的心理问题和障碍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7"/>
          <p:cNvSpPr txBox="1"/>
          <p:nvPr>
            <p:custDataLst>
              <p:tags r:id="rId14"/>
            </p:custDataLst>
          </p:nvPr>
        </p:nvSpPr>
        <p:spPr>
          <a:xfrm>
            <a:off x="499427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4"/>
          <p:cNvSpPr txBox="1"/>
          <p:nvPr>
            <p:custDataLst>
              <p:tags r:id="rId15"/>
            </p:custDataLst>
          </p:nvPr>
        </p:nvSpPr>
        <p:spPr>
          <a:xfrm flipH="1">
            <a:off x="7327900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心理健康教育的实施途径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>
            <a:off x="7327900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4"/>
          <p:cNvSpPr txBox="1"/>
          <p:nvPr>
            <p:custDataLst>
              <p:tags r:id="rId17"/>
            </p:custDataLst>
          </p:nvPr>
        </p:nvSpPr>
        <p:spPr>
          <a:xfrm flipH="1">
            <a:off x="966152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心理健康教育的未来发展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17"/>
          <p:cNvSpPr txBox="1"/>
          <p:nvPr>
            <p:custDataLst>
              <p:tags r:id="rId18"/>
            </p:custDataLst>
          </p:nvPr>
        </p:nvSpPr>
        <p:spPr>
          <a:xfrm>
            <a:off x="966152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心理健康教育的意义</a:t>
            </a:r>
            <a:endParaRPr lang="zh-CN" altLang="en-US"/>
          </a:p>
        </p:txBody>
      </p:sp>
      <p:sp>
        <p:nvSpPr>
          <p:cNvPr id="10488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提高学生心理素质</a:t>
            </a:r>
            <a:endParaRPr lang="zh-CN" altLang="en-US"/>
          </a:p>
        </p:txBody>
      </p:sp>
      <p:sp>
        <p:nvSpPr>
          <p:cNvPr id="1048846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48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0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心理健康教育有助于学生认识和理解自己的心理状态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2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4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6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心理健康教育可以帮助学生学会应对压力和挫折的方法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8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0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2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心理健康教育可以培养学生的自信心和自尊心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64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6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8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心理健康教育可以促进学生形成良好的人际关系和团队合作精神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预防心理问题和障碍</a:t>
            </a:r>
            <a:endParaRPr lang="zh-CN" altLang="en-US"/>
          </a:p>
        </p:txBody>
      </p:sp>
      <p:sp>
        <p:nvSpPr>
          <p:cNvPr id="1048904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6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08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0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心理健康教育的方法：通过课程、讲座、咨询等方式进行教育和引导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4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6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18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心理健康教育的重要性：帮助学生认识和应对心理问题和障碍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2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4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26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心理健康教育的目标：提高学生的心理素质，增强心理适应能力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0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2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34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心理健康教育的效果：降低心理问题和障碍的发生率，促进学生健康成长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促进学生的全面发展</a:t>
            </a:r>
            <a:endParaRPr lang="zh-CN" altLang="en-US"/>
          </a:p>
        </p:txBody>
      </p:sp>
      <p:sp>
        <p:nvSpPr>
          <p:cNvPr id="1048970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心理健康教育有助于学生认识自己，提高自我意识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心理健康教育有助于学生建立良好的人际关系，提高社交能力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心理健康教育有助于学生应对压力和挫折，提高适应能力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心理健康教育有助于学生培养积极的心态，提高心理素质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学生常见的心理问题和障碍</a:t>
            </a:r>
            <a:endParaRPr lang="zh-CN" altLang="en-US"/>
          </a:p>
        </p:txBody>
      </p:sp>
      <p:sp>
        <p:nvSpPr>
          <p:cNvPr id="10490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学习压力</a:t>
            </a:r>
            <a:endParaRPr lang="zh-CN" altLang="en-US"/>
          </a:p>
        </p:txBody>
      </p:sp>
      <p:sp>
        <p:nvSpPr>
          <p:cNvPr id="1049056" name="矩形 31"/>
          <p:cNvSpPr/>
          <p:nvPr>
            <p:custDataLst>
              <p:tags r:id="rId2"/>
            </p:custDataLst>
          </p:nvPr>
        </p:nvSpPr>
        <p:spPr>
          <a:xfrm>
            <a:off x="29845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学习压力的来源：课业负担、考试压力、家长期望等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矩形 4"/>
          <p:cNvSpPr/>
          <p:nvPr>
            <p:custDataLst>
              <p:tags r:id="rId3"/>
            </p:custDataLst>
          </p:nvPr>
        </p:nvSpPr>
        <p:spPr>
          <a:xfrm>
            <a:off x="29845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学习压力的表现：焦虑、抑郁、注意力不集中等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矩形 5"/>
          <p:cNvSpPr/>
          <p:nvPr>
            <p:custDataLst>
              <p:tags r:id="rId4"/>
            </p:custDataLst>
          </p:nvPr>
        </p:nvSpPr>
        <p:spPr>
          <a:xfrm>
            <a:off x="29845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应对学习压力的方法：制定合理的学习计划、保持良好的生活习惯、寻求心理帮助等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7"/>
          <p:cNvSpPr/>
          <p:nvPr>
            <p:custDataLst>
              <p:tags r:id="rId5"/>
            </p:custDataLst>
          </p:nvPr>
        </p:nvSpPr>
        <p:spPr>
          <a:xfrm>
            <a:off x="29845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学校、家长和社会应如何帮助学生缓解学习压力：提供心理支持、加强沟通、营造良好的学习环境等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人际关系问题</a:t>
            </a:r>
            <a:endParaRPr lang="zh-CN" altLang="en-US"/>
          </a:p>
        </p:txBody>
      </p:sp>
      <p:sp>
        <p:nvSpPr>
          <p:cNvPr id="1049098" name="矩形 15"/>
          <p:cNvSpPr/>
          <p:nvPr>
            <p:custDataLst>
              <p:tags r:id="rId2"/>
            </p:custDataLst>
          </p:nvPr>
        </p:nvSpPr>
        <p:spPr>
          <a:xfrm>
            <a:off x="27276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社交恐惧：害怕与人交往，避免参加社交活动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任意多边形 17"/>
          <p:cNvSpPr/>
          <p:nvPr>
            <p:custDataLst>
              <p:tags r:id="rId3"/>
            </p:custDataLst>
          </p:nvPr>
        </p:nvSpPr>
        <p:spPr>
          <a:xfrm flipV="1">
            <a:off x="26484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任意多边形 18"/>
          <p:cNvSpPr/>
          <p:nvPr>
            <p:custDataLst>
              <p:tags r:id="rId4"/>
            </p:custDataLst>
          </p:nvPr>
        </p:nvSpPr>
        <p:spPr>
          <a:xfrm flipH="1">
            <a:off x="89020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矩形 27"/>
          <p:cNvSpPr/>
          <p:nvPr>
            <p:custDataLst>
              <p:tags r:id="rId5"/>
            </p:custDataLst>
          </p:nvPr>
        </p:nvSpPr>
        <p:spPr>
          <a:xfrm>
            <a:off x="27276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沟通障碍：难以表达自己的想法和感受，难以理解他人的想法和感受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任意多边形 29"/>
          <p:cNvSpPr/>
          <p:nvPr>
            <p:custDataLst>
              <p:tags r:id="rId6"/>
            </p:custDataLst>
          </p:nvPr>
        </p:nvSpPr>
        <p:spPr>
          <a:xfrm flipV="1">
            <a:off x="26484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任意多边形 30"/>
          <p:cNvSpPr/>
          <p:nvPr>
            <p:custDataLst>
              <p:tags r:id="rId7"/>
            </p:custDataLst>
          </p:nvPr>
        </p:nvSpPr>
        <p:spPr>
          <a:xfrm flipH="1">
            <a:off x="89020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矩形 5"/>
          <p:cNvSpPr/>
          <p:nvPr>
            <p:custDataLst>
              <p:tags r:id="rId8"/>
            </p:custDataLst>
          </p:nvPr>
        </p:nvSpPr>
        <p:spPr>
          <a:xfrm>
            <a:off x="27276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人际冲突：与同学、老师、家长等发生矛盾和冲突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任意多边形 7"/>
          <p:cNvSpPr/>
          <p:nvPr>
            <p:custDataLst>
              <p:tags r:id="rId9"/>
            </p:custDataLst>
          </p:nvPr>
        </p:nvSpPr>
        <p:spPr>
          <a:xfrm flipV="1">
            <a:off x="26484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任意多边形 8"/>
          <p:cNvSpPr/>
          <p:nvPr>
            <p:custDataLst>
              <p:tags r:id="rId10"/>
            </p:custDataLst>
          </p:nvPr>
        </p:nvSpPr>
        <p:spPr>
          <a:xfrm flipH="1">
            <a:off x="89020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10"/>
          <p:cNvSpPr/>
          <p:nvPr>
            <p:custDataLst>
              <p:tags r:id="rId11"/>
            </p:custDataLst>
          </p:nvPr>
        </p:nvSpPr>
        <p:spPr>
          <a:xfrm>
            <a:off x="27276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孤独感：感到自己被他人排斥和孤立，缺乏亲密的朋友和伙伴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任意多边形 12"/>
          <p:cNvSpPr/>
          <p:nvPr>
            <p:custDataLst>
              <p:tags r:id="rId12"/>
            </p:custDataLst>
          </p:nvPr>
        </p:nvSpPr>
        <p:spPr>
          <a:xfrm flipV="1">
            <a:off x="26484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任意多边形 13"/>
          <p:cNvSpPr/>
          <p:nvPr>
            <p:custDataLst>
              <p:tags r:id="rId13"/>
            </p:custDataLst>
          </p:nvPr>
        </p:nvSpPr>
        <p:spPr>
          <a:xfrm flipH="1">
            <a:off x="89020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自卑、抑郁等情绪问题</a:t>
            </a:r>
            <a:endParaRPr lang="zh-CN" altLang="en-US"/>
          </a:p>
        </p:txBody>
      </p:sp>
      <p:sp>
        <p:nvSpPr>
          <p:cNvPr id="1049156" name="圆角矩形 26"/>
          <p:cNvSpPr/>
          <p:nvPr>
            <p:custDataLst>
              <p:tags r:id="rId2"/>
            </p:custDataLst>
          </p:nvPr>
        </p:nvSpPr>
        <p:spPr>
          <a:xfrm>
            <a:off x="1524000" y="2123390"/>
            <a:ext cx="1488403" cy="329464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58" name="圆角矩形 28"/>
          <p:cNvSpPr/>
          <p:nvPr>
            <p:custDataLst>
              <p:tags r:id="rId3"/>
            </p:custDataLst>
          </p:nvPr>
        </p:nvSpPr>
        <p:spPr>
          <a:xfrm>
            <a:off x="1525728" y="2123390"/>
            <a:ext cx="1485263" cy="17506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160" name="文本框 31"/>
          <p:cNvSpPr txBox="1"/>
          <p:nvPr>
            <p:custDataLst>
              <p:tags r:id="rId4"/>
            </p:custDataLst>
          </p:nvPr>
        </p:nvSpPr>
        <p:spPr>
          <a:xfrm>
            <a:off x="1617294" y="2470073"/>
            <a:ext cx="1302654" cy="291974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自卑：对自己的能力和价值评价过低，缺乏自信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圆角矩形 29"/>
          <p:cNvSpPr/>
          <p:nvPr>
            <p:custDataLst>
              <p:tags r:id="rId5"/>
            </p:custDataLst>
          </p:nvPr>
        </p:nvSpPr>
        <p:spPr>
          <a:xfrm>
            <a:off x="3192342" y="2123390"/>
            <a:ext cx="1488403" cy="329464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64" name="圆角矩形 32"/>
          <p:cNvSpPr/>
          <p:nvPr>
            <p:custDataLst>
              <p:tags r:id="rId6"/>
            </p:custDataLst>
          </p:nvPr>
        </p:nvSpPr>
        <p:spPr>
          <a:xfrm>
            <a:off x="3194070" y="2123390"/>
            <a:ext cx="1485263" cy="17506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66" name="文本框 34"/>
          <p:cNvSpPr txBox="1"/>
          <p:nvPr>
            <p:custDataLst>
              <p:tags r:id="rId7"/>
            </p:custDataLst>
          </p:nvPr>
        </p:nvSpPr>
        <p:spPr>
          <a:xfrm>
            <a:off x="3285636" y="2470073"/>
            <a:ext cx="1302654" cy="292089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抑郁：情绪低落，兴趣减退，悲观消极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圆角矩形 3"/>
          <p:cNvSpPr/>
          <p:nvPr>
            <p:custDataLst>
              <p:tags r:id="rId8"/>
            </p:custDataLst>
          </p:nvPr>
        </p:nvSpPr>
        <p:spPr>
          <a:xfrm>
            <a:off x="4860684" y="2123390"/>
            <a:ext cx="1488403" cy="329464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0" name="圆角矩形 4"/>
          <p:cNvSpPr/>
          <p:nvPr>
            <p:custDataLst>
              <p:tags r:id="rId9"/>
            </p:custDataLst>
          </p:nvPr>
        </p:nvSpPr>
        <p:spPr>
          <a:xfrm>
            <a:off x="4862412" y="2123390"/>
            <a:ext cx="1485263" cy="17506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72" name="文本框 5"/>
          <p:cNvSpPr txBox="1"/>
          <p:nvPr>
            <p:custDataLst>
              <p:tags r:id="rId10"/>
            </p:custDataLst>
          </p:nvPr>
        </p:nvSpPr>
        <p:spPr>
          <a:xfrm>
            <a:off x="4953978" y="2470073"/>
            <a:ext cx="1302654" cy="292089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焦虑：紧张、担忧、恐惧，影响正常生活和学习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圆角矩形 8"/>
          <p:cNvSpPr/>
          <p:nvPr>
            <p:custDataLst>
              <p:tags r:id="rId11"/>
            </p:custDataLst>
          </p:nvPr>
        </p:nvSpPr>
        <p:spPr>
          <a:xfrm>
            <a:off x="6529026" y="2123390"/>
            <a:ext cx="1488403" cy="329464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76" name="圆角矩形 9"/>
          <p:cNvSpPr/>
          <p:nvPr>
            <p:custDataLst>
              <p:tags r:id="rId12"/>
            </p:custDataLst>
          </p:nvPr>
        </p:nvSpPr>
        <p:spPr>
          <a:xfrm>
            <a:off x="6530754" y="2123390"/>
            <a:ext cx="1485263" cy="17506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78" name="文本框 10"/>
          <p:cNvSpPr txBox="1"/>
          <p:nvPr>
            <p:custDataLst>
              <p:tags r:id="rId13"/>
            </p:custDataLst>
          </p:nvPr>
        </p:nvSpPr>
        <p:spPr>
          <a:xfrm>
            <a:off x="6622320" y="2470073"/>
            <a:ext cx="1302654" cy="292089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人际关系问题：难以建立良好的人际关系，缺乏社交技巧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圆角矩形 6"/>
          <p:cNvSpPr/>
          <p:nvPr>
            <p:custDataLst>
              <p:tags r:id="rId14"/>
            </p:custDataLst>
          </p:nvPr>
        </p:nvSpPr>
        <p:spPr>
          <a:xfrm>
            <a:off x="8197368" y="2124542"/>
            <a:ext cx="1488403" cy="329464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2" name="圆角矩形 7"/>
          <p:cNvSpPr/>
          <p:nvPr>
            <p:custDataLst>
              <p:tags r:id="rId15"/>
            </p:custDataLst>
          </p:nvPr>
        </p:nvSpPr>
        <p:spPr>
          <a:xfrm>
            <a:off x="8199096" y="2124542"/>
            <a:ext cx="1485263" cy="17506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84" name="文本框 11"/>
          <p:cNvSpPr txBox="1"/>
          <p:nvPr>
            <p:custDataLst>
              <p:tags r:id="rId16"/>
            </p:custDataLst>
          </p:nvPr>
        </p:nvSpPr>
        <p:spPr>
          <a:xfrm>
            <a:off x="8290662" y="2471225"/>
            <a:ext cx="1302654" cy="292089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适应问题：对新环境、新任务难以适应，感到压力和困扰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圆角矩形 16"/>
          <p:cNvSpPr/>
          <p:nvPr>
            <p:custDataLst>
              <p:tags r:id="rId17"/>
            </p:custDataLst>
          </p:nvPr>
        </p:nvSpPr>
        <p:spPr>
          <a:xfrm>
            <a:off x="9865710" y="2124542"/>
            <a:ext cx="1488403" cy="329464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188" name="圆角矩形 17"/>
          <p:cNvSpPr/>
          <p:nvPr>
            <p:custDataLst>
              <p:tags r:id="rId18"/>
            </p:custDataLst>
          </p:nvPr>
        </p:nvSpPr>
        <p:spPr>
          <a:xfrm>
            <a:off x="9867438" y="2124542"/>
            <a:ext cx="1485263" cy="17506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190" name="文本框 18"/>
          <p:cNvSpPr txBox="1"/>
          <p:nvPr>
            <p:custDataLst>
              <p:tags r:id="rId19"/>
            </p:custDataLst>
          </p:nvPr>
        </p:nvSpPr>
        <p:spPr>
          <a:xfrm>
            <a:off x="9959004" y="2471225"/>
            <a:ext cx="1302654" cy="292089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情绪波动：情绪不稳定，容易激动、愤怒或悲伤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焦虑、强迫等行为问题</a:t>
            </a:r>
            <a:endParaRPr lang="zh-CN" altLang="en-US"/>
          </a:p>
        </p:txBody>
      </p:sp>
      <p:sp>
        <p:nvSpPr>
          <p:cNvPr id="1049226" name="对角圆角矩形 52"/>
          <p:cNvSpPr/>
          <p:nvPr>
            <p:custDataLst>
              <p:tags r:id="rId2"/>
            </p:custDataLst>
          </p:nvPr>
        </p:nvSpPr>
        <p:spPr>
          <a:xfrm>
            <a:off x="1524000" y="1698969"/>
            <a:ext cx="4707725" cy="1146606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对角圆角矩形 53"/>
          <p:cNvSpPr/>
          <p:nvPr>
            <p:custDataLst>
              <p:tags r:id="rId3"/>
            </p:custDataLst>
          </p:nvPr>
        </p:nvSpPr>
        <p:spPr>
          <a:xfrm>
            <a:off x="1524000" y="1580060"/>
            <a:ext cx="471178" cy="44960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直角三角形 54"/>
          <p:cNvSpPr/>
          <p:nvPr>
            <p:custDataLst>
              <p:tags r:id="rId4"/>
            </p:custDataLst>
          </p:nvPr>
        </p:nvSpPr>
        <p:spPr>
          <a:xfrm>
            <a:off x="1995494" y="1580651"/>
            <a:ext cx="70990" cy="11831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文本框 56"/>
          <p:cNvSpPr txBox="1"/>
          <p:nvPr>
            <p:custDataLst>
              <p:tags r:id="rId5"/>
            </p:custDataLst>
          </p:nvPr>
        </p:nvSpPr>
        <p:spPr>
          <a:xfrm>
            <a:off x="2026257" y="1746887"/>
            <a:ext cx="4021741" cy="103983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焦虑：过度担忧、紧张、恐惧等情绪反应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对角圆角矩形 9"/>
          <p:cNvSpPr/>
          <p:nvPr>
            <p:custDataLst>
              <p:tags r:id="rId6"/>
            </p:custDataLst>
          </p:nvPr>
        </p:nvSpPr>
        <p:spPr>
          <a:xfrm>
            <a:off x="6645955" y="1698969"/>
            <a:ext cx="4707725" cy="1146606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对角圆角矩形 10"/>
          <p:cNvSpPr/>
          <p:nvPr>
            <p:custDataLst>
              <p:tags r:id="rId7"/>
            </p:custDataLst>
          </p:nvPr>
        </p:nvSpPr>
        <p:spPr>
          <a:xfrm>
            <a:off x="6645955" y="1580060"/>
            <a:ext cx="471178" cy="44960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直角三角形 11"/>
          <p:cNvSpPr/>
          <p:nvPr>
            <p:custDataLst>
              <p:tags r:id="rId8"/>
            </p:custDataLst>
          </p:nvPr>
        </p:nvSpPr>
        <p:spPr>
          <a:xfrm>
            <a:off x="7116858" y="1580651"/>
            <a:ext cx="70990" cy="11831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文本框 12"/>
          <p:cNvSpPr txBox="1"/>
          <p:nvPr>
            <p:custDataLst>
              <p:tags r:id="rId9"/>
            </p:custDataLst>
          </p:nvPr>
        </p:nvSpPr>
        <p:spPr>
          <a:xfrm>
            <a:off x="7147621" y="1752803"/>
            <a:ext cx="4021741" cy="103983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社交恐惧：害怕与人交往，避免参加社交活动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对角圆角矩形 5"/>
          <p:cNvSpPr/>
          <p:nvPr>
            <p:custDataLst>
              <p:tags r:id="rId10"/>
            </p:custDataLst>
          </p:nvPr>
        </p:nvSpPr>
        <p:spPr>
          <a:xfrm>
            <a:off x="1524000" y="3257207"/>
            <a:ext cx="4707725" cy="1146606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对角圆角矩形 6"/>
          <p:cNvSpPr/>
          <p:nvPr>
            <p:custDataLst>
              <p:tags r:id="rId11"/>
            </p:custDataLst>
          </p:nvPr>
        </p:nvSpPr>
        <p:spPr>
          <a:xfrm>
            <a:off x="1524000" y="3138298"/>
            <a:ext cx="471178" cy="44960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6" name="直角三角形 7"/>
          <p:cNvSpPr/>
          <p:nvPr>
            <p:custDataLst>
              <p:tags r:id="rId12"/>
            </p:custDataLst>
          </p:nvPr>
        </p:nvSpPr>
        <p:spPr>
          <a:xfrm>
            <a:off x="1995494" y="3138890"/>
            <a:ext cx="70990" cy="11831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8" name="文本框 8"/>
          <p:cNvSpPr txBox="1"/>
          <p:nvPr>
            <p:custDataLst>
              <p:tags r:id="rId13"/>
            </p:custDataLst>
          </p:nvPr>
        </p:nvSpPr>
        <p:spPr>
          <a:xfrm>
            <a:off x="2026257" y="3311042"/>
            <a:ext cx="4021741" cy="103983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强迫：重复、刻板的行为或思维，如反复检查、计数等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对角圆角矩形 14"/>
          <p:cNvSpPr/>
          <p:nvPr>
            <p:custDataLst>
              <p:tags r:id="rId14"/>
            </p:custDataLst>
          </p:nvPr>
        </p:nvSpPr>
        <p:spPr>
          <a:xfrm>
            <a:off x="6645955" y="3257207"/>
            <a:ext cx="4707725" cy="1146606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对角圆角矩形 18"/>
          <p:cNvSpPr/>
          <p:nvPr>
            <p:custDataLst>
              <p:tags r:id="rId15"/>
            </p:custDataLst>
          </p:nvPr>
        </p:nvSpPr>
        <p:spPr>
          <a:xfrm>
            <a:off x="6645955" y="3138298"/>
            <a:ext cx="471178" cy="44960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直角三角形 19"/>
          <p:cNvSpPr/>
          <p:nvPr>
            <p:custDataLst>
              <p:tags r:id="rId16"/>
            </p:custDataLst>
          </p:nvPr>
        </p:nvSpPr>
        <p:spPr>
          <a:xfrm>
            <a:off x="7116858" y="3138890"/>
            <a:ext cx="70990" cy="118317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文本框 20"/>
          <p:cNvSpPr txBox="1"/>
          <p:nvPr>
            <p:custDataLst>
              <p:tags r:id="rId17"/>
            </p:custDataLst>
          </p:nvPr>
        </p:nvSpPr>
        <p:spPr>
          <a:xfrm>
            <a:off x="7147621" y="3311042"/>
            <a:ext cx="4021741" cy="103983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抑郁：情绪低落、兴趣减退、悲观消极等情绪反应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对角圆角矩形 15"/>
          <p:cNvSpPr/>
          <p:nvPr>
            <p:custDataLst>
              <p:tags r:id="rId18"/>
            </p:custDataLst>
          </p:nvPr>
        </p:nvSpPr>
        <p:spPr>
          <a:xfrm>
            <a:off x="1524000" y="4815446"/>
            <a:ext cx="4707725" cy="1146606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对角圆角矩形 16"/>
          <p:cNvSpPr/>
          <p:nvPr>
            <p:custDataLst>
              <p:tags r:id="rId19"/>
            </p:custDataLst>
          </p:nvPr>
        </p:nvSpPr>
        <p:spPr>
          <a:xfrm>
            <a:off x="1524000" y="4695945"/>
            <a:ext cx="471178" cy="44960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直角三角形 17"/>
          <p:cNvSpPr/>
          <p:nvPr>
            <p:custDataLst>
              <p:tags r:id="rId20"/>
            </p:custDataLst>
          </p:nvPr>
        </p:nvSpPr>
        <p:spPr>
          <a:xfrm>
            <a:off x="1995494" y="4692396"/>
            <a:ext cx="70990" cy="11831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文本框 27"/>
          <p:cNvSpPr txBox="1"/>
          <p:nvPr>
            <p:custDataLst>
              <p:tags r:id="rId21"/>
            </p:custDataLst>
          </p:nvPr>
        </p:nvSpPr>
        <p:spPr>
          <a:xfrm>
            <a:off x="2026257" y="4869280"/>
            <a:ext cx="4021741" cy="103983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拖延：拖延完成任务或决定，导致学习、生活受到影响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对角圆角矩形 22"/>
          <p:cNvSpPr/>
          <p:nvPr>
            <p:custDataLst>
              <p:tags r:id="rId22"/>
            </p:custDataLst>
          </p:nvPr>
        </p:nvSpPr>
        <p:spPr>
          <a:xfrm>
            <a:off x="6645955" y="4815446"/>
            <a:ext cx="4707725" cy="1146606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对角圆角矩形 23"/>
          <p:cNvSpPr/>
          <p:nvPr>
            <p:custDataLst>
              <p:tags r:id="rId23"/>
            </p:custDataLst>
          </p:nvPr>
        </p:nvSpPr>
        <p:spPr>
          <a:xfrm>
            <a:off x="6645955" y="4695945"/>
            <a:ext cx="471178" cy="44960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直角三角形 24"/>
          <p:cNvSpPr/>
          <p:nvPr>
            <p:custDataLst>
              <p:tags r:id="rId24"/>
            </p:custDataLst>
          </p:nvPr>
        </p:nvSpPr>
        <p:spPr>
          <a:xfrm>
            <a:off x="7116858" y="4692396"/>
            <a:ext cx="70990" cy="118317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文本框 25"/>
          <p:cNvSpPr txBox="1"/>
          <p:nvPr>
            <p:custDataLst>
              <p:tags r:id="rId25"/>
            </p:custDataLst>
          </p:nvPr>
        </p:nvSpPr>
        <p:spPr>
          <a:xfrm>
            <a:off x="7147621" y="4869280"/>
            <a:ext cx="4021741" cy="103983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网络成瘾：过度依赖网络，影响学习和生活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正确对待学生的心理问题和障碍</a:t>
            </a:r>
            <a:endParaRPr lang="zh-CN" altLang="en-US"/>
          </a:p>
        </p:txBody>
      </p:sp>
      <p:sp>
        <p:nvSpPr>
          <p:cNvPr id="10493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建立正确的认知观念</a:t>
            </a:r>
            <a:endParaRPr lang="zh-CN" altLang="en-US"/>
          </a:p>
        </p:txBody>
      </p:sp>
      <p:sp>
        <p:nvSpPr>
          <p:cNvPr id="104933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6491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38" name="矩形 65"/>
          <p:cNvSpPr/>
          <p:nvPr>
            <p:custDataLst>
              <p:tags r:id="rId3"/>
            </p:custDataLst>
          </p:nvPr>
        </p:nvSpPr>
        <p:spPr>
          <a:xfrm>
            <a:off x="15348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文本框 66"/>
          <p:cNvSpPr txBox="1"/>
          <p:nvPr>
            <p:custDataLst>
              <p:tags r:id="rId4"/>
            </p:custDataLst>
          </p:nvPr>
        </p:nvSpPr>
        <p:spPr>
          <a:xfrm>
            <a:off x="19169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认识心理问题和障碍：了解其表现、原因和影响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4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8560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矩形 69"/>
          <p:cNvSpPr/>
          <p:nvPr>
            <p:custDataLst>
              <p:tags r:id="rId6"/>
            </p:custDataLst>
          </p:nvPr>
        </p:nvSpPr>
        <p:spPr>
          <a:xfrm>
            <a:off x="67410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6" name="文本框 70"/>
          <p:cNvSpPr txBox="1"/>
          <p:nvPr>
            <p:custDataLst>
              <p:tags r:id="rId7"/>
            </p:custDataLst>
          </p:nvPr>
        </p:nvSpPr>
        <p:spPr>
          <a:xfrm>
            <a:off x="71237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接受心理问题和障碍：不要歧视或排斥学生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4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6491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0" name="文本框 74"/>
          <p:cNvSpPr txBox="1"/>
          <p:nvPr>
            <p:custDataLst>
              <p:tags r:id="rId9"/>
            </p:custDataLst>
          </p:nvPr>
        </p:nvSpPr>
        <p:spPr>
          <a:xfrm>
            <a:off x="19169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寻求专业帮助：鼓励学生寻求心理咨询师的帮助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52" name="矩形 73"/>
          <p:cNvSpPr/>
          <p:nvPr>
            <p:custDataLst>
              <p:tags r:id="rId10"/>
            </p:custDataLst>
          </p:nvPr>
        </p:nvSpPr>
        <p:spPr>
          <a:xfrm>
            <a:off x="15348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9144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矩形 84"/>
          <p:cNvSpPr/>
          <p:nvPr>
            <p:custDataLst>
              <p:tags r:id="rId12"/>
            </p:custDataLst>
          </p:nvPr>
        </p:nvSpPr>
        <p:spPr>
          <a:xfrm>
            <a:off x="68001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文本框 85"/>
          <p:cNvSpPr txBox="1"/>
          <p:nvPr>
            <p:custDataLst>
              <p:tags r:id="rId13"/>
            </p:custDataLst>
          </p:nvPr>
        </p:nvSpPr>
        <p:spPr>
          <a:xfrm>
            <a:off x="71822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建立支持系统：为学生提供家庭、学校和社会的支持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https://d.book118.com/235323144210011043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2"/>
  <p:tag name="KSO_WM_UNIT_INDEX" val="1_1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2"/>
  <p:tag name="KSO_WM_UNIT_INDEX" val="1_2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2"/>
  <p:tag name="KSO_WM_UNIT_INDEX" val="1_3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2"/>
  <p:tag name="KSO_WM_UNIT_INDEX" val="1_4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1"/>
  <p:tag name="KSO_WM_UNIT_INDEX" val="1_1_1"/>
  <p:tag name="KSO_WM_UNIT_LAYERLEVEL" val="1_1_1"/>
  <p:tag name="KSO_WM_UNIT_SUBTYPE" val="d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2"/>
  <p:tag name="KSO_WM_UNIT_INDEX" val="1_5_2"/>
  <p:tag name="KSO_WM_UNIT_LAYERLEVEL" val="1_1_1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1"/>
  <p:tag name="KSO_WM_UNIT_INDEX" val="1_2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1"/>
  <p:tag name="KSO_WM_UNIT_INDEX" val="1_3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1"/>
  <p:tag name="KSO_WM_UNIT_INDEX" val="1_4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1"/>
  <p:tag name="KSO_WM_UNIT_INDEX" val="1_5_1"/>
  <p:tag name="KSO_WM_UNIT_LAYERLEVEL" val="1_1_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5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Montserrat ExtraBold</vt:lpstr>
      <vt:lpstr>Wingdings</vt:lpstr>
      <vt:lpstr>Office Theme</vt:lpstr>
      <vt:lpstr>心理健康教育：正确对待学生的心理问题和障碍</vt:lpstr>
      <vt:lpstr>目录</vt:lpstr>
      <vt:lpstr>心理健康教育的意义</vt:lpstr>
      <vt:lpstr>提高学生心理素质</vt:lpstr>
      <vt:lpstr>预防心理问题和障碍</vt:lpstr>
      <vt:lpstr>促进学生的全面发展</vt:lpstr>
      <vt:lpstr>学生常见的心理问题和障碍</vt:lpstr>
      <vt:lpstr>学习压力</vt:lpstr>
      <vt:lpstr>人际关系问题</vt:lpstr>
      <vt:lpstr>自卑、抑郁等情绪问题</vt:lpstr>
      <vt:lpstr>焦虑、强迫等行为问题</vt:lpstr>
      <vt:lpstr>正确对待学生的心理问题和障碍</vt:lpstr>
      <vt:lpstr>建立正确的认知观念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2024-09-05T10:32:34.063</cp:lastPrinted>
  <dcterms:created xsi:type="dcterms:W3CDTF">2024-09-05T02:32:34Z</dcterms:created>
  <dcterms:modified xsi:type="dcterms:W3CDTF">2024-09-05T02:32:36Z</dcterms:modified>
</cp:coreProperties>
</file>