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4F34F0C-C58B-4883-AB38-024E08D41A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DFA23EE-C099-41F1-89F7-29D50872D9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CB1B069-20EA-410A-91EB-5CFE32E7EA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B1A4BC2-8E20-4C2E-A350-E8CA1EE387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DC98702-7905-4361-ADFF-6406571C1B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FD4BFF0-49E3-4653-815A-3819E242AD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081E8F1-5EB8-4E25-A444-E58D55421C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90C0FFE-980B-4C02-A92D-3B37946334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78C76D4-C1E0-42B5-BDCD-3620193362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9B5EB1D-F6E2-42F6-9E74-D29B21B436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73257EA-449A-485E-8AE2-7B2B7FDAEC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3533223320401111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9297988" y="3463925"/>
            <a:ext cx="3041650" cy="3565525"/>
          </a:xfrm>
          <a:prstGeom prst="line">
            <a:avLst/>
          </a:prstGeom>
          <a:ln w="2540">
            <a:solidFill>
              <a:schemeClr val="lt1"/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>
            <a:off x="10520363" y="-190500"/>
            <a:ext cx="885825" cy="1038225"/>
          </a:xfrm>
          <a:prstGeom prst="line">
            <a:avLst/>
          </a:prstGeom>
          <a:ln w="2540">
            <a:solidFill>
              <a:schemeClr val="lt1"/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3702710" y="1308257"/>
            <a:ext cx="4881433" cy="1420727"/>
          </a:xfrm>
          <a:prstGeom prst="rect">
            <a:avLst/>
          </a:prstGeom>
        </p:spPr>
        <p:txBody>
          <a:bodyPr vert="horz" wrap="square" lIns="91440" tIns="45720" rIns="91440" bIns="45720" rtlCol="0" anchor="b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对生鲜营销策略问题的调查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704397" y="3288030"/>
            <a:ext cx="2783205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704397" y="3754755"/>
            <a:ext cx="2783205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2024-01-14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2700000">
            <a:off x="-425346" y="-2696323"/>
            <a:ext cx="4457492" cy="445749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21821" y="612775"/>
            <a:ext cx="1563158" cy="769938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4400" b="1">
                <a:solidFill>
                  <a:srgbClr val="FFFEFE"/>
                </a:solidFill>
                <a:latin typeface="微软雅黑"/>
                <a:ea typeface="微软雅黑"/>
                <a:cs typeface="微软雅黑"/>
              </a:rPr>
              <a:t>目 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0615613" y="1795463"/>
            <a:ext cx="1339850" cy="338137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788641" y="930592"/>
            <a:ext cx="5050155" cy="49968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生鲜市场现状分析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生鲜营销策略问题调查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生鲜营销策略问题的解决建议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结论</a:t>
            </a:r>
          </a:p>
        </p:txBody>
      </p:sp>
      <p:sp>
        <p:nvSpPr>
          <p:cNvPr id="6" name="AutoShape 6"/>
          <p:cNvSpPr/>
          <p:nvPr/>
        </p:nvSpPr>
        <p:spPr>
          <a:xfrm rot="2700000">
            <a:off x="1152099" y="3867101"/>
            <a:ext cx="1030027" cy="103002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2700000">
            <a:off x="2095422" y="2929440"/>
            <a:ext cx="600059" cy="6000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133474" y="2900242"/>
            <a:ext cx="1832478" cy="96385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0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237" r="31237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46" r="3254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背景介绍</a:t>
            </a:r>
          </a:p>
        </p:txBody>
      </p:sp>
      <p:sp>
        <p:nvSpPr>
          <p:cNvPr id="30" name="AutoShape 30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生鲜食品具有新鲜、健康、安全的特点，但营销难度较大，需要采取有效的策略来吸引消费者。</a:t>
            </a:r>
            <a:endParaRPr lang="en-US" sz="1100"/>
          </a:p>
        </p:txBody>
      </p:sp>
      <p:sp>
        <p:nvSpPr>
          <p:cNvPr id="31" name="AutoShape 31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随着人们生活水平的提高，对生鲜食品的需求日益增长，市场竞争也日趋激烈。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6350411" y="2984088"/>
            <a:ext cx="147161" cy="176213"/>
          </a:xfrm>
          <a:custGeom>
            <a:rect l="l" t="t" r="r" b="b"/>
            <a:pathLst>
              <a:path w="56" h="67">
                <a:moveTo>
                  <a:pt x="28" y="0"/>
                </a:moveTo>
                <a:cubicBezTo>
                  <a:pt x="13" y="0"/>
                  <a:pt x="0" y="13"/>
                  <a:pt x="0" y="28"/>
                </a:cubicBezTo>
                <a:cubicBezTo>
                  <a:pt x="0" y="34"/>
                  <a:pt x="2" y="40"/>
                  <a:pt x="7" y="46"/>
                </a:cubicBezTo>
                <a:cubicBezTo>
                  <a:pt x="11" y="52"/>
                  <a:pt x="15" y="58"/>
                  <a:pt x="16" y="65"/>
                </a:cubicBezTo>
                <a:cubicBezTo>
                  <a:pt x="16" y="67"/>
                  <a:pt x="16" y="67"/>
                  <a:pt x="16" y="67"/>
                </a:cubicBezTo>
                <a:cubicBezTo>
                  <a:pt x="25" y="67"/>
                  <a:pt x="25" y="67"/>
                  <a:pt x="25" y="67"/>
                </a:cubicBezTo>
                <a:cubicBezTo>
                  <a:pt x="26" y="65"/>
                  <a:pt x="26" y="65"/>
                  <a:pt x="26" y="65"/>
                </a:cubicBezTo>
                <a:cubicBezTo>
                  <a:pt x="26" y="61"/>
                  <a:pt x="26" y="50"/>
                  <a:pt x="22" y="42"/>
                </a:cubicBezTo>
                <a:cubicBezTo>
                  <a:pt x="24" y="42"/>
                  <a:pt x="26" y="41"/>
                  <a:pt x="28" y="41"/>
                </a:cubicBezTo>
                <a:cubicBezTo>
                  <a:pt x="29" y="41"/>
                  <a:pt x="29" y="41"/>
                  <a:pt x="29" y="41"/>
                </a:cubicBezTo>
                <a:cubicBezTo>
                  <a:pt x="31" y="41"/>
                  <a:pt x="33" y="42"/>
                  <a:pt x="34" y="42"/>
                </a:cubicBezTo>
                <a:cubicBezTo>
                  <a:pt x="32" y="48"/>
                  <a:pt x="31" y="55"/>
                  <a:pt x="31" y="65"/>
                </a:cubicBezTo>
                <a:cubicBezTo>
                  <a:pt x="31" y="67"/>
                  <a:pt x="31" y="67"/>
                  <a:pt x="31" y="67"/>
                </a:cubicBezTo>
                <a:cubicBezTo>
                  <a:pt x="40" y="67"/>
                  <a:pt x="40" y="67"/>
                  <a:pt x="40" y="67"/>
                </a:cubicBezTo>
                <a:cubicBezTo>
                  <a:pt x="41" y="65"/>
                  <a:pt x="41" y="65"/>
                  <a:pt x="41" y="65"/>
                </a:cubicBezTo>
                <a:cubicBezTo>
                  <a:pt x="42" y="58"/>
                  <a:pt x="46" y="52"/>
                  <a:pt x="50" y="46"/>
                </a:cubicBezTo>
                <a:cubicBezTo>
                  <a:pt x="54" y="41"/>
                  <a:pt x="56" y="34"/>
                  <a:pt x="56" y="28"/>
                </a:cubicBezTo>
                <a:cubicBezTo>
                  <a:pt x="56" y="13"/>
                  <a:pt x="44" y="0"/>
                  <a:pt x="28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184200" y="2878170"/>
            <a:ext cx="461677" cy="550831"/>
          </a:xfrm>
          <a:custGeom>
            <a:rect l="l" t="t" r="r" b="b"/>
            <a:pathLst>
              <a:path w="175" h="209">
                <a:moveTo>
                  <a:pt x="146" y="24"/>
                </a:moveTo>
                <a:cubicBezTo>
                  <a:pt x="126" y="8"/>
                  <a:pt x="100" y="0"/>
                  <a:pt x="66" y="8"/>
                </a:cubicBezTo>
                <a:cubicBezTo>
                  <a:pt x="42" y="15"/>
                  <a:pt x="21" y="33"/>
                  <a:pt x="16" y="67"/>
                </a:cubicBezTo>
                <a:cubicBezTo>
                  <a:pt x="14" y="78"/>
                  <a:pt x="16" y="84"/>
                  <a:pt x="16" y="85"/>
                </a:cubicBezTo>
                <a:cubicBezTo>
                  <a:pt x="18" y="87"/>
                  <a:pt x="20" y="91"/>
                  <a:pt x="20" y="94"/>
                </a:cubicBezTo>
                <a:cubicBezTo>
                  <a:pt x="20" y="95"/>
                  <a:pt x="19" y="96"/>
                  <a:pt x="19" y="97"/>
                </a:cubicBezTo>
                <a:cubicBezTo>
                  <a:pt x="2" y="121"/>
                  <a:pt x="2" y="121"/>
                  <a:pt x="2" y="121"/>
                </a:cubicBezTo>
                <a:cubicBezTo>
                  <a:pt x="1" y="123"/>
                  <a:pt x="0" y="125"/>
                  <a:pt x="1" y="127"/>
                </a:cubicBezTo>
                <a:cubicBezTo>
                  <a:pt x="4" y="132"/>
                  <a:pt x="12" y="131"/>
                  <a:pt x="14" y="132"/>
                </a:cubicBezTo>
                <a:cubicBezTo>
                  <a:pt x="16" y="133"/>
                  <a:pt x="17" y="136"/>
                  <a:pt x="16" y="139"/>
                </a:cubicBezTo>
                <a:cubicBezTo>
                  <a:pt x="15" y="141"/>
                  <a:pt x="13" y="145"/>
                  <a:pt x="15" y="146"/>
                </a:cubicBezTo>
                <a:cubicBezTo>
                  <a:pt x="17" y="147"/>
                  <a:pt x="19" y="148"/>
                  <a:pt x="19" y="148"/>
                </a:cubicBezTo>
                <a:cubicBezTo>
                  <a:pt x="19" y="148"/>
                  <a:pt x="16" y="149"/>
                  <a:pt x="16" y="151"/>
                </a:cubicBezTo>
                <a:cubicBezTo>
                  <a:pt x="15" y="153"/>
                  <a:pt x="16" y="156"/>
                  <a:pt x="19" y="157"/>
                </a:cubicBezTo>
                <a:cubicBezTo>
                  <a:pt x="19" y="157"/>
                  <a:pt x="22" y="164"/>
                  <a:pt x="21" y="171"/>
                </a:cubicBezTo>
                <a:cubicBezTo>
                  <a:pt x="20" y="177"/>
                  <a:pt x="18" y="183"/>
                  <a:pt x="23" y="187"/>
                </a:cubicBezTo>
                <a:cubicBezTo>
                  <a:pt x="28" y="191"/>
                  <a:pt x="48" y="188"/>
                  <a:pt x="60" y="184"/>
                </a:cubicBezTo>
                <a:cubicBezTo>
                  <a:pt x="60" y="184"/>
                  <a:pt x="64" y="191"/>
                  <a:pt x="68" y="209"/>
                </a:cubicBezTo>
                <a:cubicBezTo>
                  <a:pt x="152" y="183"/>
                  <a:pt x="152" y="183"/>
                  <a:pt x="152" y="183"/>
                </a:cubicBezTo>
                <a:cubicBezTo>
                  <a:pt x="147" y="170"/>
                  <a:pt x="145" y="163"/>
                  <a:pt x="145" y="159"/>
                </a:cubicBezTo>
                <a:cubicBezTo>
                  <a:pt x="143" y="148"/>
                  <a:pt x="160" y="128"/>
                  <a:pt x="166" y="106"/>
                </a:cubicBezTo>
                <a:cubicBezTo>
                  <a:pt x="173" y="81"/>
                  <a:pt x="175" y="48"/>
                  <a:pt x="146" y="24"/>
                </a:cubicBezTo>
                <a:close/>
                <a:moveTo>
                  <a:pt x="118" y="90"/>
                </a:moveTo>
                <a:cubicBezTo>
                  <a:pt x="112" y="98"/>
                  <a:pt x="110" y="104"/>
                  <a:pt x="110" y="110"/>
                </a:cubicBezTo>
                <a:cubicBezTo>
                  <a:pt x="110" y="128"/>
                  <a:pt x="110" y="128"/>
                  <a:pt x="110" y="128"/>
                </a:cubicBezTo>
                <a:cubicBezTo>
                  <a:pt x="110" y="133"/>
                  <a:pt x="107" y="136"/>
                  <a:pt x="104" y="136"/>
                </a:cubicBezTo>
                <a:cubicBezTo>
                  <a:pt x="97" y="136"/>
                  <a:pt x="97" y="136"/>
                  <a:pt x="97" y="136"/>
                </a:cubicBezTo>
                <a:cubicBezTo>
                  <a:pt x="96" y="136"/>
                  <a:pt x="96" y="136"/>
                  <a:pt x="96" y="136"/>
                </a:cubicBezTo>
                <a:cubicBezTo>
                  <a:pt x="95" y="138"/>
                  <a:pt x="93" y="139"/>
                  <a:pt x="91" y="139"/>
                </a:cubicBezTo>
                <a:cubicBezTo>
                  <a:pt x="89" y="139"/>
                  <a:pt x="88" y="138"/>
                  <a:pt x="87" y="136"/>
                </a:cubicBezTo>
                <a:cubicBezTo>
                  <a:pt x="86" y="136"/>
                  <a:pt x="86" y="136"/>
                  <a:pt x="86" y="136"/>
                </a:cubicBezTo>
                <a:cubicBezTo>
                  <a:pt x="79" y="136"/>
                  <a:pt x="79" y="136"/>
                  <a:pt x="79" y="136"/>
                </a:cubicBezTo>
                <a:cubicBezTo>
                  <a:pt x="76" y="136"/>
                  <a:pt x="73" y="133"/>
                  <a:pt x="73" y="129"/>
                </a:cubicBezTo>
                <a:cubicBezTo>
                  <a:pt x="73" y="110"/>
                  <a:pt x="73" y="110"/>
                  <a:pt x="73" y="110"/>
                </a:cubicBezTo>
                <a:cubicBezTo>
                  <a:pt x="73" y="104"/>
                  <a:pt x="70" y="98"/>
                  <a:pt x="65" y="90"/>
                </a:cubicBezTo>
                <a:cubicBezTo>
                  <a:pt x="59" y="83"/>
                  <a:pt x="57" y="76"/>
                  <a:pt x="57" y="68"/>
                </a:cubicBezTo>
                <a:cubicBezTo>
                  <a:pt x="57" y="49"/>
                  <a:pt x="72" y="34"/>
                  <a:pt x="91" y="34"/>
                </a:cubicBezTo>
                <a:cubicBezTo>
                  <a:pt x="110" y="34"/>
                  <a:pt x="126" y="49"/>
                  <a:pt x="126" y="68"/>
                </a:cubicBezTo>
                <a:cubicBezTo>
                  <a:pt x="126" y="76"/>
                  <a:pt x="123" y="83"/>
                  <a:pt x="118" y="9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996032" y="4204879"/>
            <a:ext cx="440436" cy="440436"/>
          </a:xfrm>
          <a:custGeom>
            <a:rect l="l" t="t" r="r" b="b"/>
            <a:pathLst>
              <a:path w="167" h="167">
                <a:moveTo>
                  <a:pt x="161" y="71"/>
                </a:moveTo>
                <a:cubicBezTo>
                  <a:pt x="148" y="71"/>
                  <a:pt x="148" y="71"/>
                  <a:pt x="148" y="71"/>
                </a:cubicBezTo>
                <a:cubicBezTo>
                  <a:pt x="146" y="62"/>
                  <a:pt x="143" y="54"/>
                  <a:pt x="138" y="47"/>
                </a:cubicBezTo>
                <a:cubicBezTo>
                  <a:pt x="147" y="38"/>
                  <a:pt x="147" y="38"/>
                  <a:pt x="147" y="38"/>
                </a:cubicBezTo>
                <a:cubicBezTo>
                  <a:pt x="149" y="36"/>
                  <a:pt x="150" y="32"/>
                  <a:pt x="148" y="31"/>
                </a:cubicBezTo>
                <a:cubicBezTo>
                  <a:pt x="136" y="19"/>
                  <a:pt x="136" y="19"/>
                  <a:pt x="136" y="19"/>
                </a:cubicBezTo>
                <a:cubicBezTo>
                  <a:pt x="135" y="17"/>
                  <a:pt x="131" y="18"/>
                  <a:pt x="129" y="20"/>
                </a:cubicBezTo>
                <a:cubicBezTo>
                  <a:pt x="120" y="29"/>
                  <a:pt x="120" y="29"/>
                  <a:pt x="120" y="29"/>
                </a:cubicBezTo>
                <a:cubicBezTo>
                  <a:pt x="113" y="24"/>
                  <a:pt x="105" y="21"/>
                  <a:pt x="96" y="19"/>
                </a:cubicBezTo>
                <a:cubicBezTo>
                  <a:pt x="96" y="6"/>
                  <a:pt x="96" y="6"/>
                  <a:pt x="96" y="6"/>
                </a:cubicBezTo>
                <a:cubicBezTo>
                  <a:pt x="96" y="3"/>
                  <a:pt x="94" y="0"/>
                  <a:pt x="92" y="0"/>
                </a:cubicBezTo>
                <a:cubicBezTo>
                  <a:pt x="75" y="0"/>
                  <a:pt x="75" y="0"/>
                  <a:pt x="75" y="0"/>
                </a:cubicBezTo>
                <a:cubicBezTo>
                  <a:pt x="73" y="0"/>
                  <a:pt x="71" y="3"/>
                  <a:pt x="71" y="6"/>
                </a:cubicBezTo>
                <a:cubicBezTo>
                  <a:pt x="71" y="19"/>
                  <a:pt x="71" y="19"/>
                  <a:pt x="71" y="19"/>
                </a:cubicBezTo>
                <a:cubicBezTo>
                  <a:pt x="62" y="21"/>
                  <a:pt x="54" y="24"/>
                  <a:pt x="46" y="29"/>
                </a:cubicBezTo>
                <a:cubicBezTo>
                  <a:pt x="37" y="20"/>
                  <a:pt x="37" y="20"/>
                  <a:pt x="37" y="20"/>
                </a:cubicBezTo>
                <a:cubicBezTo>
                  <a:pt x="35" y="18"/>
                  <a:pt x="32" y="17"/>
                  <a:pt x="30" y="19"/>
                </a:cubicBezTo>
                <a:cubicBezTo>
                  <a:pt x="18" y="31"/>
                  <a:pt x="18" y="31"/>
                  <a:pt x="18" y="31"/>
                </a:cubicBezTo>
                <a:cubicBezTo>
                  <a:pt x="17" y="32"/>
                  <a:pt x="17" y="36"/>
                  <a:pt x="19" y="38"/>
                </a:cubicBezTo>
                <a:cubicBezTo>
                  <a:pt x="29" y="47"/>
                  <a:pt x="29" y="47"/>
                  <a:pt x="29" y="47"/>
                </a:cubicBezTo>
                <a:cubicBezTo>
                  <a:pt x="24" y="54"/>
                  <a:pt x="20" y="62"/>
                  <a:pt x="19" y="71"/>
                </a:cubicBezTo>
                <a:cubicBezTo>
                  <a:pt x="6" y="71"/>
                  <a:pt x="6" y="71"/>
                  <a:pt x="6" y="71"/>
                </a:cubicBezTo>
                <a:cubicBezTo>
                  <a:pt x="2" y="71"/>
                  <a:pt x="0" y="73"/>
                  <a:pt x="0" y="75"/>
                </a:cubicBezTo>
                <a:cubicBezTo>
                  <a:pt x="0" y="92"/>
                  <a:pt x="0" y="92"/>
                  <a:pt x="0" y="92"/>
                </a:cubicBezTo>
                <a:cubicBezTo>
                  <a:pt x="0" y="94"/>
                  <a:pt x="2" y="96"/>
                  <a:pt x="6" y="96"/>
                </a:cubicBezTo>
                <a:cubicBezTo>
                  <a:pt x="19" y="96"/>
                  <a:pt x="19" y="96"/>
                  <a:pt x="19" y="96"/>
                </a:cubicBezTo>
                <a:cubicBezTo>
                  <a:pt x="20" y="105"/>
                  <a:pt x="24" y="113"/>
                  <a:pt x="29" y="120"/>
                </a:cubicBezTo>
                <a:cubicBezTo>
                  <a:pt x="19" y="130"/>
                  <a:pt x="19" y="130"/>
                  <a:pt x="19" y="130"/>
                </a:cubicBezTo>
                <a:cubicBezTo>
                  <a:pt x="17" y="132"/>
                  <a:pt x="17" y="135"/>
                  <a:pt x="18" y="137"/>
                </a:cubicBezTo>
                <a:cubicBezTo>
                  <a:pt x="30" y="148"/>
                  <a:pt x="30" y="148"/>
                  <a:pt x="30" y="148"/>
                </a:cubicBezTo>
                <a:cubicBezTo>
                  <a:pt x="32" y="150"/>
                  <a:pt x="35" y="150"/>
                  <a:pt x="37" y="147"/>
                </a:cubicBezTo>
                <a:cubicBezTo>
                  <a:pt x="46" y="138"/>
                  <a:pt x="46" y="138"/>
                  <a:pt x="46" y="138"/>
                </a:cubicBezTo>
                <a:cubicBezTo>
                  <a:pt x="54" y="143"/>
                  <a:pt x="62" y="147"/>
                  <a:pt x="71" y="148"/>
                </a:cubicBezTo>
                <a:cubicBezTo>
                  <a:pt x="71" y="161"/>
                  <a:pt x="71" y="161"/>
                  <a:pt x="71" y="161"/>
                </a:cubicBezTo>
                <a:cubicBezTo>
                  <a:pt x="71" y="164"/>
                  <a:pt x="73" y="167"/>
                  <a:pt x="75" y="167"/>
                </a:cubicBezTo>
                <a:cubicBezTo>
                  <a:pt x="92" y="167"/>
                  <a:pt x="92" y="167"/>
                  <a:pt x="92" y="167"/>
                </a:cubicBezTo>
                <a:cubicBezTo>
                  <a:pt x="94" y="167"/>
                  <a:pt x="96" y="164"/>
                  <a:pt x="96" y="161"/>
                </a:cubicBezTo>
                <a:cubicBezTo>
                  <a:pt x="96" y="148"/>
                  <a:pt x="96" y="148"/>
                  <a:pt x="96" y="148"/>
                </a:cubicBezTo>
                <a:cubicBezTo>
                  <a:pt x="105" y="147"/>
                  <a:pt x="113" y="143"/>
                  <a:pt x="120" y="138"/>
                </a:cubicBezTo>
                <a:cubicBezTo>
                  <a:pt x="129" y="147"/>
                  <a:pt x="129" y="147"/>
                  <a:pt x="129" y="147"/>
                </a:cubicBezTo>
                <a:cubicBezTo>
                  <a:pt x="131" y="150"/>
                  <a:pt x="135" y="150"/>
                  <a:pt x="136" y="148"/>
                </a:cubicBezTo>
                <a:cubicBezTo>
                  <a:pt x="148" y="137"/>
                  <a:pt x="148" y="137"/>
                  <a:pt x="148" y="137"/>
                </a:cubicBezTo>
                <a:cubicBezTo>
                  <a:pt x="150" y="135"/>
                  <a:pt x="149" y="132"/>
                  <a:pt x="147" y="130"/>
                </a:cubicBezTo>
                <a:cubicBezTo>
                  <a:pt x="138" y="120"/>
                  <a:pt x="138" y="120"/>
                  <a:pt x="138" y="120"/>
                </a:cubicBezTo>
                <a:cubicBezTo>
                  <a:pt x="143" y="113"/>
                  <a:pt x="146" y="105"/>
                  <a:pt x="148" y="96"/>
                </a:cubicBezTo>
                <a:cubicBezTo>
                  <a:pt x="161" y="96"/>
                  <a:pt x="161" y="96"/>
                  <a:pt x="161" y="96"/>
                </a:cubicBezTo>
                <a:cubicBezTo>
                  <a:pt x="164" y="96"/>
                  <a:pt x="167" y="94"/>
                  <a:pt x="167" y="92"/>
                </a:cubicBezTo>
                <a:cubicBezTo>
                  <a:pt x="167" y="75"/>
                  <a:pt x="167" y="75"/>
                  <a:pt x="167" y="75"/>
                </a:cubicBezTo>
                <a:cubicBezTo>
                  <a:pt x="167" y="73"/>
                  <a:pt x="164" y="71"/>
                  <a:pt x="161" y="71"/>
                </a:cubicBezTo>
                <a:close/>
                <a:moveTo>
                  <a:pt x="83" y="114"/>
                </a:moveTo>
                <a:cubicBezTo>
                  <a:pt x="66" y="114"/>
                  <a:pt x="52" y="101"/>
                  <a:pt x="52" y="84"/>
                </a:cubicBezTo>
                <a:cubicBezTo>
                  <a:pt x="52" y="67"/>
                  <a:pt x="66" y="53"/>
                  <a:pt x="83" y="53"/>
                </a:cubicBezTo>
                <a:cubicBezTo>
                  <a:pt x="100" y="53"/>
                  <a:pt x="114" y="67"/>
                  <a:pt x="114" y="84"/>
                </a:cubicBezTo>
                <a:cubicBezTo>
                  <a:pt x="114" y="101"/>
                  <a:pt x="100" y="114"/>
                  <a:pt x="83" y="114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341695" y="4065529"/>
            <a:ext cx="318897" cy="316706"/>
          </a:xfrm>
          <a:custGeom>
            <a:rect l="l" t="t" r="r" b="b"/>
            <a:pathLst>
              <a:path w="120" h="120">
                <a:moveTo>
                  <a:pt x="117" y="51"/>
                </a:moveTo>
                <a:cubicBezTo>
                  <a:pt x="108" y="51"/>
                  <a:pt x="108" y="51"/>
                  <a:pt x="108" y="51"/>
                </a:cubicBezTo>
                <a:cubicBezTo>
                  <a:pt x="106" y="44"/>
                  <a:pt x="104" y="38"/>
                  <a:pt x="100" y="33"/>
                </a:cubicBezTo>
                <a:cubicBezTo>
                  <a:pt x="107" y="27"/>
                  <a:pt x="107" y="27"/>
                  <a:pt x="107" y="27"/>
                </a:cubicBezTo>
                <a:cubicBezTo>
                  <a:pt x="109" y="25"/>
                  <a:pt x="109" y="23"/>
                  <a:pt x="108" y="22"/>
                </a:cubicBezTo>
                <a:cubicBezTo>
                  <a:pt x="99" y="13"/>
                  <a:pt x="99" y="13"/>
                  <a:pt x="99" y="13"/>
                </a:cubicBezTo>
                <a:cubicBezTo>
                  <a:pt x="98" y="12"/>
                  <a:pt x="96" y="12"/>
                  <a:pt x="94" y="14"/>
                </a:cubicBezTo>
                <a:cubicBezTo>
                  <a:pt x="87" y="20"/>
                  <a:pt x="87" y="20"/>
                  <a:pt x="87" y="20"/>
                </a:cubicBezTo>
                <a:cubicBezTo>
                  <a:pt x="82" y="17"/>
                  <a:pt x="76" y="14"/>
                  <a:pt x="70" y="13"/>
                </a:cubicBezTo>
                <a:cubicBezTo>
                  <a:pt x="70" y="4"/>
                  <a:pt x="70" y="4"/>
                  <a:pt x="70" y="4"/>
                </a:cubicBezTo>
                <a:cubicBezTo>
                  <a:pt x="70" y="1"/>
                  <a:pt x="69" y="0"/>
                  <a:pt x="67" y="0"/>
                </a:cubicBezTo>
                <a:cubicBezTo>
                  <a:pt x="55" y="0"/>
                  <a:pt x="55" y="0"/>
                  <a:pt x="55" y="0"/>
                </a:cubicBezTo>
                <a:cubicBezTo>
                  <a:pt x="53" y="0"/>
                  <a:pt x="52" y="1"/>
                  <a:pt x="52" y="4"/>
                </a:cubicBezTo>
                <a:cubicBezTo>
                  <a:pt x="52" y="13"/>
                  <a:pt x="52" y="13"/>
                  <a:pt x="52" y="13"/>
                </a:cubicBezTo>
                <a:cubicBezTo>
                  <a:pt x="45" y="14"/>
                  <a:pt x="39" y="17"/>
                  <a:pt x="34" y="20"/>
                </a:cubicBezTo>
                <a:cubicBezTo>
                  <a:pt x="28" y="14"/>
                  <a:pt x="28" y="14"/>
                  <a:pt x="28" y="14"/>
                </a:cubicBezTo>
                <a:cubicBezTo>
                  <a:pt x="26" y="12"/>
                  <a:pt x="24" y="12"/>
                  <a:pt x="22" y="13"/>
                </a:cubicBezTo>
                <a:cubicBezTo>
                  <a:pt x="14" y="22"/>
                  <a:pt x="14" y="22"/>
                  <a:pt x="14" y="22"/>
                </a:cubicBezTo>
                <a:cubicBezTo>
                  <a:pt x="13" y="23"/>
                  <a:pt x="13" y="25"/>
                  <a:pt x="15" y="27"/>
                </a:cubicBezTo>
                <a:cubicBezTo>
                  <a:pt x="21" y="33"/>
                  <a:pt x="21" y="33"/>
                  <a:pt x="21" y="33"/>
                </a:cubicBezTo>
                <a:cubicBezTo>
                  <a:pt x="18" y="38"/>
                  <a:pt x="15" y="44"/>
                  <a:pt x="14" y="51"/>
                </a:cubicBezTo>
                <a:cubicBezTo>
                  <a:pt x="5" y="51"/>
                  <a:pt x="5" y="51"/>
                  <a:pt x="5" y="51"/>
                </a:cubicBezTo>
                <a:cubicBezTo>
                  <a:pt x="2" y="51"/>
                  <a:pt x="0" y="52"/>
                  <a:pt x="0" y="54"/>
                </a:cubicBezTo>
                <a:cubicBezTo>
                  <a:pt x="0" y="66"/>
                  <a:pt x="0" y="66"/>
                  <a:pt x="0" y="66"/>
                </a:cubicBezTo>
                <a:cubicBezTo>
                  <a:pt x="0" y="68"/>
                  <a:pt x="2" y="69"/>
                  <a:pt x="5" y="69"/>
                </a:cubicBezTo>
                <a:cubicBezTo>
                  <a:pt x="14" y="69"/>
                  <a:pt x="14" y="69"/>
                  <a:pt x="14" y="69"/>
                </a:cubicBezTo>
                <a:cubicBezTo>
                  <a:pt x="15" y="76"/>
                  <a:pt x="18" y="81"/>
                  <a:pt x="21" y="87"/>
                </a:cubicBezTo>
                <a:cubicBezTo>
                  <a:pt x="15" y="93"/>
                  <a:pt x="15" y="93"/>
                  <a:pt x="15" y="93"/>
                </a:cubicBezTo>
                <a:cubicBezTo>
                  <a:pt x="13" y="95"/>
                  <a:pt x="13" y="97"/>
                  <a:pt x="14" y="98"/>
                </a:cubicBezTo>
                <a:cubicBezTo>
                  <a:pt x="22" y="107"/>
                  <a:pt x="22" y="107"/>
                  <a:pt x="22" y="107"/>
                </a:cubicBezTo>
                <a:cubicBezTo>
                  <a:pt x="24" y="108"/>
                  <a:pt x="26" y="108"/>
                  <a:pt x="28" y="106"/>
                </a:cubicBezTo>
                <a:cubicBezTo>
                  <a:pt x="34" y="100"/>
                  <a:pt x="34" y="100"/>
                  <a:pt x="34" y="100"/>
                </a:cubicBezTo>
                <a:cubicBezTo>
                  <a:pt x="39" y="103"/>
                  <a:pt x="45" y="106"/>
                  <a:pt x="52" y="107"/>
                </a:cubicBezTo>
                <a:cubicBezTo>
                  <a:pt x="52" y="116"/>
                  <a:pt x="52" y="116"/>
                  <a:pt x="52" y="116"/>
                </a:cubicBezTo>
                <a:cubicBezTo>
                  <a:pt x="52" y="118"/>
                  <a:pt x="53" y="120"/>
                  <a:pt x="55" y="120"/>
                </a:cubicBezTo>
                <a:cubicBezTo>
                  <a:pt x="67" y="120"/>
                  <a:pt x="67" y="120"/>
                  <a:pt x="67" y="120"/>
                </a:cubicBezTo>
                <a:cubicBezTo>
                  <a:pt x="69" y="120"/>
                  <a:pt x="70" y="118"/>
                  <a:pt x="70" y="116"/>
                </a:cubicBezTo>
                <a:cubicBezTo>
                  <a:pt x="70" y="107"/>
                  <a:pt x="70" y="107"/>
                  <a:pt x="70" y="107"/>
                </a:cubicBezTo>
                <a:cubicBezTo>
                  <a:pt x="76" y="106"/>
                  <a:pt x="82" y="103"/>
                  <a:pt x="87" y="100"/>
                </a:cubicBezTo>
                <a:cubicBezTo>
                  <a:pt x="94" y="106"/>
                  <a:pt x="94" y="106"/>
                  <a:pt x="94" y="106"/>
                </a:cubicBezTo>
                <a:cubicBezTo>
                  <a:pt x="96" y="108"/>
                  <a:pt x="98" y="108"/>
                  <a:pt x="99" y="107"/>
                </a:cubicBezTo>
                <a:cubicBezTo>
                  <a:pt x="108" y="98"/>
                  <a:pt x="108" y="98"/>
                  <a:pt x="108" y="98"/>
                </a:cubicBezTo>
                <a:cubicBezTo>
                  <a:pt x="109" y="97"/>
                  <a:pt x="109" y="95"/>
                  <a:pt x="107" y="93"/>
                </a:cubicBezTo>
                <a:cubicBezTo>
                  <a:pt x="100" y="87"/>
                  <a:pt x="100" y="87"/>
                  <a:pt x="100" y="87"/>
                </a:cubicBezTo>
                <a:cubicBezTo>
                  <a:pt x="104" y="81"/>
                  <a:pt x="106" y="76"/>
                  <a:pt x="108" y="69"/>
                </a:cubicBezTo>
                <a:cubicBezTo>
                  <a:pt x="117" y="69"/>
                  <a:pt x="117" y="69"/>
                  <a:pt x="117" y="69"/>
                </a:cubicBezTo>
                <a:cubicBezTo>
                  <a:pt x="119" y="69"/>
                  <a:pt x="121" y="68"/>
                  <a:pt x="121" y="66"/>
                </a:cubicBezTo>
                <a:cubicBezTo>
                  <a:pt x="121" y="54"/>
                  <a:pt x="121" y="54"/>
                  <a:pt x="121" y="54"/>
                </a:cubicBezTo>
                <a:cubicBezTo>
                  <a:pt x="121" y="52"/>
                  <a:pt x="119" y="51"/>
                  <a:pt x="117" y="51"/>
                </a:cubicBezTo>
                <a:close/>
                <a:moveTo>
                  <a:pt x="61" y="82"/>
                </a:moveTo>
                <a:cubicBezTo>
                  <a:pt x="48" y="82"/>
                  <a:pt x="38" y="72"/>
                  <a:pt x="38" y="60"/>
                </a:cubicBezTo>
                <a:cubicBezTo>
                  <a:pt x="38" y="48"/>
                  <a:pt x="48" y="38"/>
                  <a:pt x="61" y="38"/>
                </a:cubicBezTo>
                <a:cubicBezTo>
                  <a:pt x="73" y="38"/>
                  <a:pt x="83" y="48"/>
                  <a:pt x="83" y="60"/>
                </a:cubicBezTo>
                <a:cubicBezTo>
                  <a:pt x="83" y="72"/>
                  <a:pt x="73" y="82"/>
                  <a:pt x="61" y="82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74934" y="4210981"/>
            <a:ext cx="239744" cy="269843"/>
          </a:xfrm>
          <a:custGeom>
            <a:rect l="l" t="t" r="r" b="b"/>
            <a:pathLst>
              <a:path w="91" h="102">
                <a:moveTo>
                  <a:pt x="76" y="45"/>
                </a:moveTo>
                <a:cubicBezTo>
                  <a:pt x="65" y="52"/>
                  <a:pt x="54" y="52"/>
                  <a:pt x="50" y="52"/>
                </a:cubicBezTo>
                <a:cubicBezTo>
                  <a:pt x="11" y="102"/>
                  <a:pt x="11" y="102"/>
                  <a:pt x="11" y="102"/>
                </a:cubicBezTo>
                <a:cubicBezTo>
                  <a:pt x="0" y="93"/>
                  <a:pt x="0" y="93"/>
                  <a:pt x="0" y="93"/>
                </a:cubicBezTo>
                <a:cubicBezTo>
                  <a:pt x="43" y="47"/>
                  <a:pt x="43" y="47"/>
                  <a:pt x="43" y="47"/>
                </a:cubicBezTo>
                <a:cubicBezTo>
                  <a:pt x="42" y="43"/>
                  <a:pt x="40" y="32"/>
                  <a:pt x="45" y="19"/>
                </a:cubicBezTo>
                <a:cubicBezTo>
                  <a:pt x="52" y="4"/>
                  <a:pt x="70" y="0"/>
                  <a:pt x="70" y="0"/>
                </a:cubicBezTo>
                <a:cubicBezTo>
                  <a:pt x="67" y="22"/>
                  <a:pt x="67" y="22"/>
                  <a:pt x="67" y="22"/>
                </a:cubicBezTo>
                <a:cubicBezTo>
                  <a:pt x="68" y="21"/>
                  <a:pt x="69" y="21"/>
                  <a:pt x="70" y="22"/>
                </a:cubicBezTo>
                <a:cubicBezTo>
                  <a:pt x="70" y="22"/>
                  <a:pt x="70" y="23"/>
                  <a:pt x="70" y="24"/>
                </a:cubicBezTo>
                <a:cubicBezTo>
                  <a:pt x="91" y="17"/>
                  <a:pt x="91" y="17"/>
                  <a:pt x="91" y="17"/>
                </a:cubicBezTo>
                <a:cubicBezTo>
                  <a:pt x="91" y="17"/>
                  <a:pt x="90" y="36"/>
                  <a:pt x="76" y="45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836987" y="4396146"/>
            <a:ext cx="461677" cy="429292"/>
          </a:xfrm>
          <a:custGeom>
            <a:rect l="l" t="t" r="r" b="b"/>
            <a:pathLst>
              <a:path w="175" h="163">
                <a:moveTo>
                  <a:pt x="77" y="0"/>
                </a:moveTo>
                <a:cubicBezTo>
                  <a:pt x="95" y="0"/>
                  <a:pt x="112" y="6"/>
                  <a:pt x="127" y="16"/>
                </a:cubicBezTo>
                <a:cubicBezTo>
                  <a:pt x="107" y="40"/>
                  <a:pt x="107" y="40"/>
                  <a:pt x="107" y="40"/>
                </a:cubicBezTo>
                <a:cubicBezTo>
                  <a:pt x="100" y="36"/>
                  <a:pt x="92" y="34"/>
                  <a:pt x="84" y="34"/>
                </a:cubicBezTo>
                <a:cubicBezTo>
                  <a:pt x="59" y="34"/>
                  <a:pt x="41" y="54"/>
                  <a:pt x="44" y="80"/>
                </a:cubicBezTo>
                <a:cubicBezTo>
                  <a:pt x="47" y="105"/>
                  <a:pt x="70" y="125"/>
                  <a:pt x="96" y="125"/>
                </a:cubicBezTo>
                <a:cubicBezTo>
                  <a:pt x="121" y="125"/>
                  <a:pt x="138" y="105"/>
                  <a:pt x="135" y="80"/>
                </a:cubicBezTo>
                <a:cubicBezTo>
                  <a:pt x="134" y="71"/>
                  <a:pt x="130" y="63"/>
                  <a:pt x="125" y="56"/>
                </a:cubicBezTo>
                <a:cubicBezTo>
                  <a:pt x="145" y="32"/>
                  <a:pt x="145" y="32"/>
                  <a:pt x="145" y="32"/>
                </a:cubicBezTo>
                <a:cubicBezTo>
                  <a:pt x="158" y="46"/>
                  <a:pt x="166" y="63"/>
                  <a:pt x="169" y="82"/>
                </a:cubicBezTo>
                <a:cubicBezTo>
                  <a:pt x="175" y="127"/>
                  <a:pt x="143" y="163"/>
                  <a:pt x="98" y="163"/>
                </a:cubicBezTo>
                <a:cubicBezTo>
                  <a:pt x="53" y="163"/>
                  <a:pt x="12" y="127"/>
                  <a:pt x="6" y="82"/>
                </a:cubicBezTo>
                <a:cubicBezTo>
                  <a:pt x="0" y="37"/>
                  <a:pt x="31" y="0"/>
                  <a:pt x="77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4976433" y="4512066"/>
            <a:ext cx="195167" cy="181737"/>
          </a:xfrm>
          <a:custGeom>
            <a:rect l="l" t="t" r="r" b="b"/>
            <a:pathLst>
              <a:path w="74" h="69">
                <a:moveTo>
                  <a:pt x="42" y="69"/>
                </a:moveTo>
                <a:cubicBezTo>
                  <a:pt x="23" y="69"/>
                  <a:pt x="5" y="54"/>
                  <a:pt x="3" y="35"/>
                </a:cubicBezTo>
                <a:cubicBezTo>
                  <a:pt x="0" y="16"/>
                  <a:pt x="14" y="0"/>
                  <a:pt x="33" y="0"/>
                </a:cubicBezTo>
                <a:cubicBezTo>
                  <a:pt x="38" y="0"/>
                  <a:pt x="44" y="2"/>
                  <a:pt x="49" y="4"/>
                </a:cubicBezTo>
                <a:cubicBezTo>
                  <a:pt x="48" y="6"/>
                  <a:pt x="48" y="9"/>
                  <a:pt x="49" y="11"/>
                </a:cubicBezTo>
                <a:cubicBezTo>
                  <a:pt x="36" y="30"/>
                  <a:pt x="36" y="30"/>
                  <a:pt x="36" y="30"/>
                </a:cubicBezTo>
                <a:cubicBezTo>
                  <a:pt x="42" y="35"/>
                  <a:pt x="42" y="35"/>
                  <a:pt x="42" y="35"/>
                </a:cubicBezTo>
                <a:cubicBezTo>
                  <a:pt x="59" y="20"/>
                  <a:pt x="59" y="20"/>
                  <a:pt x="59" y="20"/>
                </a:cubicBezTo>
                <a:cubicBezTo>
                  <a:pt x="59" y="20"/>
                  <a:pt x="60" y="20"/>
                  <a:pt x="60" y="20"/>
                </a:cubicBezTo>
                <a:cubicBezTo>
                  <a:pt x="62" y="20"/>
                  <a:pt x="64" y="19"/>
                  <a:pt x="66" y="18"/>
                </a:cubicBezTo>
                <a:cubicBezTo>
                  <a:pt x="69" y="23"/>
                  <a:pt x="71" y="29"/>
                  <a:pt x="72" y="35"/>
                </a:cubicBezTo>
                <a:cubicBezTo>
                  <a:pt x="74" y="54"/>
                  <a:pt x="61" y="69"/>
                  <a:pt x="42" y="69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5084541" y="4461869"/>
            <a:ext cx="113728" cy="129349"/>
          </a:xfrm>
          <a:custGeom>
            <a:rect l="l" t="t" r="r" b="b"/>
            <a:pathLst>
              <a:path w="43" h="49">
                <a:moveTo>
                  <a:pt x="13" y="31"/>
                </a:moveTo>
                <a:cubicBezTo>
                  <a:pt x="11" y="28"/>
                  <a:pt x="12" y="25"/>
                  <a:pt x="14" y="22"/>
                </a:cubicBezTo>
                <a:cubicBezTo>
                  <a:pt x="32" y="0"/>
                  <a:pt x="32" y="0"/>
                  <a:pt x="32" y="0"/>
                </a:cubicBezTo>
                <a:cubicBezTo>
                  <a:pt x="43" y="9"/>
                  <a:pt x="43" y="9"/>
                  <a:pt x="43" y="9"/>
                </a:cubicBezTo>
                <a:cubicBezTo>
                  <a:pt x="24" y="32"/>
                  <a:pt x="24" y="32"/>
                  <a:pt x="24" y="32"/>
                </a:cubicBezTo>
                <a:cubicBezTo>
                  <a:pt x="22" y="34"/>
                  <a:pt x="19" y="35"/>
                  <a:pt x="17" y="34"/>
                </a:cubicBezTo>
                <a:cubicBezTo>
                  <a:pt x="1" y="49"/>
                  <a:pt x="1" y="49"/>
                  <a:pt x="1" y="49"/>
                </a:cubicBezTo>
                <a:cubicBezTo>
                  <a:pt x="0" y="48"/>
                  <a:pt x="0" y="48"/>
                  <a:pt x="0" y="48"/>
                </a:cubicBezTo>
                <a:lnTo>
                  <a:pt x="13" y="31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3782073" y="2655299"/>
            <a:ext cx="168233" cy="183703"/>
          </a:xfrm>
          <a:custGeom>
            <a:rect l="l" t="t" r="r" b="b"/>
            <a:pathLst>
              <a:path w="125" h="140">
                <a:moveTo>
                  <a:pt x="0" y="57"/>
                </a:moveTo>
                <a:lnTo>
                  <a:pt x="48" y="0"/>
                </a:lnTo>
                <a:lnTo>
                  <a:pt x="126" y="85"/>
                </a:lnTo>
                <a:lnTo>
                  <a:pt x="78" y="140"/>
                </a:lnTo>
                <a:lnTo>
                  <a:pt x="0" y="57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3564454" y="2751018"/>
            <a:ext cx="296432" cy="326720"/>
          </a:xfrm>
          <a:custGeom>
            <a:rect l="l" t="t" r="r" b="b"/>
            <a:pathLst>
              <a:path w="94" h="105">
                <a:moveTo>
                  <a:pt x="70" y="0"/>
                </a:moveTo>
                <a:cubicBezTo>
                  <a:pt x="63" y="9"/>
                  <a:pt x="63" y="9"/>
                  <a:pt x="63" y="9"/>
                </a:cubicBezTo>
                <a:cubicBezTo>
                  <a:pt x="21" y="30"/>
                  <a:pt x="21" y="30"/>
                  <a:pt x="21" y="30"/>
                </a:cubicBezTo>
                <a:cubicBezTo>
                  <a:pt x="20" y="30"/>
                  <a:pt x="14" y="33"/>
                  <a:pt x="12" y="37"/>
                </a:cubicBezTo>
                <a:cubicBezTo>
                  <a:pt x="10" y="40"/>
                  <a:pt x="2" y="67"/>
                  <a:pt x="1" y="70"/>
                </a:cubicBezTo>
                <a:cubicBezTo>
                  <a:pt x="0" y="71"/>
                  <a:pt x="0" y="75"/>
                  <a:pt x="0" y="77"/>
                </a:cubicBezTo>
                <a:cubicBezTo>
                  <a:pt x="0" y="78"/>
                  <a:pt x="2" y="93"/>
                  <a:pt x="3" y="102"/>
                </a:cubicBezTo>
                <a:cubicBezTo>
                  <a:pt x="3" y="103"/>
                  <a:pt x="3" y="103"/>
                  <a:pt x="3" y="103"/>
                </a:cubicBezTo>
                <a:cubicBezTo>
                  <a:pt x="3" y="103"/>
                  <a:pt x="3" y="103"/>
                  <a:pt x="3" y="103"/>
                </a:cubicBezTo>
                <a:cubicBezTo>
                  <a:pt x="3" y="103"/>
                  <a:pt x="3" y="104"/>
                  <a:pt x="4" y="105"/>
                </a:cubicBezTo>
                <a:cubicBezTo>
                  <a:pt x="4" y="81"/>
                  <a:pt x="4" y="81"/>
                  <a:pt x="4" y="81"/>
                </a:cubicBezTo>
                <a:cubicBezTo>
                  <a:pt x="20" y="81"/>
                  <a:pt x="20" y="81"/>
                  <a:pt x="20" y="81"/>
                </a:cubicBezTo>
                <a:cubicBezTo>
                  <a:pt x="20" y="75"/>
                  <a:pt x="20" y="75"/>
                  <a:pt x="20" y="75"/>
                </a:cubicBezTo>
                <a:cubicBezTo>
                  <a:pt x="30" y="58"/>
                  <a:pt x="30" y="58"/>
                  <a:pt x="30" y="58"/>
                </a:cubicBezTo>
                <a:cubicBezTo>
                  <a:pt x="32" y="59"/>
                  <a:pt x="37" y="61"/>
                  <a:pt x="40" y="62"/>
                </a:cubicBezTo>
                <a:cubicBezTo>
                  <a:pt x="39" y="64"/>
                  <a:pt x="37" y="68"/>
                  <a:pt x="37" y="69"/>
                </a:cubicBezTo>
                <a:cubicBezTo>
                  <a:pt x="36" y="71"/>
                  <a:pt x="30" y="78"/>
                  <a:pt x="27" y="83"/>
                </a:cubicBezTo>
                <a:cubicBezTo>
                  <a:pt x="25" y="85"/>
                  <a:pt x="24" y="90"/>
                  <a:pt x="28" y="93"/>
                </a:cubicBezTo>
                <a:cubicBezTo>
                  <a:pt x="29" y="94"/>
                  <a:pt x="31" y="95"/>
                  <a:pt x="33" y="95"/>
                </a:cubicBezTo>
                <a:cubicBezTo>
                  <a:pt x="37" y="95"/>
                  <a:pt x="41" y="92"/>
                  <a:pt x="41" y="92"/>
                </a:cubicBezTo>
                <a:cubicBezTo>
                  <a:pt x="41" y="92"/>
                  <a:pt x="41" y="92"/>
                  <a:pt x="41" y="92"/>
                </a:cubicBezTo>
                <a:cubicBezTo>
                  <a:pt x="41" y="92"/>
                  <a:pt x="41" y="92"/>
                  <a:pt x="41" y="92"/>
                </a:cubicBezTo>
                <a:cubicBezTo>
                  <a:pt x="41" y="91"/>
                  <a:pt x="56" y="74"/>
                  <a:pt x="63" y="71"/>
                </a:cubicBezTo>
                <a:cubicBezTo>
                  <a:pt x="69" y="68"/>
                  <a:pt x="87" y="54"/>
                  <a:pt x="87" y="36"/>
                </a:cubicBezTo>
                <a:cubicBezTo>
                  <a:pt x="94" y="26"/>
                  <a:pt x="94" y="26"/>
                  <a:pt x="94" y="26"/>
                </a:cubicBezTo>
                <a:lnTo>
                  <a:pt x="7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3390861" y="3012170"/>
            <a:ext cx="467288" cy="345102"/>
          </a:xfrm>
          <a:custGeom>
            <a:rect l="l" t="t" r="r" b="b"/>
            <a:pathLst>
              <a:path w="148" h="110">
                <a:moveTo>
                  <a:pt x="124" y="49"/>
                </a:moveTo>
                <a:cubicBezTo>
                  <a:pt x="124" y="104"/>
                  <a:pt x="124" y="104"/>
                  <a:pt x="124" y="104"/>
                </a:cubicBezTo>
                <a:cubicBezTo>
                  <a:pt x="117" y="104"/>
                  <a:pt x="117" y="104"/>
                  <a:pt x="117" y="104"/>
                </a:cubicBezTo>
                <a:cubicBezTo>
                  <a:pt x="117" y="29"/>
                  <a:pt x="117" y="29"/>
                  <a:pt x="117" y="29"/>
                </a:cubicBezTo>
                <a:cubicBezTo>
                  <a:pt x="93" y="29"/>
                  <a:pt x="93" y="29"/>
                  <a:pt x="93" y="29"/>
                </a:cubicBezTo>
                <a:cubicBezTo>
                  <a:pt x="93" y="104"/>
                  <a:pt x="93" y="104"/>
                  <a:pt x="93" y="104"/>
                </a:cubicBezTo>
                <a:cubicBezTo>
                  <a:pt x="86" y="104"/>
                  <a:pt x="86" y="104"/>
                  <a:pt x="86" y="104"/>
                </a:cubicBezTo>
                <a:cubicBezTo>
                  <a:pt x="86" y="14"/>
                  <a:pt x="86" y="14"/>
                  <a:pt x="86" y="14"/>
                </a:cubicBezTo>
                <a:cubicBezTo>
                  <a:pt x="83" y="13"/>
                  <a:pt x="81" y="12"/>
                  <a:pt x="80" y="10"/>
                </a:cubicBezTo>
                <a:cubicBezTo>
                  <a:pt x="77" y="7"/>
                  <a:pt x="77" y="3"/>
                  <a:pt x="78" y="0"/>
                </a:cubicBezTo>
                <a:cubicBezTo>
                  <a:pt x="62" y="0"/>
                  <a:pt x="62" y="0"/>
                  <a:pt x="62" y="0"/>
                </a:cubicBezTo>
                <a:cubicBezTo>
                  <a:pt x="62" y="104"/>
                  <a:pt x="62" y="104"/>
                  <a:pt x="62" y="104"/>
                </a:cubicBezTo>
                <a:cubicBezTo>
                  <a:pt x="55" y="104"/>
                  <a:pt x="55" y="104"/>
                  <a:pt x="55" y="104"/>
                </a:cubicBezTo>
                <a:cubicBezTo>
                  <a:pt x="55" y="36"/>
                  <a:pt x="55" y="36"/>
                  <a:pt x="55" y="36"/>
                </a:cubicBezTo>
                <a:cubicBezTo>
                  <a:pt x="31" y="36"/>
                  <a:pt x="31" y="36"/>
                  <a:pt x="31" y="36"/>
                </a:cubicBezTo>
                <a:cubicBezTo>
                  <a:pt x="31" y="104"/>
                  <a:pt x="31" y="104"/>
                  <a:pt x="31" y="104"/>
                </a:cubicBezTo>
                <a:cubicBezTo>
                  <a:pt x="24" y="104"/>
                  <a:pt x="24" y="104"/>
                  <a:pt x="24" y="104"/>
                </a:cubicBezTo>
                <a:cubicBezTo>
                  <a:pt x="24" y="66"/>
                  <a:pt x="24" y="66"/>
                  <a:pt x="24" y="66"/>
                </a:cubicBezTo>
                <a:cubicBezTo>
                  <a:pt x="0" y="66"/>
                  <a:pt x="0" y="66"/>
                  <a:pt x="0" y="66"/>
                </a:cubicBezTo>
                <a:cubicBezTo>
                  <a:pt x="0" y="104"/>
                  <a:pt x="0" y="104"/>
                  <a:pt x="0" y="104"/>
                </a:cubicBezTo>
                <a:cubicBezTo>
                  <a:pt x="0" y="111"/>
                  <a:pt x="0" y="111"/>
                  <a:pt x="0" y="111"/>
                </a:cubicBezTo>
                <a:cubicBezTo>
                  <a:pt x="148" y="111"/>
                  <a:pt x="148" y="111"/>
                  <a:pt x="148" y="111"/>
                </a:cubicBezTo>
                <a:cubicBezTo>
                  <a:pt x="148" y="104"/>
                  <a:pt x="148" y="104"/>
                  <a:pt x="148" y="104"/>
                </a:cubicBezTo>
                <a:cubicBezTo>
                  <a:pt x="148" y="49"/>
                  <a:pt x="148" y="49"/>
                  <a:pt x="148" y="49"/>
                </a:cubicBezTo>
                <a:lnTo>
                  <a:pt x="124" y="49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TextBox 3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研究目的和意义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通过对生鲜营销策略问题的调查，了解消费者对生鲜食品的需求和购买行为，为生鲜企业制定有效的营销策略提供依据。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通过研究生鲜营销策略问题，提高生鲜企业的市场竞争力，促进生鲜产业的可持续发展。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133474" y="2900242"/>
            <a:ext cx="1832478" cy="96385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0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生鲜市场现状分析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生鲜市场规模巨大，且呈现出逐年增长的趋势。随着人们生活水平的提高和消费观念的转变，生鲜市场的需求量不断攀升。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近年来，随着城市化进程的加速和居民生活水平的提高，生鲜市场的需求量逐年增加。同时，随着电商平台的兴起和冷链物流技术的不断发展，生鲜市场的供应能力也在不断提升，市场规模不断扩大。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生鲜市场规模和增长趋势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生鲜市场的主要参与者包括传统农贸市场、超市、生鲜电商等。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传统农贸市场是生鲜市场的主要销售渠道之一，具有丰富的品种和相对较低的价格。超市则是消费者购买生鲜产品的重要场所，提供品质保证和便利性。生鲜电商则通过线上平台为消费者提供方便快捷的生鲜购买服务，具有送货上门和个性化推荐等特点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TextBox 30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生鲜市场的主要参与者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生鲜市场的消费者群体以年轻人和家庭主妇为主，他们注重品质、口感和健康。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年轻人和家庭主妇是生鲜市场的主要消费群体。他们注重产品的品质和口感，愿意为高品质的生鲜产品支付一定的溢价。同时，他们也是健康饮食的倡导者，关注食品的营养价值和安全性。因此，针对这一消费群体的需求特点，生鲜企业应注重产品的品质保证和健康宣传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AutoShape 1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TextBox 3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生鲜市场的消费者群体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133474" y="2900242"/>
            <a:ext cx="1832478" cy="96385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0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生鲜营销策略问题调查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9632" y="2076770"/>
            <a:ext cx="1303226" cy="130322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405045" y="2076770"/>
            <a:ext cx="1347972" cy="134797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>
            <a:off x="2099221" y="2318568"/>
            <a:ext cx="3468643" cy="0"/>
          </a:xfrm>
          <a:prstGeom prst="line">
            <a:avLst/>
          </a:prstGeom>
          <a:ln w="9525">
            <a:solidFill>
              <a:schemeClr val="accent2"/>
            </a:solidFill>
            <a:prstDash val="solid"/>
            <a:headEnd type="oval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1964092" y="2344711"/>
            <a:ext cx="3829140" cy="35356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生鲜产品的新鲜度是影响消费者购买决策的重要因素，因此，商家需要采取有效的保鲜措施，确保产品的新鲜度。例如，采用冷链物流、加强温度控制等措施。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6516784" y="2318568"/>
            <a:ext cx="3468643" cy="0"/>
          </a:xfrm>
          <a:prstGeom prst="line">
            <a:avLst/>
          </a:prstGeom>
          <a:ln w="9525">
            <a:solidFill>
              <a:schemeClr val="accent2"/>
            </a:solidFill>
            <a:prstDash val="solid"/>
            <a:headEnd type="oval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6381655" y="2344711"/>
            <a:ext cx="3829140" cy="35356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商家需要建立严格的质量管理体系，确保生鲜产品的质量安全。例如，对供应商进行质量检查、加强产品质量检测等措施。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964092" y="1532038"/>
            <a:ext cx="401955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新鲜度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1655" y="1532038"/>
            <a:ext cx="401955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质量保证</a:t>
            </a:r>
          </a:p>
        </p:txBody>
      </p:sp>
      <p:sp>
        <p:nvSpPr>
          <p:cNvPr id="10" name="Freeform 10"/>
          <p:cNvSpPr/>
          <p:nvPr/>
        </p:nvSpPr>
        <p:spPr>
          <a:xfrm>
            <a:off x="10761443" y="2433168"/>
            <a:ext cx="635177" cy="635177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794451" y="2401589"/>
            <a:ext cx="653588" cy="653588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TextBox 3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生鲜产品的新鲜度和质量保证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https://d.book118.com/235332233204011112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45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7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2024-09-18T23:50:09.401</cp:lastPrinted>
  <dcterms:created xsi:type="dcterms:W3CDTF">2024-09-18T15:50:09Z</dcterms:created>
  <dcterms:modified xsi:type="dcterms:W3CDTF">2024-09-18T15:50:11Z</dcterms:modified>
</cp:coreProperties>
</file>