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7" r:id="rId29"/>
    <p:sldId id="340" r:id="rId30"/>
    <p:sldId id="343" r:id="rId31"/>
    <p:sldId id="346" r:id="rId32"/>
    <p:sldId id="349" r:id="rId33"/>
    <p:sldId id="352" r:id="rId34"/>
    <p:sldId id="354" r:id="rId35"/>
  </p:sldIdLst>
  <p:sldSz cx="12192000" cy="6858000"/>
  <p:notesSz cx="6858000" cy="9144000"/>
  <p:custDataLst>
    <p:tags r:id="rId3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slide" Target="slides/slide31.xml" /><Relationship Id="rId34" Type="http://schemas.openxmlformats.org/officeDocument/2006/relationships/slide" Target="slides/slide32.xml" /><Relationship Id="rId35" Type="http://schemas.openxmlformats.org/officeDocument/2006/relationships/slide" Target="slides/slide33.xml" /><Relationship Id="rId36" Type="http://schemas.openxmlformats.org/officeDocument/2006/relationships/tags" Target="tags/tag1.xml" /><Relationship Id="rId37" Type="http://schemas.openxmlformats.org/officeDocument/2006/relationships/presProps" Target="presProps.xml" /><Relationship Id="rId38" Type="http://schemas.openxmlformats.org/officeDocument/2006/relationships/viewProps" Target="viewProps.xml" /><Relationship Id="rId39" Type="http://schemas.openxmlformats.org/officeDocument/2006/relationships/theme" Target="theme/theme1.xml" /><Relationship Id="rId4" Type="http://schemas.openxmlformats.org/officeDocument/2006/relationships/slide" Target="slides/slide2.xml" /><Relationship Id="rId40" Type="http://schemas.openxmlformats.org/officeDocument/2006/relationships/tableStyles" Target="tableStyles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EBDC07-7BEF-46AE-B0B0-28D1FB9D89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1BC7F9-9A6E-47CF-8A67-AE1DD7483E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4A6335-3D48-40F0-90DB-6BA3F8B190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8FA239-AEC1-4A75-BB76-FDD80E0D68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0AB0B5-DC55-4C31-8984-AE95D7200C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B5E8E6-D863-443A-AD3C-24941E8FAE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A40BB60-ADBA-453E-BBDF-EA0D65AC21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60E6AD-8AFE-4815-AFE8-9D8CF48917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BFAD53-DB4C-4BD9-9E7F-3D57DA3960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7C8364-B6AD-4F31-8EE3-96F55C8D34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843033-DBF3-4D6E-A6A4-A196B29946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6BAC1-8DE8-4367-92F2-8E7662F7FF14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桂顺平  </a:t>
            </a:r>
            <a:r>
              <a:rPr lang="en-US" altLang="en-US"/>
              <a:t>2015</a:t>
            </a:r>
            <a:r>
              <a:rPr lang="zh-CN" altLang="en-US"/>
              <a:t>年</a:t>
            </a:r>
            <a:r>
              <a:rPr lang="en-US" altLang="en-US"/>
              <a:t>11</a:t>
            </a:r>
            <a:r>
              <a:rPr lang="zh-CN" altLang="en-US"/>
              <a:t>月</a:t>
            </a:r>
            <a:r>
              <a:rPr lang="en-US" altLang="en-US"/>
              <a:t>11</a:t>
            </a:r>
            <a:r>
              <a:rPr lang="zh-CN" altLang="en-US"/>
              <a:t>日</a:t>
            </a:r>
            <a:endParaRPr lang="en-US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B6AC2-1444-4A0F-8C8B-197C1087D63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  <a:endParaRPr lang="zh-TW" altLang="en-US"/>
          </a:p>
          <a:p>
            <a:pPr lvl="1"/>
            <a:r>
              <a:rPr lang="zh-TW" altLang="en-US"/>
              <a:t>第二層</a:t>
            </a:r>
            <a:endParaRPr lang="zh-TW" altLang="en-US"/>
          </a:p>
          <a:p>
            <a:pPr lvl="2"/>
            <a:r>
              <a:rPr lang="zh-TW" altLang="en-US"/>
              <a:t>第三層</a:t>
            </a:r>
            <a:endParaRPr lang="zh-TW" altLang="en-US"/>
          </a:p>
          <a:p>
            <a:pPr lvl="3"/>
            <a:r>
              <a:rPr lang="zh-TW" altLang="en-US"/>
              <a:t>第四層</a:t>
            </a:r>
            <a:endParaRPr lang="zh-TW" altLang="en-US"/>
          </a:p>
          <a:p>
            <a:pPr lvl="4"/>
            <a:r>
              <a:rPr lang="zh-TW" altLang="en-US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6BAC1-8DE8-4367-92F2-8E7662F7FF14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桂顺平  </a:t>
            </a:r>
            <a:r>
              <a:rPr lang="en-US" altLang="en-US"/>
              <a:t>2015</a:t>
            </a:r>
            <a:r>
              <a:rPr lang="zh-CN" altLang="en-US"/>
              <a:t>年</a:t>
            </a:r>
            <a:r>
              <a:rPr lang="en-US" altLang="en-US"/>
              <a:t>11</a:t>
            </a:r>
            <a:r>
              <a:rPr lang="zh-CN" altLang="en-US"/>
              <a:t>月</a:t>
            </a:r>
            <a:r>
              <a:rPr lang="en-US" altLang="en-US"/>
              <a:t>11</a:t>
            </a:r>
            <a:r>
              <a:rPr lang="zh-CN" altLang="en-US"/>
              <a:t>日</a:t>
            </a:r>
            <a:endParaRPr lang="en-US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B6AC2-1444-4A0F-8C8B-197C1087D63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6BAC1-8DE8-4367-92F2-8E7662F7FF14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桂顺平  </a:t>
            </a:r>
            <a:r>
              <a:rPr lang="en-US" altLang="en-US"/>
              <a:t>2015</a:t>
            </a:r>
            <a:r>
              <a:rPr lang="zh-CN" altLang="en-US"/>
              <a:t>年</a:t>
            </a:r>
            <a:r>
              <a:rPr lang="en-US" altLang="en-US"/>
              <a:t>11</a:t>
            </a:r>
            <a:r>
              <a:rPr lang="zh-CN" altLang="en-US"/>
              <a:t>月</a:t>
            </a:r>
            <a:r>
              <a:rPr lang="en-US" altLang="en-US"/>
              <a:t>11</a:t>
            </a:r>
            <a:r>
              <a:rPr lang="zh-CN" altLang="en-US"/>
              <a:t>日</a:t>
            </a:r>
            <a:endParaRPr lang="en-US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B6AC2-1444-4A0F-8C8B-197C1087D63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  <a:endParaRPr lang="zh-TW" altLang="en-US"/>
          </a:p>
          <a:p>
            <a:pPr lvl="1"/>
            <a:r>
              <a:rPr lang="zh-TW" altLang="en-US"/>
              <a:t>第二層</a:t>
            </a:r>
            <a:endParaRPr lang="zh-TW" altLang="en-US"/>
          </a:p>
          <a:p>
            <a:pPr lvl="2"/>
            <a:r>
              <a:rPr lang="zh-TW" altLang="en-US"/>
              <a:t>第三層</a:t>
            </a:r>
            <a:endParaRPr lang="zh-TW" altLang="en-US"/>
          </a:p>
          <a:p>
            <a:pPr lvl="3"/>
            <a:r>
              <a:rPr lang="zh-TW" altLang="en-US"/>
              <a:t>第四層</a:t>
            </a:r>
            <a:endParaRPr lang="zh-TW" altLang="en-US"/>
          </a:p>
          <a:p>
            <a:pPr lvl="4"/>
            <a:r>
              <a:rPr lang="zh-TW" altLang="en-US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  <a:endParaRPr lang="zh-TW" altLang="en-US"/>
          </a:p>
          <a:p>
            <a:pPr lvl="1"/>
            <a:r>
              <a:rPr lang="zh-TW" altLang="en-US"/>
              <a:t>第二層</a:t>
            </a:r>
            <a:endParaRPr lang="zh-TW" altLang="en-US"/>
          </a:p>
          <a:p>
            <a:pPr lvl="2"/>
            <a:r>
              <a:rPr lang="zh-TW" altLang="en-US"/>
              <a:t>第三層</a:t>
            </a:r>
            <a:endParaRPr lang="zh-TW" altLang="en-US"/>
          </a:p>
          <a:p>
            <a:pPr lvl="3"/>
            <a:r>
              <a:rPr lang="zh-TW" altLang="en-US"/>
              <a:t>第四層</a:t>
            </a:r>
            <a:endParaRPr lang="zh-TW" altLang="en-US"/>
          </a:p>
          <a:p>
            <a:pPr lvl="4"/>
            <a:r>
              <a:rPr lang="zh-TW" altLang="en-US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6BAC1-8DE8-4367-92F2-8E7662F7FF14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桂顺平  </a:t>
            </a:r>
            <a:r>
              <a:rPr lang="en-US" altLang="en-US"/>
              <a:t>2015</a:t>
            </a:r>
            <a:r>
              <a:rPr lang="zh-CN" altLang="en-US"/>
              <a:t>年</a:t>
            </a:r>
            <a:r>
              <a:rPr lang="en-US" altLang="en-US"/>
              <a:t>11</a:t>
            </a:r>
            <a:r>
              <a:rPr lang="zh-CN" altLang="en-US"/>
              <a:t>月</a:t>
            </a:r>
            <a:r>
              <a:rPr lang="en-US" altLang="en-US"/>
              <a:t>11</a:t>
            </a:r>
            <a:r>
              <a:rPr lang="zh-CN" altLang="en-US"/>
              <a:t>日</a:t>
            </a:r>
            <a:endParaRPr lang="en-US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B6AC2-1444-4A0F-8C8B-197C1087D63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  <a:endParaRPr lang="zh-TW" altLang="en-US"/>
          </a:p>
          <a:p>
            <a:pPr lvl="1"/>
            <a:r>
              <a:rPr lang="zh-TW" altLang="en-US"/>
              <a:t>第二層</a:t>
            </a:r>
            <a:endParaRPr lang="zh-TW" altLang="en-US"/>
          </a:p>
          <a:p>
            <a:pPr lvl="2"/>
            <a:r>
              <a:rPr lang="zh-TW" altLang="en-US"/>
              <a:t>第三層</a:t>
            </a:r>
            <a:endParaRPr lang="zh-TW" altLang="en-US"/>
          </a:p>
          <a:p>
            <a:pPr lvl="3"/>
            <a:r>
              <a:rPr lang="zh-TW" altLang="en-US"/>
              <a:t>第四層</a:t>
            </a:r>
            <a:endParaRPr lang="zh-TW" altLang="en-US"/>
          </a:p>
          <a:p>
            <a:pPr lvl="4"/>
            <a:r>
              <a:rPr lang="zh-TW" altLang="en-US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  <a:endParaRPr lang="zh-TW" alt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  <a:endParaRPr lang="zh-TW" altLang="en-US"/>
          </a:p>
          <a:p>
            <a:pPr lvl="1"/>
            <a:r>
              <a:rPr lang="zh-TW" altLang="en-US"/>
              <a:t>第二層</a:t>
            </a:r>
            <a:endParaRPr lang="zh-TW" altLang="en-US"/>
          </a:p>
          <a:p>
            <a:pPr lvl="2"/>
            <a:r>
              <a:rPr lang="zh-TW" altLang="en-US"/>
              <a:t>第三層</a:t>
            </a:r>
            <a:endParaRPr lang="zh-TW" altLang="en-US"/>
          </a:p>
          <a:p>
            <a:pPr lvl="3"/>
            <a:r>
              <a:rPr lang="zh-TW" altLang="en-US"/>
              <a:t>第四層</a:t>
            </a:r>
            <a:endParaRPr lang="zh-TW" altLang="en-US"/>
          </a:p>
          <a:p>
            <a:pPr lvl="4"/>
            <a:r>
              <a:rPr lang="zh-TW" altLang="en-US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6BAC1-8DE8-4367-92F2-8E7662F7FF14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桂顺平  </a:t>
            </a:r>
            <a:r>
              <a:rPr lang="en-US" altLang="en-US"/>
              <a:t>2015</a:t>
            </a:r>
            <a:r>
              <a:rPr lang="zh-CN" altLang="en-US"/>
              <a:t>年</a:t>
            </a:r>
            <a:r>
              <a:rPr lang="en-US" altLang="en-US"/>
              <a:t>11</a:t>
            </a:r>
            <a:r>
              <a:rPr lang="zh-CN" altLang="en-US"/>
              <a:t>月</a:t>
            </a:r>
            <a:r>
              <a:rPr lang="en-US" altLang="en-US"/>
              <a:t>11</a:t>
            </a:r>
            <a:r>
              <a:rPr lang="zh-CN" altLang="en-US"/>
              <a:t>日</a:t>
            </a:r>
            <a:endParaRPr lang="en-US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B6AC2-1444-4A0F-8C8B-197C1087D63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6BAC1-8DE8-4367-92F2-8E7662F7FF14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桂顺平  </a:t>
            </a:r>
            <a:r>
              <a:rPr lang="en-US" altLang="en-US"/>
              <a:t>2015</a:t>
            </a:r>
            <a:r>
              <a:rPr lang="zh-CN" altLang="en-US"/>
              <a:t>年</a:t>
            </a:r>
            <a:r>
              <a:rPr lang="en-US" altLang="en-US"/>
              <a:t>11</a:t>
            </a:r>
            <a:r>
              <a:rPr lang="zh-CN" altLang="en-US"/>
              <a:t>月</a:t>
            </a:r>
            <a:r>
              <a:rPr lang="en-US" altLang="en-US"/>
              <a:t>11</a:t>
            </a:r>
            <a:r>
              <a:rPr lang="zh-CN" altLang="en-US"/>
              <a:t>日</a:t>
            </a:r>
            <a:endParaRPr lang="en-US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B6AC2-1444-4A0F-8C8B-197C1087D63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6BAC1-8DE8-4367-92F2-8E7662F7FF14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桂顺平  </a:t>
            </a:r>
            <a:r>
              <a:rPr lang="en-US" altLang="en-US"/>
              <a:t>2015</a:t>
            </a:r>
            <a:r>
              <a:rPr lang="zh-CN" altLang="en-US"/>
              <a:t>年</a:t>
            </a:r>
            <a:r>
              <a:rPr lang="en-US" altLang="en-US"/>
              <a:t>11</a:t>
            </a:r>
            <a:r>
              <a:rPr lang="zh-CN" altLang="en-US"/>
              <a:t>月</a:t>
            </a:r>
            <a:r>
              <a:rPr lang="en-US" altLang="en-US"/>
              <a:t>11</a:t>
            </a:r>
            <a:r>
              <a:rPr lang="zh-CN" altLang="en-US"/>
              <a:t>日</a:t>
            </a:r>
            <a:endParaRPr lang="en-US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EF6AC-C9A8-4F28-A6C9-AC0D628346D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  <a:endParaRPr lang="zh-TW" altLang="en-US"/>
          </a:p>
          <a:p>
            <a:pPr lvl="1"/>
            <a:r>
              <a:rPr lang="zh-TW" altLang="en-US"/>
              <a:t>第二層</a:t>
            </a:r>
            <a:endParaRPr lang="zh-TW" altLang="en-US"/>
          </a:p>
          <a:p>
            <a:pPr lvl="2"/>
            <a:r>
              <a:rPr lang="zh-TW" altLang="en-US"/>
              <a:t>第三層</a:t>
            </a:r>
            <a:endParaRPr lang="zh-TW" altLang="en-US"/>
          </a:p>
          <a:p>
            <a:pPr lvl="3"/>
            <a:r>
              <a:rPr lang="zh-TW" altLang="en-US"/>
              <a:t>第四層</a:t>
            </a:r>
            <a:endParaRPr lang="zh-TW" altLang="en-US"/>
          </a:p>
          <a:p>
            <a:pPr lvl="4"/>
            <a:r>
              <a:rPr lang="zh-TW" altLang="en-US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6BAC1-8DE8-4367-92F2-8E7662F7FF14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桂顺平  </a:t>
            </a:r>
            <a:r>
              <a:rPr lang="en-US" altLang="en-US"/>
              <a:t>2015</a:t>
            </a:r>
            <a:r>
              <a:rPr lang="zh-CN" altLang="en-US"/>
              <a:t>年</a:t>
            </a:r>
            <a:r>
              <a:rPr lang="en-US" altLang="en-US"/>
              <a:t>11</a:t>
            </a:r>
            <a:r>
              <a:rPr lang="zh-CN" altLang="en-US"/>
              <a:t>月</a:t>
            </a:r>
            <a:r>
              <a:rPr lang="en-US" altLang="en-US"/>
              <a:t>11</a:t>
            </a:r>
            <a:r>
              <a:rPr lang="zh-CN" altLang="en-US"/>
              <a:t>日</a:t>
            </a:r>
            <a:endParaRPr lang="en-US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B6AC2-1444-4A0F-8C8B-197C1087D63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6BAC1-8DE8-4367-92F2-8E7662F7FF14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桂顺平  </a:t>
            </a:r>
            <a:r>
              <a:rPr lang="en-US" altLang="en-US"/>
              <a:t>2015</a:t>
            </a:r>
            <a:r>
              <a:rPr lang="zh-CN" altLang="en-US"/>
              <a:t>年</a:t>
            </a:r>
            <a:r>
              <a:rPr lang="en-US" altLang="en-US"/>
              <a:t>11</a:t>
            </a:r>
            <a:r>
              <a:rPr lang="zh-CN" altLang="en-US"/>
              <a:t>月</a:t>
            </a:r>
            <a:r>
              <a:rPr lang="en-US" altLang="en-US"/>
              <a:t>11</a:t>
            </a:r>
            <a:r>
              <a:rPr lang="zh-CN" altLang="en-US"/>
              <a:t>日</a:t>
            </a:r>
            <a:endParaRPr lang="en-US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B6AC2-1444-4A0F-8C8B-197C1087D63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  <a:endParaRPr lang="zh-TW" altLang="en-US"/>
          </a:p>
          <a:p>
            <a:pPr lvl="1"/>
            <a:r>
              <a:rPr lang="zh-TW" altLang="en-US"/>
              <a:t>第二層</a:t>
            </a:r>
            <a:endParaRPr lang="zh-TW" altLang="en-US"/>
          </a:p>
          <a:p>
            <a:pPr lvl="2"/>
            <a:r>
              <a:rPr lang="zh-TW" altLang="en-US"/>
              <a:t>第三層</a:t>
            </a:r>
            <a:endParaRPr lang="zh-TW" altLang="en-US"/>
          </a:p>
          <a:p>
            <a:pPr lvl="3"/>
            <a:r>
              <a:rPr lang="zh-TW" altLang="en-US"/>
              <a:t>第四層</a:t>
            </a:r>
            <a:endParaRPr lang="zh-TW" altLang="en-US"/>
          </a:p>
          <a:p>
            <a:pPr lvl="4"/>
            <a:r>
              <a:rPr lang="zh-TW" altLang="en-US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6BAC1-8DE8-4367-92F2-8E7662F7FF14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桂顺平  </a:t>
            </a:r>
            <a:r>
              <a:rPr lang="en-US" altLang="en-US"/>
              <a:t>2015</a:t>
            </a:r>
            <a:r>
              <a:rPr lang="zh-CN" altLang="en-US"/>
              <a:t>年</a:t>
            </a:r>
            <a:r>
              <a:rPr lang="en-US" altLang="en-US"/>
              <a:t>11</a:t>
            </a:r>
            <a:r>
              <a:rPr lang="zh-CN" altLang="en-US"/>
              <a:t>月</a:t>
            </a:r>
            <a:r>
              <a:rPr lang="en-US" altLang="en-US"/>
              <a:t>11</a:t>
            </a:r>
            <a:r>
              <a:rPr lang="zh-CN" altLang="en-US"/>
              <a:t>日</a:t>
            </a:r>
            <a:endParaRPr lang="en-US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B6AC2-1444-4A0F-8C8B-197C1087D63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  <a:endParaRPr lang="zh-TW" altLang="en-US"/>
          </a:p>
          <a:p>
            <a:pPr lvl="1"/>
            <a:r>
              <a:rPr lang="zh-TW" altLang="en-US"/>
              <a:t>第二層</a:t>
            </a:r>
            <a:endParaRPr lang="zh-TW" altLang="en-US"/>
          </a:p>
          <a:p>
            <a:pPr lvl="2"/>
            <a:r>
              <a:rPr lang="zh-TW" altLang="en-US"/>
              <a:t>第三層</a:t>
            </a:r>
            <a:endParaRPr lang="zh-TW" altLang="en-US"/>
          </a:p>
          <a:p>
            <a:pPr lvl="3"/>
            <a:r>
              <a:rPr lang="zh-TW" altLang="en-US"/>
              <a:t>第四層</a:t>
            </a:r>
            <a:endParaRPr lang="zh-TW" altLang="en-US"/>
          </a:p>
          <a:p>
            <a:pPr lvl="4"/>
            <a:r>
              <a:rPr lang="zh-TW" altLang="en-US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6BAC1-8DE8-4367-92F2-8E7662F7FF14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桂顺平  </a:t>
            </a:r>
            <a:r>
              <a:rPr lang="en-US" altLang="en-US"/>
              <a:t>2015</a:t>
            </a:r>
            <a:r>
              <a:rPr lang="zh-CN" altLang="en-US"/>
              <a:t>年</a:t>
            </a:r>
            <a:r>
              <a:rPr lang="en-US" altLang="en-US"/>
              <a:t>11</a:t>
            </a:r>
            <a:r>
              <a:rPr lang="zh-CN" altLang="en-US"/>
              <a:t>月</a:t>
            </a:r>
            <a:r>
              <a:rPr lang="en-US" altLang="en-US"/>
              <a:t>11</a:t>
            </a:r>
            <a:r>
              <a:rPr lang="zh-CN" altLang="en-US"/>
              <a:t>日</a:t>
            </a:r>
            <a:endParaRPr lang="en-US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B6AC2-1444-4A0F-8C8B-197C1087D63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  <a:endParaRPr lang="zh-TW" altLang="en-US"/>
          </a:p>
          <a:p>
            <a:pPr lvl="1"/>
            <a:r>
              <a:rPr lang="zh-TW" altLang="en-US"/>
              <a:t>第二層</a:t>
            </a:r>
            <a:endParaRPr lang="zh-TW" altLang="en-US"/>
          </a:p>
          <a:p>
            <a:pPr lvl="2"/>
            <a:r>
              <a:rPr lang="zh-TW" altLang="en-US"/>
              <a:t>第三層</a:t>
            </a:r>
            <a:endParaRPr lang="zh-TW" altLang="en-US"/>
          </a:p>
          <a:p>
            <a:pPr lvl="3"/>
            <a:r>
              <a:rPr lang="zh-TW" altLang="en-US"/>
              <a:t>第四層</a:t>
            </a:r>
            <a:endParaRPr lang="zh-TW" altLang="en-US"/>
          </a:p>
          <a:p>
            <a:pPr lvl="4"/>
            <a:r>
              <a:rPr lang="zh-TW" altLang="en-US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EE6BAC1-8DE8-4367-92F2-8E7662F7FF14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桂顺平  </a:t>
            </a:r>
            <a:r>
              <a:rPr lang="en-US" altLang="en-US"/>
              <a:t>2015</a:t>
            </a:r>
            <a:r>
              <a:rPr lang="zh-CN" altLang="en-US"/>
              <a:t>年</a:t>
            </a:r>
            <a:r>
              <a:rPr lang="en-US" altLang="en-US"/>
              <a:t>11</a:t>
            </a:r>
            <a:r>
              <a:rPr lang="zh-CN" altLang="en-US"/>
              <a:t>月</a:t>
            </a:r>
            <a:r>
              <a:rPr lang="en-US" altLang="en-US"/>
              <a:t>11</a:t>
            </a:r>
            <a:r>
              <a:rPr lang="zh-CN" altLang="en-US"/>
              <a:t>日</a:t>
            </a:r>
            <a:endParaRPr lang="en-US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7B6AC2-1444-4A0F-8C8B-197C1087D639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6005044113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21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BF7FC582-88E4-4EA4-B175-A8F8FD3D2271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9217" name="标题 1049117"/>
          <p:cNvSpPr>
            <a:spLocks noGrp="1" noChangeArrowheads="1"/>
          </p:cNvSpPr>
          <p:nvPr>
            <p:ph type="ctrTitle" idx="4294967295"/>
          </p:nvPr>
        </p:nvSpPr>
        <p:spPr>
          <a:xfrm>
            <a:off x="1774855" y="2000250"/>
            <a:ext cx="8353425" cy="792163"/>
          </a:xfrm>
        </p:spPr>
        <p:txBody>
          <a:bodyPr/>
          <a:lstStyle/>
          <a:p>
            <a:pPr algn="ctr" eaLnBrk="1" hangingPunct="1"/>
            <a:r>
              <a:rPr lang="zh-CN" altLang="en-US" sz="4000" b="1">
                <a:latin typeface="汉仪旗黑-55" pitchFamily="18" charset="-122"/>
                <a:ea typeface="汉仪旗黑-55" pitchFamily="18" charset="-122"/>
              </a:rPr>
              <a:t>妊娠期高血压疾病指南</a:t>
            </a:r>
            <a:endParaRPr lang="zh-CN" altLang="en-US" sz="4000" b="1">
              <a:latin typeface="汉仪旗黑-55" pitchFamily="18" charset="-122"/>
              <a:ea typeface="汉仪旗黑-55" pitchFamily="18" charset="-122"/>
            </a:endParaRPr>
          </a:p>
        </p:txBody>
      </p:sp>
      <p:sp>
        <p:nvSpPr>
          <p:cNvPr id="9219" name="矩形 1049119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E78B7A6E-FCF6-420E-9DE8-767589C45803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1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9220" name="矩形 1049121"/>
          <p:cNvSpPr>
            <a:spLocks noChangeArrowheads="1"/>
          </p:cNvSpPr>
          <p:nvPr/>
        </p:nvSpPr>
        <p:spPr bwMode="auto">
          <a:xfrm>
            <a:off x="1343670" y="4322764"/>
            <a:ext cx="8353425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ctr"/>
            <a:r>
              <a:rPr lang="en-US" altLang="zh-CN" sz="2800" b="1">
                <a:solidFill>
                  <a:srgbClr val="111111"/>
                </a:solidFill>
                <a:latin typeface="汉仪旗黑-55" pitchFamily="18" charset="-122"/>
                <a:ea typeface="汉仪旗黑-55" pitchFamily="18" charset="-122"/>
              </a:rPr>
              <a:t>    </a:t>
            </a:r>
            <a:r>
              <a:rPr lang="zh-CN" altLang="en-US" b="1"/>
              <a:t>                                        </a:t>
            </a:r>
            <a:endParaRPr lang="en-US" altLang="zh-CN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5" name="日期占位符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EB029D2A-0BB3-46D7-B974-FE00B24C49B7}" type="datetime1">
              <a:rPr lang="zh-CN" altLang="en-US"/>
              <a:t>2024/9/18</a:t>
            </a:fld>
            <a:endParaRPr lang="zh-CN" altLang="en-US"/>
          </a:p>
        </p:txBody>
      </p:sp>
      <p:sp>
        <p:nvSpPr>
          <p:cNvPr id="10241" name="标题 104912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81075"/>
            <a:ext cx="8040688" cy="6064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CN" altLang="en-US" b="1">
                <a:latin typeface="汉仪旗黑-55" pitchFamily="18" charset="-122"/>
                <a:ea typeface="汉仪旗黑-55" pitchFamily="18" charset="-122"/>
              </a:rPr>
              <a:t>妊娠期高血压疾病诊治指南</a:t>
            </a:r>
            <a:endParaRPr lang="en-US" altLang="en-US"/>
          </a:p>
        </p:txBody>
      </p:sp>
      <p:pic>
        <p:nvPicPr>
          <p:cNvPr id="10242" name="内容占位符 209722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9125"/>
            <a:ext cx="7751763" cy="4622800"/>
          </a:xfrm>
        </p:spPr>
      </p:pic>
      <p:sp>
        <p:nvSpPr>
          <p:cNvPr id="10244" name="矩形 1049125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4F5C3EC5-CD86-4AAF-A21E-6CDF9E23BB8E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2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9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7BBB1EEB-82DA-47BB-9586-8B47EA4C2447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11265" name="标题 104919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825"/>
            <a:ext cx="8353425" cy="720725"/>
          </a:xfrm>
        </p:spPr>
        <p:txBody>
          <a:bodyPr/>
          <a:lstStyle/>
          <a:p>
            <a:pPr eaLnBrk="1" hangingPunct="1"/>
            <a:r>
              <a:rPr lang="zh-CN" altLang="en-US">
                <a:ea typeface="宋体" panose="02010600030101010101" pitchFamily="2" charset="-122"/>
              </a:rPr>
              <a:t>病理生理改变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1266" name="矩形 1049193"/>
          <p:cNvSpPr>
            <a:spLocks noChangeArrowheads="1"/>
          </p:cNvSpPr>
          <p:nvPr/>
        </p:nvSpPr>
        <p:spPr bwMode="auto">
          <a:xfrm>
            <a:off x="2024064" y="1933920"/>
            <a:ext cx="8643937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</p:txBody>
      </p:sp>
      <p:sp>
        <p:nvSpPr>
          <p:cNvPr id="11268" name="矩形 1049195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1FDEDE78-E6E6-4AF1-9554-060838CEE50E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3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59686" y="1934556"/>
            <a:ext cx="7949565" cy="412305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noProof="1">
                <a:ea typeface="宋体" panose="02010600030101010101" pitchFamily="2" charset="-122"/>
              </a:rPr>
              <a:t>既往：全身小血管痉挛。</a:t>
            </a:r>
            <a:endParaRPr lang="zh-CN" altLang="en-US" noProof="1"/>
          </a:p>
          <a:p>
            <a:endParaRPr lang="zh-CN" altLang="en-US" noProof="1"/>
          </a:p>
          <a:p>
            <a:r>
              <a:rPr lang="en-US" altLang="zh-CN" sz="2400" noProof="1">
                <a:ea typeface="宋体" panose="02010600030101010101" pitchFamily="2" charset="-122"/>
              </a:rPr>
              <a:t>2020</a:t>
            </a:r>
            <a:r>
              <a:rPr lang="zh-CN" altLang="en-US" sz="2400" noProof="1">
                <a:ea typeface="宋体" panose="02010600030101010101" pitchFamily="2" charset="-122"/>
              </a:rPr>
              <a:t>版：</a:t>
            </a:r>
            <a:r>
              <a:rPr lang="zh-CN" altLang="en-US" sz="2800" b="1" noProof="1">
                <a:ea typeface="宋体" panose="02010600030101010101" pitchFamily="2" charset="-122"/>
              </a:rPr>
              <a:t>妊娠期高血压疾病的孕妇发病背景复杂，尤其是子痫前期⁃子痫存在多因素发病异源性、多机制发病异质性、病理改变和临床表现的多通路不平行性，存在多因素、多机制、多通路发病综合征性质。妊娠期高血压疾病的病理生理改变包括，慢性子宫胎盘缺血、免疫不耐受、脂蛋白毒性、遗传印记、滋养细胞凋亡和坏死增多及孕妇过度耐受滋养细胞炎性反应等。</a:t>
            </a:r>
            <a:endParaRPr lang="zh-CN" altLang="en-US" sz="2800" b="1" noProof="1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2289" name="组合 253"/>
          <p:cNvGrpSpPr/>
          <p:nvPr/>
        </p:nvGrpSpPr>
        <p:grpSpPr>
          <a:xfrm>
            <a:off x="1992314" y="1341438"/>
            <a:ext cx="8448675" cy="4286250"/>
            <a:chOff x="2538031" y="1406045"/>
            <a:chExt cx="2030376" cy="1674636"/>
          </a:xfrm>
        </p:grpSpPr>
        <p:sp>
          <p:nvSpPr>
            <p:cNvPr id="12290" name="圆角矩形 1049127"/>
            <p:cNvSpPr>
              <a:spLocks noChangeArrowheads="1"/>
            </p:cNvSpPr>
            <p:nvPr/>
          </p:nvSpPr>
          <p:spPr bwMode="auto">
            <a:xfrm>
              <a:off x="2538031" y="1406045"/>
              <a:ext cx="2030376" cy="1674636"/>
            </a:xfrm>
            <a:prstGeom prst="roundRect">
              <a:avLst>
                <a:gd name="adj" fmla="val 10000"/>
              </a:avLst>
            </a:prstGeom>
            <a:solidFill>
              <a:srgbClr val="FFFFFF">
                <a:alpha val="90195"/>
              </a:srgbClr>
            </a:solidFill>
            <a:ln w="9525">
              <a:solidFill>
                <a:srgbClr val="00B04E"/>
              </a:solidFill>
              <a:rou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5pPr>
              <a:lvl6pPr marL="22860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6pPr>
              <a:lvl7pPr marL="27432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7pPr>
              <a:lvl8pPr marL="32004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8pPr>
              <a:lvl9pPr marL="36576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291" name="矩形 1049129"/>
            <p:cNvSpPr>
              <a:spLocks noChangeArrowheads="1"/>
            </p:cNvSpPr>
            <p:nvPr/>
          </p:nvSpPr>
          <p:spPr bwMode="auto">
            <a:xfrm>
              <a:off x="2576705" y="1803616"/>
              <a:ext cx="1953028" cy="1238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3825" tIns="123825" rIns="123825" bIns="123825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1pPr>
              <a:lvl2pPr marL="114300" indent="-1143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5pPr>
              <a:lvl6pPr marL="22860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6pPr>
              <a:lvl7pPr marL="27432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7pPr>
              <a:lvl8pPr marL="32004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8pPr>
              <a:lvl9pPr marL="36576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9pPr>
            </a:lstStyle>
            <a:p>
              <a:pPr lvl="1">
                <a:lnSpc>
                  <a:spcPct val="90000"/>
                </a:lnSpc>
                <a:spcAft>
                  <a:spcPct val="15000"/>
                </a:spcAft>
              </a:pPr>
              <a:endParaRPr lang="zh-CN" altLang="zh-CN" sz="1400">
                <a:solidFill>
                  <a:srgbClr val="1C1C1C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2292" name="副标题 1048579"/>
          <p:cNvSpPr>
            <a:spLocks noGrp="1" noChangeArrowheads="1"/>
          </p:cNvSpPr>
          <p:nvPr>
            <p:ph type="subTitle" idx="1"/>
          </p:nvPr>
        </p:nvSpPr>
        <p:spPr>
          <a:xfrm>
            <a:off x="2063750" y="4868863"/>
            <a:ext cx="6400800" cy="792162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1400">
                <a:solidFill>
                  <a:srgbClr val="CC0000"/>
                </a:solidFill>
              </a:rPr>
              <a:t>＜</a:t>
            </a:r>
            <a:r>
              <a:rPr lang="en-US" altLang="zh-CN" sz="1400">
                <a:solidFill>
                  <a:srgbClr val="CC0000"/>
                </a:solidFill>
              </a:rPr>
              <a:t>34</a:t>
            </a:r>
            <a:r>
              <a:rPr lang="zh-CN" altLang="en-US" sz="1400">
                <a:solidFill>
                  <a:srgbClr val="CC0000"/>
                </a:solidFill>
              </a:rPr>
              <a:t>周为早发型子痫前期</a:t>
            </a:r>
            <a:endParaRPr lang="zh-CN" altLang="en-US" sz="1400">
              <a:solidFill>
                <a:srgbClr val="CC000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1400">
                <a:solidFill>
                  <a:srgbClr val="CC0000"/>
                </a:solidFill>
              </a:rPr>
              <a:t>大量蛋白尿（＞</a:t>
            </a:r>
            <a:r>
              <a:rPr lang="en-US" altLang="zh-CN" sz="1400">
                <a:solidFill>
                  <a:srgbClr val="CC0000"/>
                </a:solidFill>
              </a:rPr>
              <a:t>5g/24H</a:t>
            </a:r>
            <a:r>
              <a:rPr lang="zh-CN" altLang="en-US" sz="1400">
                <a:solidFill>
                  <a:srgbClr val="CC0000"/>
                </a:solidFill>
              </a:rPr>
              <a:t>）不作为评估子痫前期严重程度的标准，亦不作为终止妊娠的指征，但需严密监护。</a:t>
            </a:r>
            <a:endParaRPr lang="zh-CN" altLang="en-US" sz="1400">
              <a:solidFill>
                <a:srgbClr val="CC0000"/>
              </a:solidFill>
            </a:endParaRPr>
          </a:p>
        </p:txBody>
      </p:sp>
      <p:sp>
        <p:nvSpPr>
          <p:cNvPr id="12298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C330C30F-4712-47C6-9CF7-66C37607FF4F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12293" name="矩形 1049133"/>
          <p:cNvSpPr>
            <a:spLocks noChangeArrowheads="1"/>
          </p:cNvSpPr>
          <p:nvPr/>
        </p:nvSpPr>
        <p:spPr bwMode="auto">
          <a:xfrm>
            <a:off x="2135189" y="1700213"/>
            <a:ext cx="8053387" cy="30464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（一）妊娠期高血压</a:t>
            </a:r>
            <a:endParaRPr lang="zh-CN" altLang="zh-CN" sz="2400"/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（二）子痫前期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----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子痫</a:t>
            </a:r>
            <a:endParaRPr lang="zh-CN" altLang="zh-CN" sz="2400"/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（三）妊娠合并慢性高血压</a:t>
            </a:r>
            <a:endParaRPr lang="zh-CN" altLang="zh-CN" sz="2400"/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（四）慢性高血压并发子痫前期</a:t>
            </a:r>
            <a:endParaRPr lang="zh-CN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</p:txBody>
      </p:sp>
      <p:sp>
        <p:nvSpPr>
          <p:cNvPr id="12296" name="矩形 1049147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F2E59A69-3620-4FE3-88C9-A8949EC2B108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4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12297" name="矩形 1049149"/>
          <p:cNvSpPr>
            <a:spLocks noChangeArrowheads="1"/>
          </p:cNvSpPr>
          <p:nvPr/>
        </p:nvSpPr>
        <p:spPr bwMode="auto">
          <a:xfrm>
            <a:off x="3071814" y="1285875"/>
            <a:ext cx="3455987" cy="414338"/>
          </a:xfrm>
          <a:prstGeom prst="rect">
            <a:avLst/>
          </a:prstGeom>
          <a:solidFill>
            <a:srgbClr val="00B050"/>
          </a:solidFill>
          <a:ln w="9525">
            <a:solidFill>
              <a:srgbClr val="005828"/>
            </a:solidFill>
            <a:miter lim="800000"/>
          </a:ln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ctr"/>
            <a:r>
              <a:rPr lang="en-US" altLang="zh-CN" sz="2000">
                <a:solidFill>
                  <a:srgbClr val="FFFFFF"/>
                </a:solidFill>
                <a:ea typeface="微软雅黑" panose="020b0503020204020204" pitchFamily="34" charset="-122"/>
              </a:rPr>
              <a:t>9</a:t>
            </a:r>
            <a:r>
              <a:rPr lang="zh-CN" altLang="en-US" sz="2000">
                <a:solidFill>
                  <a:srgbClr val="FFFFFF"/>
                </a:solidFill>
                <a:ea typeface="微软雅黑" panose="020b0503020204020204" pitchFamily="34" charset="-122"/>
              </a:rPr>
              <a:t>版教材、</a:t>
            </a:r>
            <a:r>
              <a:rPr lang="en-US" altLang="zh-CN" sz="2000">
                <a:solidFill>
                  <a:srgbClr val="FFFFFF"/>
                </a:solidFill>
                <a:ea typeface="微软雅黑" panose="020b0503020204020204" pitchFamily="34" charset="-122"/>
              </a:rPr>
              <a:t>2020</a:t>
            </a:r>
            <a:r>
              <a:rPr lang="zh-CN" altLang="en-US" sz="2000">
                <a:solidFill>
                  <a:srgbClr val="FFFFFF"/>
                </a:solidFill>
              </a:rPr>
              <a:t>版</a:t>
            </a:r>
            <a:endParaRPr lang="zh-CN" altLang="en-US" sz="20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7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95641E3F-B2A5-4345-8A0D-E19C1166883C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13313" name="标题 104915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825"/>
            <a:ext cx="8353425" cy="720725"/>
          </a:xfrm>
        </p:spPr>
        <p:txBody>
          <a:bodyPr/>
          <a:lstStyle/>
          <a:p>
            <a:pPr eaLnBrk="1" hangingPunct="1"/>
            <a:r>
              <a:rPr lang="zh-CN" altLang="en-US"/>
              <a:t>一、分类</a:t>
            </a:r>
            <a:endParaRPr lang="en-US" altLang="en-US"/>
          </a:p>
        </p:txBody>
      </p:sp>
      <p:sp>
        <p:nvSpPr>
          <p:cNvPr id="13314" name="矩形 1049153"/>
          <p:cNvSpPr>
            <a:spLocks noChangeArrowheads="1"/>
          </p:cNvSpPr>
          <p:nvPr/>
        </p:nvSpPr>
        <p:spPr bwMode="auto">
          <a:xfrm>
            <a:off x="2024064" y="1791475"/>
            <a:ext cx="8429625" cy="396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zh-CN" altLang="en-US" sz="2800">
                <a:solidFill>
                  <a:srgbClr val="111111"/>
                </a:solidFill>
                <a:ea typeface="微软雅黑" panose="020b0503020204020204" pitchFamily="34" charset="-122"/>
              </a:rPr>
              <a:t>（一）妊娠期高血压</a:t>
            </a:r>
            <a:endParaRPr lang="zh-CN" altLang="zh-CN"/>
          </a:p>
          <a:p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    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    妊娠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20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周后首次出现高血压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,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收缩压</a:t>
            </a:r>
            <a:r>
              <a:rPr lang="en-US" altLang="zh-CN" sz="2400">
                <a:solidFill>
                  <a:srgbClr val="111111"/>
                </a:solidFill>
                <a:ea typeface="微软雅黑" panose="020b0503020204020204" pitchFamily="34" charset="-122"/>
              </a:rPr>
              <a:t>≥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140mmHg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和（或）舒张压</a:t>
            </a:r>
            <a:r>
              <a:rPr lang="en-US" altLang="zh-CN" sz="2400">
                <a:solidFill>
                  <a:srgbClr val="111111"/>
                </a:solidFill>
                <a:ea typeface="微软雅黑" panose="020b0503020204020204" pitchFamily="34" charset="-122"/>
              </a:rPr>
              <a:t>≥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90mmHg,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于产后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12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周内恢复正常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;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尿蛋白</a:t>
            </a:r>
            <a:r>
              <a:rPr lang="en-US" altLang="zh-CN" sz="2400">
                <a:solidFill>
                  <a:srgbClr val="111111"/>
                </a:solidFill>
                <a:ea typeface="微软雅黑" panose="020b0503020204020204" pitchFamily="34" charset="-122"/>
              </a:rPr>
              <a:t>(-)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，产后方可确诊。</a:t>
            </a: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</p:txBody>
      </p:sp>
      <p:sp>
        <p:nvSpPr>
          <p:cNvPr id="13316" name="矩形 1049169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9189288F-EDD1-4722-BD0A-104E8D20AC00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5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44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DE04DDB4-80A9-4E42-AD7E-ED6232A6D628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14337" name="标题 419635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825"/>
            <a:ext cx="8353425" cy="720725"/>
          </a:xfrm>
        </p:spPr>
        <p:txBody>
          <a:bodyPr/>
          <a:lstStyle/>
          <a:p>
            <a:pPr eaLnBrk="1" hangingPunct="1"/>
            <a:r>
              <a:rPr lang="zh-CN" altLang="en-US"/>
              <a:t>一、分类</a:t>
            </a:r>
            <a:endParaRPr lang="en-US" altLang="en-US"/>
          </a:p>
        </p:txBody>
      </p:sp>
      <p:sp>
        <p:nvSpPr>
          <p:cNvPr id="14338" name="矩形 4196354"/>
          <p:cNvSpPr>
            <a:spLocks noChangeArrowheads="1"/>
          </p:cNvSpPr>
          <p:nvPr/>
        </p:nvSpPr>
        <p:spPr bwMode="auto">
          <a:xfrm>
            <a:off x="1772363" y="1556870"/>
            <a:ext cx="8643937" cy="584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zh-CN" altLang="en-US" sz="2800">
                <a:solidFill>
                  <a:srgbClr val="111111"/>
                </a:solidFill>
                <a:ea typeface="微软雅黑" panose="020b0503020204020204" pitchFamily="34" charset="-122"/>
              </a:rPr>
              <a:t>（二）子痫前期</a:t>
            </a:r>
            <a:r>
              <a:rPr lang="en-US" altLang="zh-CN" sz="2800">
                <a:solidFill>
                  <a:srgbClr val="111111"/>
                </a:solidFill>
                <a:ea typeface="微软雅黑" panose="020b0503020204020204" pitchFamily="34" charset="-122"/>
              </a:rPr>
              <a:t>----</a:t>
            </a:r>
            <a:r>
              <a:rPr lang="zh-CN" altLang="en-US" sz="2800">
                <a:solidFill>
                  <a:srgbClr val="111111"/>
                </a:solidFill>
                <a:ea typeface="微软雅黑" panose="020b0503020204020204" pitchFamily="34" charset="-122"/>
              </a:rPr>
              <a:t>子痫（</a:t>
            </a:r>
            <a:r>
              <a:rPr lang="en-US" altLang="zh-CN" sz="1600">
                <a:solidFill>
                  <a:srgbClr val="CC0000"/>
                </a:solidFill>
                <a:ea typeface="微软雅黑" panose="020b0503020204020204" pitchFamily="34" charset="-122"/>
              </a:rPr>
              <a:t>9</a:t>
            </a:r>
            <a:r>
              <a:rPr lang="zh-CN" altLang="en-US" sz="1600">
                <a:solidFill>
                  <a:srgbClr val="CC0000"/>
                </a:solidFill>
                <a:ea typeface="微软雅黑" panose="020b0503020204020204" pitchFamily="34" charset="-122"/>
              </a:rPr>
              <a:t>版教材认为该疾病为动态发展过程，“轻度”只是状态，不代表疾病严重程度，故不再诊断“轻度”，为引起临床重视，仍诊断“重度”）</a:t>
            </a:r>
            <a:endParaRPr lang="zh-CN" altLang="en-US" sz="1600">
              <a:solidFill>
                <a:srgbClr val="CC0000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1.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子痫前期（</a:t>
            </a:r>
            <a:r>
              <a:rPr lang="en-US" altLang="zh-CN" sz="2400">
                <a:solidFill>
                  <a:srgbClr val="CC0000"/>
                </a:solidFill>
                <a:ea typeface="微软雅黑" panose="020b0503020204020204" pitchFamily="34" charset="-122"/>
              </a:rPr>
              <a:t>9</a:t>
            </a:r>
            <a:r>
              <a:rPr lang="zh-CN" altLang="en-US" sz="2400">
                <a:solidFill>
                  <a:srgbClr val="CC0000"/>
                </a:solidFill>
                <a:ea typeface="微软雅黑" panose="020b0503020204020204" pitchFamily="34" charset="-122"/>
              </a:rPr>
              <a:t>版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）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    妊娠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20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周后出现收缩压</a:t>
            </a:r>
            <a:r>
              <a:rPr lang="en-US" altLang="zh-CN" sz="2000">
                <a:solidFill>
                  <a:srgbClr val="111111"/>
                </a:solidFill>
                <a:ea typeface="微软雅黑" panose="020b0503020204020204" pitchFamily="34" charset="-122"/>
              </a:rPr>
              <a:t>≥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140 mmHg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和 （或） 舒张压</a:t>
            </a:r>
            <a:r>
              <a:rPr lang="en-US" altLang="zh-CN" sz="2000">
                <a:solidFill>
                  <a:srgbClr val="111111"/>
                </a:solidFill>
                <a:ea typeface="微软雅黑" panose="020b0503020204020204" pitchFamily="34" charset="-122"/>
              </a:rPr>
              <a:t>≥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90 mmHg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，伴有以下任一项：伴有尿蛋白</a:t>
            </a:r>
            <a:r>
              <a:rPr lang="en-US" altLang="zh-CN" sz="2000">
                <a:solidFill>
                  <a:srgbClr val="111111"/>
                </a:solidFill>
                <a:ea typeface="微软雅黑" panose="020b0503020204020204" pitchFamily="34" charset="-122"/>
              </a:rPr>
              <a:t>≥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0.3 g/24 h</a:t>
            </a:r>
            <a:r>
              <a:rPr lang="zh-CN" altLang="en-US" sz="2000">
                <a:solidFill>
                  <a:srgbClr val="111111"/>
                </a:solidFill>
              </a:rPr>
              <a:t>，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或随机尿蛋白</a:t>
            </a:r>
            <a:r>
              <a:rPr lang="en-US" altLang="zh-CN" sz="2000">
                <a:solidFill>
                  <a:srgbClr val="111111"/>
                </a:solidFill>
                <a:ea typeface="微软雅黑" panose="020b0503020204020204" pitchFamily="34" charset="-122"/>
              </a:rPr>
              <a:t>≥ 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（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+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）或虽无尿蛋白（</a:t>
            </a:r>
            <a:r>
              <a:rPr lang="en-US" altLang="zh-CN" sz="2000">
                <a:solidFill>
                  <a:srgbClr val="111111"/>
                </a:solidFill>
                <a:ea typeface="微软雅黑" panose="020b0503020204020204" pitchFamily="34" charset="-122"/>
              </a:rPr>
              <a:t>+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），但合并下列任何一项者：</a:t>
            </a:r>
            <a:endParaRPr lang="zh-CN" altLang="en-US" sz="20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400">
              <a:solidFill>
                <a:srgbClr val="111111"/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2400" b="1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2400" b="1">
              <a:solidFill>
                <a:srgbClr val="FF0000"/>
              </a:solidFill>
            </a:endParaRPr>
          </a:p>
        </p:txBody>
      </p:sp>
      <p:grpSp>
        <p:nvGrpSpPr>
          <p:cNvPr id="14340" name="组合 4196356"/>
          <p:cNvGrpSpPr/>
          <p:nvPr/>
        </p:nvGrpSpPr>
        <p:grpSpPr>
          <a:xfrm>
            <a:off x="1953337" y="4079408"/>
            <a:ext cx="6769100" cy="2149475"/>
            <a:chOff x="2810" y="1294775"/>
            <a:chExt cx="2030376" cy="1674636"/>
          </a:xfrm>
        </p:grpSpPr>
        <p:sp>
          <p:nvSpPr>
            <p:cNvPr id="14341" name="圆角矩形 4196357"/>
            <p:cNvSpPr>
              <a:spLocks noChangeArrowheads="1"/>
            </p:cNvSpPr>
            <p:nvPr/>
          </p:nvSpPr>
          <p:spPr bwMode="auto">
            <a:xfrm>
              <a:off x="2810" y="1294775"/>
              <a:ext cx="2030376" cy="1674636"/>
            </a:xfrm>
            <a:prstGeom prst="roundRect">
              <a:avLst>
                <a:gd name="adj" fmla="val 10000"/>
              </a:avLst>
            </a:prstGeom>
            <a:solidFill>
              <a:srgbClr val="FFFFFF">
                <a:alpha val="90195"/>
              </a:srgbClr>
            </a:solidFill>
            <a:ln w="9525">
              <a:solidFill>
                <a:srgbClr val="00B04E"/>
              </a:solidFill>
              <a:rou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5pPr>
              <a:lvl6pPr marL="22860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6pPr>
              <a:lvl7pPr marL="27432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7pPr>
              <a:lvl8pPr marL="32004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8pPr>
              <a:lvl9pPr marL="36576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42" name="矩形 4196358"/>
            <p:cNvSpPr>
              <a:spLocks noChangeArrowheads="1"/>
            </p:cNvSpPr>
            <p:nvPr/>
          </p:nvSpPr>
          <p:spPr bwMode="auto">
            <a:xfrm>
              <a:off x="44246" y="1300569"/>
              <a:ext cx="1953489" cy="1238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3825" tIns="123825" rIns="123825" bIns="123825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1pPr>
              <a:lvl2pPr marL="114300" indent="-1143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5pPr>
              <a:lvl6pPr marL="22860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6pPr>
              <a:lvl7pPr marL="27432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7pPr>
              <a:lvl8pPr marL="32004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8pPr>
              <a:lvl9pPr marL="36576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  <a:sym typeface="Arial" pitchFamily="34" charset="0"/>
                </a:defRPr>
              </a:lvl9pPr>
            </a:lstStyle>
            <a:p>
              <a:pPr lvl="1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l"/>
              </a:pPr>
              <a:r>
                <a:rPr lang="zh-CN" altLang="en-US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（</a:t>
              </a:r>
              <a:r>
                <a:rPr lang="en-US" altLang="en-US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1</a:t>
              </a:r>
              <a:r>
                <a:rPr lang="zh-CN" altLang="en-US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）血小板减少（血小板计数＜</a:t>
              </a:r>
              <a:r>
                <a:rPr lang="en-US" altLang="en-US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100*10</a:t>
              </a:r>
              <a:r>
                <a:rPr lang="en-US" altLang="en-US" baseline="30000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9</a:t>
              </a:r>
              <a:r>
                <a:rPr lang="en-US" altLang="zh-CN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/L</a:t>
              </a:r>
              <a:r>
                <a:rPr lang="zh-CN" altLang="en-US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）；</a:t>
              </a:r>
              <a:endParaRPr lang="zh-CN" altLang="en-US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endParaRPr>
            </a:p>
            <a:p>
              <a:pPr lvl="1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l"/>
              </a:pPr>
              <a:r>
                <a:rPr lang="zh-CN" altLang="en-US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（</a:t>
              </a:r>
              <a:r>
                <a:rPr lang="en-US" altLang="en-US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2</a:t>
              </a:r>
              <a:r>
                <a:rPr lang="zh-CN" altLang="en-US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）肝功能损害（血清转氨酶水平为正常值</a:t>
              </a:r>
              <a:r>
                <a:rPr lang="en-US" altLang="en-US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2</a:t>
              </a:r>
              <a:r>
                <a:rPr lang="zh-CN" altLang="en-US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倍以上）；</a:t>
              </a:r>
              <a:endParaRPr lang="zh-CN" altLang="en-US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endParaRPr>
            </a:p>
            <a:p>
              <a:pPr lvl="1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l"/>
              </a:pPr>
              <a:r>
                <a:rPr lang="zh-CN" altLang="en-US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（</a:t>
              </a:r>
              <a:r>
                <a:rPr lang="en-US" altLang="en-US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3</a:t>
              </a:r>
              <a:r>
                <a:rPr lang="zh-CN" altLang="en-US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）肾功能损害（血肌酐升高大于</a:t>
              </a:r>
              <a:r>
                <a:rPr lang="en-US" altLang="en-US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1.1mg/dL</a:t>
              </a:r>
              <a:r>
                <a:rPr lang="zh-CN" altLang="en-US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或为正常值</a:t>
              </a:r>
              <a:r>
                <a:rPr lang="en-US" altLang="en-US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2</a:t>
              </a:r>
              <a:r>
                <a:rPr lang="zh-CN" altLang="en-US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倍以上）；</a:t>
              </a:r>
              <a:endParaRPr lang="zh-CN" altLang="en-US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endParaRPr>
            </a:p>
            <a:p>
              <a:pPr lvl="1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l"/>
              </a:pPr>
              <a:r>
                <a:rPr lang="zh-CN" altLang="en-US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（</a:t>
              </a:r>
              <a:r>
                <a:rPr lang="en-US" altLang="en-US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4</a:t>
              </a:r>
              <a:r>
                <a:rPr lang="zh-CN" altLang="en-US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）肺水肿；</a:t>
              </a:r>
              <a:endParaRPr lang="zh-CN" altLang="en-US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endParaRPr>
            </a:p>
            <a:p>
              <a:pPr lvl="1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l"/>
              </a:pPr>
              <a:r>
                <a:rPr lang="zh-CN" altLang="en-US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（</a:t>
              </a:r>
              <a:r>
                <a:rPr lang="en-US" altLang="en-US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5</a:t>
              </a:r>
              <a:r>
                <a:rPr lang="zh-CN" altLang="en-US">
                  <a:solidFill>
                    <a:srgbClr val="FF0000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）新发生的脑功能或视觉障碍。</a:t>
              </a:r>
              <a:endParaRPr lang="zh-CN" altLang="zh-CN"/>
            </a:p>
          </p:txBody>
        </p:sp>
      </p:grpSp>
      <p:sp>
        <p:nvSpPr>
          <p:cNvPr id="14343" name="矩形 4196362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A062AEC3-20F7-489A-A2AB-D0D6E8649BA9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6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5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97F13CC2-0D18-4A79-B1DD-AA5EF0B43BC1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15361" name="标题 104918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15219"/>
            <a:ext cx="8353425" cy="720725"/>
          </a:xfrm>
        </p:spPr>
        <p:txBody>
          <a:bodyPr/>
          <a:lstStyle/>
          <a:p>
            <a:pPr eaLnBrk="1" hangingPunct="1"/>
            <a:r>
              <a:rPr lang="zh-CN" altLang="en-US"/>
              <a:t>一、分类</a:t>
            </a:r>
            <a:endParaRPr lang="en-US" altLang="en-US"/>
          </a:p>
        </p:txBody>
      </p:sp>
      <p:sp>
        <p:nvSpPr>
          <p:cNvPr id="13314" name="矩形 1049187"/>
          <p:cNvSpPr/>
          <p:nvPr/>
        </p:nvSpPr>
        <p:spPr>
          <a:xfrm>
            <a:off x="1774031" y="1510507"/>
            <a:ext cx="8643937" cy="5076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>
              <a:buFont typeface="Wingdings" panose="05000000000000000000" pitchFamily="2" charset="2"/>
              <a:buChar char="u"/>
            </a:pPr>
            <a:r>
              <a:rPr lang="zh-CN" altLang="en-US" sz="2400">
                <a:solidFill>
                  <a:srgbClr val="FF0000"/>
                </a:solidFill>
                <a:ea typeface="微软雅黑" panose="020b0503020204020204" pitchFamily="34" charset="-122"/>
              </a:rPr>
              <a:t>重度子痫前期</a:t>
            </a:r>
            <a:r>
              <a:rPr lang="en-US" altLang="en-US">
                <a:solidFill>
                  <a:srgbClr val="FF0000"/>
                </a:solidFill>
                <a:ea typeface="微软雅黑" panose="020b0503020204020204" pitchFamily="34" charset="-122"/>
              </a:rPr>
              <a:t>（</a:t>
            </a:r>
            <a:r>
              <a:rPr lang="zh-CN" altLang="en-US">
                <a:solidFill>
                  <a:srgbClr val="FF0000"/>
                </a:solidFill>
              </a:rPr>
              <a:t>指南</a:t>
            </a:r>
            <a:r>
              <a:rPr lang="zh-CN" altLang="en-US">
                <a:solidFill>
                  <a:srgbClr val="FF0000"/>
                </a:solidFill>
                <a:ea typeface="微软雅黑" panose="020b0503020204020204" pitchFamily="34" charset="-122"/>
              </a:rPr>
              <a:t>） </a:t>
            </a:r>
            <a:endParaRPr lang="zh-CN" altLang="zh-CN"/>
          </a:p>
          <a:p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子痫前期孕妇出现下述</a:t>
            </a:r>
            <a:r>
              <a:rPr lang="zh-CN" altLang="en-US" sz="2000">
                <a:solidFill>
                  <a:srgbClr val="FF0000"/>
                </a:solidFill>
                <a:ea typeface="微软雅黑" panose="020b0503020204020204" pitchFamily="34" charset="-122"/>
              </a:rPr>
              <a:t>任一表现</a:t>
            </a:r>
            <a:r>
              <a:rPr lang="en-US" altLang="en-US" sz="2000" err="1">
                <a:solidFill>
                  <a:srgbClr val="111111"/>
                </a:solidFill>
                <a:ea typeface="微软雅黑" panose="020b0503020204020204" pitchFamily="34" charset="-122"/>
              </a:rPr>
              <a:t>可诊断：</a:t>
            </a:r>
            <a:endParaRPr lang="zh-CN" altLang="zh-CN"/>
          </a:p>
          <a:p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（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1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） </a:t>
            </a:r>
            <a:r>
              <a:rPr lang="zh-CN" altLang="en-US" sz="2000" b="1">
                <a:solidFill>
                  <a:srgbClr val="FF0000"/>
                </a:solidFill>
                <a:ea typeface="微软雅黑" panose="020b0503020204020204" pitchFamily="34" charset="-122"/>
              </a:rPr>
              <a:t>血压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持续升高： 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收缩压≥160 mmHg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和 （或） 舒张压</a:t>
            </a:r>
            <a:r>
              <a:rPr lang="en-US" altLang="zh-CN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≥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110 mmHg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；</a:t>
            </a:r>
            <a:endParaRPr lang="zh-CN" altLang="zh-CN"/>
          </a:p>
          <a:p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（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2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） 持续性头痛、视觉障碍或其他</a:t>
            </a:r>
            <a:r>
              <a:rPr lang="zh-CN" altLang="en-US" sz="2000" b="1">
                <a:solidFill>
                  <a:srgbClr val="FF0000"/>
                </a:solidFill>
                <a:ea typeface="微软雅黑" panose="020b0503020204020204" pitchFamily="34" charset="-122"/>
              </a:rPr>
              <a:t>中枢</a:t>
            </a:r>
            <a:r>
              <a:rPr lang="en-US" altLang="en-US" sz="2000" b="1" err="1">
                <a:solidFill>
                  <a:srgbClr val="FF0000"/>
                </a:solidFill>
                <a:ea typeface="微软雅黑" panose="020b0503020204020204" pitchFamily="34" charset="-122"/>
              </a:rPr>
              <a:t>神经系统</a:t>
            </a:r>
            <a:r>
              <a:rPr lang="en-US" altLang="en-US" sz="2000" err="1">
                <a:solidFill>
                  <a:srgbClr val="111111"/>
                </a:solidFill>
                <a:ea typeface="微软雅黑" panose="020b0503020204020204" pitchFamily="34" charset="-122"/>
              </a:rPr>
              <a:t>异常表现；</a:t>
            </a:r>
            <a:endParaRPr lang="zh-CN" altLang="zh-CN"/>
          </a:p>
          <a:p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（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3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） 持续性上腹部疼痛及</a:t>
            </a:r>
            <a:r>
              <a:rPr lang="zh-CN" altLang="en-US" sz="2000" b="1">
                <a:solidFill>
                  <a:srgbClr val="FF0000"/>
                </a:solidFill>
                <a:ea typeface="微软雅黑" panose="020b0503020204020204" pitchFamily="34" charset="-122"/>
              </a:rPr>
              <a:t>肝</a:t>
            </a:r>
            <a:r>
              <a:rPr lang="en-US" altLang="en-US" sz="2000" err="1">
                <a:solidFill>
                  <a:srgbClr val="111111"/>
                </a:solidFill>
                <a:ea typeface="微软雅黑" panose="020b0503020204020204" pitchFamily="34" charset="-122"/>
              </a:rPr>
              <a:t>包膜下血肿或肝破裂表现；</a:t>
            </a:r>
            <a:endParaRPr lang="zh-CN" altLang="zh-CN"/>
          </a:p>
          <a:p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（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4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） </a:t>
            </a:r>
            <a:r>
              <a:rPr lang="zh-CN" altLang="en-US" sz="2000" b="1">
                <a:solidFill>
                  <a:srgbClr val="FF0000"/>
                </a:solidFill>
                <a:ea typeface="微软雅黑" panose="020b0503020204020204" pitchFamily="34" charset="-122"/>
              </a:rPr>
              <a:t>肝酶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异常： </a:t>
            </a:r>
            <a:r>
              <a:rPr lang="en-US" altLang="en-US" sz="2000" err="1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血丙氨酸转氨酶 （ALT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） 或天冬氨酸转氨酶 （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AST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） 水平升高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；</a:t>
            </a:r>
            <a:endParaRPr lang="zh-CN" altLang="zh-CN"/>
          </a:p>
          <a:p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（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5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） </a:t>
            </a:r>
            <a:r>
              <a:rPr lang="zh-CN" altLang="en-US" sz="2000" b="1">
                <a:solidFill>
                  <a:srgbClr val="FF0000"/>
                </a:solidFill>
                <a:ea typeface="微软雅黑" panose="020b0503020204020204" pitchFamily="34" charset="-122"/>
              </a:rPr>
              <a:t>肾功能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受损： </a:t>
            </a:r>
            <a:r>
              <a:rPr lang="zh-CN" altLang="en-US" sz="2000">
                <a:solidFill>
                  <a:srgbClr val="0D0D0D"/>
                </a:solidFill>
                <a:ea typeface="微软雅黑" panose="020b0503020204020204" pitchFamily="34" charset="-122"/>
              </a:rPr>
              <a:t>尿蛋白</a:t>
            </a:r>
            <a:r>
              <a:rPr lang="en-US" altLang="en-US" sz="2000">
                <a:solidFill>
                  <a:srgbClr val="0D0D0D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&gt;2.0 g/24 h 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； 少尿 （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24 h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尿量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&lt;400 ml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、 或每小时尿量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&lt;17 ml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）、 或血肌酐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&gt;106μmol/L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；</a:t>
            </a:r>
            <a:endParaRPr lang="zh-CN" altLang="zh-CN"/>
          </a:p>
          <a:p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（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6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） </a:t>
            </a:r>
            <a:r>
              <a:rPr lang="zh-CN" altLang="en-US" sz="2000" b="1">
                <a:solidFill>
                  <a:srgbClr val="C00000"/>
                </a:solidFill>
                <a:ea typeface="微软雅黑" panose="020b0503020204020204" pitchFamily="34" charset="-122"/>
              </a:rPr>
              <a:t>低蛋白血症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伴腹水、 胸水或心包积液；</a:t>
            </a:r>
            <a:endParaRPr lang="zh-CN" altLang="zh-CN"/>
          </a:p>
          <a:p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（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7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） </a:t>
            </a:r>
            <a:r>
              <a:rPr lang="zh-CN" altLang="en-US" sz="2000" b="1">
                <a:solidFill>
                  <a:srgbClr val="FF0000"/>
                </a:solidFill>
                <a:ea typeface="微软雅黑" panose="020b0503020204020204" pitchFamily="34" charset="-122"/>
              </a:rPr>
              <a:t>血液系统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异常： 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血小板计数呈持续性下降并低于100×10</a:t>
            </a:r>
            <a:r>
              <a:rPr lang="en-US" altLang="en-US" sz="2000" baseline="30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9</a:t>
            </a:r>
            <a:r>
              <a:rPr lang="en-US" altLang="zh-CN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/L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； 微血管内溶血（表现有贫血、黄疸或血乳酸脱氢酶（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LDH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）水平升高）；</a:t>
            </a:r>
            <a:endParaRPr lang="zh-CN" altLang="zh-CN"/>
          </a:p>
          <a:p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（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8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） </a:t>
            </a:r>
            <a:r>
              <a:rPr lang="zh-CN" altLang="en-US" sz="2000" b="1">
                <a:solidFill>
                  <a:srgbClr val="FF0000"/>
                </a:solidFill>
                <a:ea typeface="微软雅黑" panose="020b0503020204020204" pitchFamily="34" charset="-122"/>
              </a:rPr>
              <a:t>心</a:t>
            </a:r>
            <a:r>
              <a:rPr lang="en-US" altLang="en-US" sz="2000" b="1" err="1">
                <a:solidFill>
                  <a:srgbClr val="FF0000"/>
                </a:solidFill>
                <a:ea typeface="微软雅黑" panose="020b0503020204020204" pitchFamily="34" charset="-122"/>
              </a:rPr>
              <a:t>功能</a:t>
            </a:r>
            <a:r>
              <a:rPr lang="en-US" altLang="en-US" sz="2000" err="1">
                <a:solidFill>
                  <a:srgbClr val="111111"/>
                </a:solidFill>
                <a:ea typeface="微软雅黑" panose="020b0503020204020204" pitchFamily="34" charset="-122"/>
              </a:rPr>
              <a:t>衰竭；</a:t>
            </a:r>
            <a:endParaRPr lang="zh-CN" altLang="zh-CN"/>
          </a:p>
          <a:p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（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9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）</a:t>
            </a:r>
            <a:r>
              <a:rPr lang="zh-CN" altLang="en-US" sz="2000" b="1">
                <a:solidFill>
                  <a:srgbClr val="FF0000"/>
                </a:solidFill>
                <a:ea typeface="微软雅黑" panose="020b0503020204020204" pitchFamily="34" charset="-122"/>
              </a:rPr>
              <a:t>肺</a:t>
            </a:r>
            <a:r>
              <a:rPr lang="en-US" altLang="en-US" sz="2000" err="1">
                <a:solidFill>
                  <a:srgbClr val="111111"/>
                </a:solidFill>
                <a:ea typeface="微软雅黑" panose="020b0503020204020204" pitchFamily="34" charset="-122"/>
              </a:rPr>
              <a:t>水肿；</a:t>
            </a:r>
            <a:endParaRPr lang="zh-CN" altLang="zh-CN"/>
          </a:p>
          <a:p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（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10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）</a:t>
            </a:r>
            <a:r>
              <a:rPr lang="zh-CN" altLang="en-US" sz="2000">
                <a:solidFill>
                  <a:srgbClr val="FF0000"/>
                </a:solidFill>
                <a:ea typeface="微软雅黑" panose="020b0503020204020204" pitchFamily="34" charset="-122"/>
              </a:rPr>
              <a:t>胎儿生长受限 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或羊水过少、 胎死宫内、胎盘早剥等。</a:t>
            </a:r>
            <a:endParaRPr lang="zh-CN" altLang="en-US" sz="20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r>
              <a:rPr lang="zh-CN" altLang="en-US" sz="2000">
                <a:solidFill>
                  <a:srgbClr val="111111"/>
                </a:solidFill>
              </a:rPr>
              <a:t>    </a:t>
            </a:r>
            <a:r>
              <a:rPr lang="en-US" altLang="zh-CN" sz="2000">
                <a:solidFill>
                  <a:srgbClr val="FF0000"/>
                </a:solidFill>
              </a:rPr>
              <a:t>※ </a:t>
            </a:r>
            <a:r>
              <a:rPr lang="zh-CN" altLang="en-US" sz="2000">
                <a:solidFill>
                  <a:srgbClr val="FF0000"/>
                </a:solidFill>
              </a:rPr>
              <a:t>需在</a:t>
            </a:r>
            <a:r>
              <a:rPr lang="en-US" altLang="zh-CN" sz="2000">
                <a:solidFill>
                  <a:srgbClr val="FF0000"/>
                </a:solidFill>
              </a:rPr>
              <a:t>34</a:t>
            </a:r>
            <a:r>
              <a:rPr lang="zh-CN" altLang="en-US" sz="2000">
                <a:solidFill>
                  <a:srgbClr val="FF0000"/>
                </a:solidFill>
              </a:rPr>
              <a:t>周前因子痫前期终止妊娠者定义早发子痫前期。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15364" name="矩形 1049189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3E2E446C-A690-4BF0-90B0-3835EA9CF98E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7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9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39280CA6-152F-4CC1-B0C3-E6B209B6E080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16385" name="标题 419840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15319"/>
            <a:ext cx="8353425" cy="720725"/>
          </a:xfrm>
        </p:spPr>
        <p:txBody>
          <a:bodyPr/>
          <a:lstStyle/>
          <a:p>
            <a:pPr eaLnBrk="1" hangingPunct="1"/>
            <a:r>
              <a:rPr lang="zh-CN" altLang="en-US"/>
              <a:t>一、分类</a:t>
            </a:r>
            <a:endParaRPr lang="en-US" altLang="en-US"/>
          </a:p>
        </p:txBody>
      </p:sp>
      <p:sp>
        <p:nvSpPr>
          <p:cNvPr id="16386" name="矩形 4198402"/>
          <p:cNvSpPr>
            <a:spLocks noChangeArrowheads="1"/>
          </p:cNvSpPr>
          <p:nvPr/>
        </p:nvSpPr>
        <p:spPr bwMode="auto">
          <a:xfrm>
            <a:off x="2024064" y="1923383"/>
            <a:ext cx="8643937" cy="323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>
              <a:buFont typeface="Wingdings" panose="05000000000000000000" pitchFamily="2" charset="2"/>
              <a:buChar char="u"/>
            </a:pPr>
            <a:r>
              <a:rPr lang="zh-CN" altLang="en-US" sz="2400">
                <a:solidFill>
                  <a:srgbClr val="FF0000"/>
                </a:solidFill>
                <a:ea typeface="微软雅黑" panose="020b0503020204020204" pitchFamily="34" charset="-122"/>
              </a:rPr>
              <a:t>重度子痫前期</a:t>
            </a:r>
            <a:r>
              <a:rPr lang="en-US" altLang="en-US">
                <a:solidFill>
                  <a:srgbClr val="FF0000"/>
                </a:solidFill>
                <a:ea typeface="微软雅黑" panose="020b0503020204020204" pitchFamily="34" charset="-122"/>
              </a:rPr>
              <a:t>（</a:t>
            </a:r>
            <a:r>
              <a:rPr lang="en-US" altLang="zh-CN">
                <a:solidFill>
                  <a:srgbClr val="FF0000"/>
                </a:solidFill>
                <a:ea typeface="微软雅黑" panose="020b0503020204020204" pitchFamily="34" charset="-122"/>
              </a:rPr>
              <a:t>9</a:t>
            </a:r>
            <a:r>
              <a:rPr lang="zh-CN" altLang="en-US">
                <a:solidFill>
                  <a:srgbClr val="FF0000"/>
                </a:solidFill>
                <a:ea typeface="微软雅黑" panose="020b0503020204020204" pitchFamily="34" charset="-122"/>
              </a:rPr>
              <a:t>版教材） </a:t>
            </a:r>
            <a:endParaRPr lang="zh-CN" altLang="zh-CN"/>
          </a:p>
          <a:p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子痫前期孕妇出现下述</a:t>
            </a:r>
            <a:r>
              <a:rPr lang="zh-CN" altLang="en-US" sz="2000">
                <a:solidFill>
                  <a:srgbClr val="FF0000"/>
                </a:solidFill>
                <a:ea typeface="微软雅黑" panose="020b0503020204020204" pitchFamily="34" charset="-122"/>
              </a:rPr>
              <a:t>任一表现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可诊断：</a:t>
            </a:r>
            <a:endParaRPr lang="zh-CN" altLang="zh-CN"/>
          </a:p>
          <a:p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（</a:t>
            </a:r>
            <a:r>
              <a:rPr lang="en-US" altLang="en-US">
                <a:solidFill>
                  <a:srgbClr val="111111"/>
                </a:solidFill>
                <a:ea typeface="微软雅黑" panose="020b0503020204020204" pitchFamily="34" charset="-122"/>
              </a:rPr>
              <a:t>1</a:t>
            </a:r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） </a:t>
            </a:r>
            <a:r>
              <a:rPr lang="en-US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收缩压≥160 mmHg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和 （或） 舒张压</a:t>
            </a:r>
            <a:r>
              <a:rPr lang="en-US" altLang="zh-CN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≥</a:t>
            </a:r>
            <a:r>
              <a:rPr lang="en-US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110 mmHg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（卧床休息，两次测量间隔至少</a:t>
            </a:r>
            <a:r>
              <a:rPr lang="en-US" altLang="zh-CN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4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小时）；</a:t>
            </a:r>
            <a:endParaRPr lang="zh-CN" altLang="zh-CN"/>
          </a:p>
          <a:p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（</a:t>
            </a:r>
            <a:r>
              <a:rPr lang="en-US" altLang="en-US">
                <a:solidFill>
                  <a:srgbClr val="111111"/>
                </a:solidFill>
                <a:ea typeface="微软雅黑" panose="020b0503020204020204" pitchFamily="34" charset="-122"/>
              </a:rPr>
              <a:t>2</a:t>
            </a:r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）血小板减少（</a:t>
            </a:r>
            <a:r>
              <a:rPr lang="en-US" altLang="zh-CN">
                <a:solidFill>
                  <a:srgbClr val="111111"/>
                </a:solidFill>
                <a:ea typeface="微软雅黑" panose="020b0503020204020204" pitchFamily="34" charset="-122"/>
              </a:rPr>
              <a:t>PLT</a:t>
            </a:r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＜ </a:t>
            </a:r>
            <a:r>
              <a:rPr lang="en-US" altLang="zh-CN">
                <a:solidFill>
                  <a:srgbClr val="111111"/>
                </a:solidFill>
              </a:rPr>
              <a:t>100×10^9/L</a:t>
            </a:r>
            <a:r>
              <a:rPr lang="en-US" altLang="zh-CN"/>
              <a:t> </a:t>
            </a:r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） </a:t>
            </a:r>
            <a:r>
              <a:rPr lang="en-US" altLang="zh-CN">
                <a:solidFill>
                  <a:srgbClr val="111111"/>
                </a:solidFill>
                <a:ea typeface="微软雅黑" panose="020b0503020204020204" pitchFamily="34" charset="-122"/>
              </a:rPr>
              <a:t>;</a:t>
            </a:r>
            <a:endParaRPr lang="zh-CN" altLang="zh-CN"/>
          </a:p>
          <a:p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（</a:t>
            </a:r>
            <a:r>
              <a:rPr lang="en-US" altLang="en-US">
                <a:solidFill>
                  <a:srgbClr val="111111"/>
                </a:solidFill>
                <a:ea typeface="微软雅黑" panose="020b0503020204020204" pitchFamily="34" charset="-122"/>
              </a:rPr>
              <a:t>3</a:t>
            </a:r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）</a:t>
            </a:r>
            <a:r>
              <a:rPr lang="zh-CN" altLang="en-US">
                <a:solidFill>
                  <a:srgbClr val="111111"/>
                </a:solidFill>
              </a:rPr>
              <a:t>肝功能损害</a:t>
            </a:r>
            <a:r>
              <a:rPr lang="en-US" altLang="zh-CN">
                <a:solidFill>
                  <a:srgbClr val="111111"/>
                </a:solidFill>
              </a:rPr>
              <a:t>(</a:t>
            </a:r>
            <a:r>
              <a:rPr lang="zh-CN" altLang="en-US">
                <a:solidFill>
                  <a:srgbClr val="111111"/>
                </a:solidFill>
              </a:rPr>
              <a:t>血转氨酶水平升高正常值</a:t>
            </a:r>
            <a:r>
              <a:rPr lang="en-US" altLang="en-US">
                <a:solidFill>
                  <a:schemeClr val="tx1"/>
                </a:solidFill>
              </a:rPr>
              <a:t>2</a:t>
            </a:r>
            <a:r>
              <a:rPr lang="zh-CN" altLang="en-US">
                <a:solidFill>
                  <a:schemeClr val="tx1"/>
                </a:solidFill>
              </a:rPr>
              <a:t>倍以上</a:t>
            </a:r>
            <a:r>
              <a:rPr lang="en-US" altLang="zh-CN">
                <a:solidFill>
                  <a:srgbClr val="111111"/>
                </a:solidFill>
              </a:rPr>
              <a:t>)</a:t>
            </a:r>
            <a:r>
              <a:rPr lang="zh-CN" altLang="en-US">
                <a:solidFill>
                  <a:srgbClr val="111111"/>
                </a:solidFill>
              </a:rPr>
              <a:t>， 严重</a:t>
            </a:r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持续性右上腹或上腹部疼痛</a:t>
            </a:r>
            <a:r>
              <a:rPr lang="en-US" altLang="zh-CN">
                <a:solidFill>
                  <a:srgbClr val="111111"/>
                </a:solidFill>
                <a:ea typeface="微软雅黑" panose="020b0503020204020204" pitchFamily="34" charset="-122"/>
              </a:rPr>
              <a:t>,</a:t>
            </a:r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不能用其他疾病解释</a:t>
            </a:r>
            <a:r>
              <a:rPr lang="en-US" altLang="zh-CN">
                <a:solidFill>
                  <a:srgbClr val="111111"/>
                </a:solidFill>
                <a:ea typeface="微软雅黑" panose="020b0503020204020204" pitchFamily="34" charset="-122"/>
              </a:rPr>
              <a:t>,</a:t>
            </a:r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或二者均存在；</a:t>
            </a:r>
            <a:endParaRPr lang="zh-CN" altLang="zh-CN"/>
          </a:p>
          <a:p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（</a:t>
            </a:r>
            <a:r>
              <a:rPr lang="en-US" altLang="en-US">
                <a:solidFill>
                  <a:srgbClr val="111111"/>
                </a:solidFill>
                <a:ea typeface="微软雅黑" panose="020b0503020204020204" pitchFamily="34" charset="-122"/>
              </a:rPr>
              <a:t>4</a:t>
            </a:r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）</a:t>
            </a:r>
            <a:r>
              <a:rPr lang="zh-CN" altLang="en-US">
                <a:solidFill>
                  <a:srgbClr val="111111"/>
                </a:solidFill>
              </a:rPr>
              <a:t>肾功能受损： 血肌酐水平大于</a:t>
            </a:r>
            <a:r>
              <a:rPr lang="en-US" altLang="zh-CN">
                <a:solidFill>
                  <a:srgbClr val="111111"/>
                </a:solidFill>
              </a:rPr>
              <a:t>1.1mg/dl</a:t>
            </a:r>
            <a:r>
              <a:rPr lang="zh-CN" altLang="en-US">
                <a:solidFill>
                  <a:srgbClr val="111111"/>
                </a:solidFill>
              </a:rPr>
              <a:t>或无其他肾脏疾病时肌酐浓度为正常值</a:t>
            </a:r>
            <a:r>
              <a:rPr lang="en-US" altLang="zh-CN">
                <a:solidFill>
                  <a:srgbClr val="111111"/>
                </a:solidFill>
              </a:rPr>
              <a:t>2</a:t>
            </a:r>
            <a:r>
              <a:rPr lang="zh-CN" altLang="en-US">
                <a:solidFill>
                  <a:srgbClr val="111111"/>
                </a:solidFill>
              </a:rPr>
              <a:t>倍以上；</a:t>
            </a:r>
            <a:endParaRPr lang="zh-CN" altLang="zh-CN"/>
          </a:p>
          <a:p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（</a:t>
            </a:r>
            <a:r>
              <a:rPr lang="en-US" altLang="en-US">
                <a:solidFill>
                  <a:srgbClr val="111111"/>
                </a:solidFill>
                <a:ea typeface="微软雅黑" panose="020b0503020204020204" pitchFamily="34" charset="-122"/>
              </a:rPr>
              <a:t>5</a:t>
            </a:r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）</a:t>
            </a:r>
            <a:r>
              <a:rPr lang="zh-CN" altLang="en-US">
                <a:solidFill>
                  <a:srgbClr val="111111"/>
                </a:solidFill>
              </a:rPr>
              <a:t>肺</a:t>
            </a:r>
            <a:r>
              <a:rPr lang="en-US" altLang="en-US">
                <a:solidFill>
                  <a:srgbClr val="111111"/>
                </a:solidFill>
              </a:rPr>
              <a:t>水肿；</a:t>
            </a:r>
            <a:endParaRPr lang="zh-CN" altLang="zh-CN"/>
          </a:p>
          <a:p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（</a:t>
            </a:r>
            <a:r>
              <a:rPr lang="en-US" altLang="en-US">
                <a:solidFill>
                  <a:srgbClr val="111111"/>
                </a:solidFill>
                <a:ea typeface="微软雅黑" panose="020b0503020204020204" pitchFamily="34" charset="-122"/>
              </a:rPr>
              <a:t>6</a:t>
            </a:r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）新发的</a:t>
            </a:r>
            <a:r>
              <a:rPr lang="zh-CN" altLang="en-US">
                <a:solidFill>
                  <a:srgbClr val="111111"/>
                </a:solidFill>
              </a:rPr>
              <a:t>中枢神经系统异常或视觉障碍表现。</a:t>
            </a:r>
            <a:endParaRPr lang="en-US" altLang="en-US">
              <a:solidFill>
                <a:srgbClr val="111111"/>
              </a:solidFill>
            </a:endParaRPr>
          </a:p>
        </p:txBody>
      </p:sp>
      <p:sp>
        <p:nvSpPr>
          <p:cNvPr id="16388" name="矩形 4198404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1C47C5C6-4836-4A1D-8CE4-0E88B8A46C54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8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3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4BFDC2DD-318E-480E-8FF8-1BAD319128FB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17409" name="标题 104919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825"/>
            <a:ext cx="8353425" cy="720725"/>
          </a:xfrm>
        </p:spPr>
        <p:txBody>
          <a:bodyPr/>
          <a:lstStyle/>
          <a:p>
            <a:pPr eaLnBrk="1" hangingPunct="1"/>
            <a:r>
              <a:rPr lang="zh-CN" altLang="en-US"/>
              <a:t>一、分类</a:t>
            </a:r>
            <a:endParaRPr lang="en-US" altLang="en-US"/>
          </a:p>
        </p:txBody>
      </p:sp>
      <p:sp>
        <p:nvSpPr>
          <p:cNvPr id="17410" name="矩形 1049193"/>
          <p:cNvSpPr>
            <a:spLocks noChangeArrowheads="1"/>
          </p:cNvSpPr>
          <p:nvPr/>
        </p:nvSpPr>
        <p:spPr bwMode="auto">
          <a:xfrm>
            <a:off x="2024064" y="1933921"/>
            <a:ext cx="8643937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r>
              <a:rPr lang="en-US" altLang="en-US" sz="2800">
                <a:solidFill>
                  <a:srgbClr val="111111"/>
                </a:solidFill>
                <a:ea typeface="微软雅黑" panose="020b0503020204020204" pitchFamily="34" charset="-122"/>
              </a:rPr>
              <a:t>2.</a:t>
            </a:r>
            <a:r>
              <a:rPr lang="zh-CN" altLang="en-US" sz="2800">
                <a:solidFill>
                  <a:srgbClr val="111111"/>
                </a:solidFill>
                <a:ea typeface="微软雅黑" panose="020b0503020204020204" pitchFamily="34" charset="-122"/>
              </a:rPr>
              <a:t>子痫</a:t>
            </a:r>
            <a:endParaRPr lang="zh-CN" altLang="zh-CN"/>
          </a:p>
          <a:p>
            <a:pPr>
              <a:buFont typeface="Wingdings" panose="05000000000000000000" pitchFamily="2" charset="2"/>
              <a:buChar char="Ø"/>
            </a:pPr>
            <a:endParaRPr lang="zh-CN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    子痫前期基础上发生不能用其他原因解释的抽搐，</a:t>
            </a:r>
            <a:r>
              <a:rPr lang="zh-CN" altLang="en-US" sz="2400">
                <a:solidFill>
                  <a:srgbClr val="FF0000"/>
                </a:solidFill>
                <a:ea typeface="微软雅黑" panose="020b0503020204020204" pitchFamily="34" charset="-122"/>
              </a:rPr>
              <a:t>可以发生在产前、产时或产后，也可以发生在无临床子痫前期表现时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。</a:t>
            </a:r>
            <a:endParaRPr lang="zh-CN" altLang="zh-CN"/>
          </a:p>
          <a:p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</p:txBody>
      </p:sp>
      <p:sp>
        <p:nvSpPr>
          <p:cNvPr id="17412" name="矩形 1049195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AD1605EA-8785-4EA0-B0EC-84D984B6AFE7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9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7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A61141DC-D19E-4DF0-99DA-2452A519D838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18433" name="标题 1049197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825"/>
            <a:ext cx="8353425" cy="720725"/>
          </a:xfrm>
        </p:spPr>
        <p:txBody>
          <a:bodyPr/>
          <a:lstStyle/>
          <a:p>
            <a:pPr eaLnBrk="1" hangingPunct="1"/>
            <a:r>
              <a:rPr lang="zh-CN" altLang="en-US"/>
              <a:t>一、分类</a:t>
            </a:r>
            <a:endParaRPr lang="en-US" altLang="en-US"/>
          </a:p>
        </p:txBody>
      </p:sp>
      <p:sp>
        <p:nvSpPr>
          <p:cNvPr id="18434" name="矩形 1049199"/>
          <p:cNvSpPr>
            <a:spLocks noChangeArrowheads="1"/>
          </p:cNvSpPr>
          <p:nvPr/>
        </p:nvSpPr>
        <p:spPr bwMode="auto">
          <a:xfrm>
            <a:off x="2024064" y="1934351"/>
            <a:ext cx="8643937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800">
                <a:solidFill>
                  <a:srgbClr val="111111"/>
                </a:solidFill>
                <a:ea typeface="微软雅黑" panose="020b0503020204020204" pitchFamily="34" charset="-122"/>
              </a:rPr>
              <a:t>（三）妊娠合并慢性高血压</a:t>
            </a:r>
            <a:endParaRPr lang="zh-CN" altLang="zh-CN"/>
          </a:p>
          <a:p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    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        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既往存在的高血压或在妊娠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20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周前发现收缩压</a:t>
            </a:r>
            <a:r>
              <a:rPr lang="en-US" altLang="zh-CN" sz="2400">
                <a:solidFill>
                  <a:srgbClr val="111111"/>
                </a:solidFill>
                <a:ea typeface="微软雅黑" panose="020b0503020204020204" pitchFamily="34" charset="-122"/>
              </a:rPr>
              <a:t>≥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140 mmHg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和 （或） 舒张压</a:t>
            </a:r>
            <a:r>
              <a:rPr lang="en-US" altLang="zh-CN" sz="2400">
                <a:solidFill>
                  <a:srgbClr val="111111"/>
                </a:solidFill>
                <a:ea typeface="微软雅黑" panose="020b0503020204020204" pitchFamily="34" charset="-122"/>
              </a:rPr>
              <a:t>≥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90 mmHg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， 妊娠期无明显加重；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 或妊娠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20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周首次诊断高血压并持续到产后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12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周以后。</a:t>
            </a:r>
            <a:endParaRPr lang="zh-CN" altLang="zh-CN"/>
          </a:p>
          <a:p>
            <a:endParaRPr lang="en-US" altLang="en-US" sz="2400">
              <a:solidFill>
                <a:srgbClr val="FF0000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</p:txBody>
      </p:sp>
      <p:sp>
        <p:nvSpPr>
          <p:cNvPr id="18436" name="矩形 1049201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7FC46BD1-825D-48CA-9724-085D18664B89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10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61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151657DB-50B3-491A-8475-87A9BB76B2DA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19457" name="标题 420147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825"/>
            <a:ext cx="8353425" cy="720725"/>
          </a:xfrm>
        </p:spPr>
        <p:txBody>
          <a:bodyPr/>
          <a:lstStyle/>
          <a:p>
            <a:pPr eaLnBrk="1" hangingPunct="1"/>
            <a:r>
              <a:rPr lang="zh-CN" altLang="en-US"/>
              <a:t>一、分类</a:t>
            </a:r>
            <a:endParaRPr lang="en-US" altLang="en-US"/>
          </a:p>
        </p:txBody>
      </p:sp>
      <p:sp>
        <p:nvSpPr>
          <p:cNvPr id="19458" name="矩形 4201474"/>
          <p:cNvSpPr>
            <a:spLocks noChangeArrowheads="1"/>
          </p:cNvSpPr>
          <p:nvPr/>
        </p:nvSpPr>
        <p:spPr bwMode="auto">
          <a:xfrm>
            <a:off x="2024064" y="1934351"/>
            <a:ext cx="8643937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zh-CN" altLang="en-US" sz="2800">
                <a:solidFill>
                  <a:srgbClr val="111111"/>
                </a:solidFill>
                <a:ea typeface="微软雅黑" panose="020b0503020204020204" pitchFamily="34" charset="-122"/>
              </a:rPr>
              <a:t>（四）慢性高血压并发子痫前期（</a:t>
            </a:r>
            <a:r>
              <a:rPr lang="en-US" altLang="zh-CN" sz="2800">
                <a:solidFill>
                  <a:srgbClr val="CC0000"/>
                </a:solidFill>
                <a:ea typeface="微软雅黑" panose="020b0503020204020204" pitchFamily="34" charset="-122"/>
              </a:rPr>
              <a:t>9</a:t>
            </a:r>
            <a:r>
              <a:rPr lang="zh-CN" altLang="en-US" sz="2800">
                <a:solidFill>
                  <a:srgbClr val="CC0000"/>
                </a:solidFill>
                <a:ea typeface="微软雅黑" panose="020b0503020204020204" pitchFamily="34" charset="-122"/>
              </a:rPr>
              <a:t>版教材</a:t>
            </a:r>
            <a:r>
              <a:rPr lang="zh-CN" altLang="en-US" sz="2800">
                <a:solidFill>
                  <a:srgbClr val="111111"/>
                </a:solidFill>
                <a:ea typeface="微软雅黑" panose="020b0503020204020204" pitchFamily="34" charset="-122"/>
              </a:rPr>
              <a:t>）</a:t>
            </a:r>
            <a:endParaRPr lang="zh-CN" altLang="zh-CN"/>
          </a:p>
          <a:p>
            <a:pPr>
              <a:buFont typeface="Wingdings" panose="05000000000000000000" pitchFamily="2" charset="2"/>
              <a:buChar char="Ø"/>
            </a:pPr>
            <a:endParaRPr lang="zh-CN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    慢性高血压孕妇，</a:t>
            </a:r>
            <a:r>
              <a:rPr lang="zh-CN" altLang="en-US" sz="2400" u="sng">
                <a:solidFill>
                  <a:srgbClr val="111111"/>
                </a:solidFill>
                <a:ea typeface="微软雅黑" panose="020b0503020204020204" pitchFamily="34" charset="-122"/>
              </a:rPr>
              <a:t>孕</a:t>
            </a:r>
            <a:r>
              <a:rPr lang="en-US" altLang="en-US" sz="2400" u="sng">
                <a:solidFill>
                  <a:srgbClr val="111111"/>
                </a:solidFill>
                <a:ea typeface="微软雅黑" panose="020b0503020204020204" pitchFamily="34" charset="-122"/>
              </a:rPr>
              <a:t>20</a:t>
            </a:r>
            <a:r>
              <a:rPr lang="zh-CN" altLang="en-US" sz="2400" u="sng">
                <a:solidFill>
                  <a:srgbClr val="111111"/>
                </a:solidFill>
                <a:ea typeface="微软雅黑" panose="020b0503020204020204" pitchFamily="34" charset="-122"/>
              </a:rPr>
              <a:t>周前无蛋白尿，孕</a:t>
            </a:r>
            <a:r>
              <a:rPr lang="en-US" altLang="en-US" sz="2400" u="sng">
                <a:solidFill>
                  <a:srgbClr val="111111"/>
                </a:solidFill>
                <a:ea typeface="微软雅黑" panose="020b0503020204020204" pitchFamily="34" charset="-122"/>
              </a:rPr>
              <a:t>20</a:t>
            </a:r>
            <a:r>
              <a:rPr lang="zh-CN" altLang="en-US" sz="2400" u="sng">
                <a:solidFill>
                  <a:srgbClr val="111111"/>
                </a:solidFill>
                <a:ea typeface="微软雅黑" panose="020b0503020204020204" pitchFamily="34" charset="-122"/>
              </a:rPr>
              <a:t>周后出现尿蛋白</a:t>
            </a:r>
            <a:r>
              <a:rPr lang="en-US" altLang="zh-CN" sz="2400" u="sng">
                <a:solidFill>
                  <a:srgbClr val="111111"/>
                </a:solidFill>
                <a:ea typeface="微软雅黑" panose="020b0503020204020204" pitchFamily="34" charset="-122"/>
              </a:rPr>
              <a:t>≥</a:t>
            </a:r>
            <a:r>
              <a:rPr lang="en-US" altLang="en-US" sz="2400" u="sng">
                <a:solidFill>
                  <a:srgbClr val="111111"/>
                </a:solidFill>
                <a:ea typeface="微软雅黑" panose="020b0503020204020204" pitchFamily="34" charset="-122"/>
              </a:rPr>
              <a:t>0.3 g/24 h</a:t>
            </a:r>
            <a:r>
              <a:rPr lang="zh-CN" altLang="en-US" sz="2400" u="sng">
                <a:solidFill>
                  <a:srgbClr val="111111"/>
                </a:solidFill>
                <a:ea typeface="微软雅黑" panose="020b0503020204020204" pitchFamily="34" charset="-122"/>
              </a:rPr>
              <a:t>或随机尿蛋白</a:t>
            </a:r>
            <a:r>
              <a:rPr lang="en-US" altLang="zh-CN" sz="2400" u="sng">
                <a:solidFill>
                  <a:srgbClr val="111111"/>
                </a:solidFill>
                <a:ea typeface="微软雅黑" panose="020b0503020204020204" pitchFamily="34" charset="-122"/>
              </a:rPr>
              <a:t>≥ </a:t>
            </a:r>
            <a:r>
              <a:rPr lang="zh-CN" altLang="en-US" sz="2400" u="sng">
                <a:solidFill>
                  <a:srgbClr val="111111"/>
                </a:solidFill>
                <a:ea typeface="微软雅黑" panose="020b0503020204020204" pitchFamily="34" charset="-122"/>
              </a:rPr>
              <a:t>（</a:t>
            </a:r>
            <a:r>
              <a:rPr lang="en-US" altLang="en-US" sz="2400" u="sng">
                <a:solidFill>
                  <a:srgbClr val="111111"/>
                </a:solidFill>
                <a:ea typeface="微软雅黑" panose="020b0503020204020204" pitchFamily="34" charset="-122"/>
              </a:rPr>
              <a:t>+</a:t>
            </a:r>
            <a:r>
              <a:rPr lang="zh-CN" altLang="en-US" sz="2400" u="sng">
                <a:solidFill>
                  <a:srgbClr val="111111"/>
                </a:solidFill>
                <a:ea typeface="微软雅黑" panose="020b0503020204020204" pitchFamily="34" charset="-122"/>
              </a:rPr>
              <a:t>）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；或</a:t>
            </a:r>
            <a:r>
              <a:rPr lang="zh-CN" altLang="en-US" sz="2400" u="sng">
                <a:solidFill>
                  <a:srgbClr val="111111"/>
                </a:solidFill>
                <a:ea typeface="微软雅黑" panose="020b0503020204020204" pitchFamily="34" charset="-122"/>
              </a:rPr>
              <a:t>孕</a:t>
            </a:r>
            <a:r>
              <a:rPr lang="en-US" altLang="en-US" sz="2400" u="sng">
                <a:solidFill>
                  <a:srgbClr val="111111"/>
                </a:solidFill>
                <a:ea typeface="微软雅黑" panose="020b0503020204020204" pitchFamily="34" charset="-122"/>
              </a:rPr>
              <a:t>20</a:t>
            </a:r>
            <a:r>
              <a:rPr lang="zh-CN" altLang="en-US" sz="2400" u="sng">
                <a:solidFill>
                  <a:srgbClr val="111111"/>
                </a:solidFill>
                <a:ea typeface="微软雅黑" panose="020b0503020204020204" pitchFamily="34" charset="-122"/>
              </a:rPr>
              <a:t>周前有蛋白尿，孕</a:t>
            </a:r>
            <a:r>
              <a:rPr lang="en-US" altLang="en-US" sz="2400" u="sng">
                <a:solidFill>
                  <a:srgbClr val="111111"/>
                </a:solidFill>
                <a:ea typeface="微软雅黑" panose="020b0503020204020204" pitchFamily="34" charset="-122"/>
              </a:rPr>
              <a:t>20</a:t>
            </a:r>
            <a:r>
              <a:rPr lang="zh-CN" altLang="en-US" sz="2400" u="sng">
                <a:solidFill>
                  <a:srgbClr val="111111"/>
                </a:solidFill>
                <a:ea typeface="微软雅黑" panose="020b0503020204020204" pitchFamily="34" charset="-122"/>
              </a:rPr>
              <a:t>周后尿蛋白定量明显增加；或出现血压进一步升高，</a:t>
            </a:r>
            <a:r>
              <a:rPr lang="zh-CN" altLang="en-US" sz="2400" u="sng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或出现血小板减少</a:t>
            </a:r>
            <a:r>
              <a:rPr lang="zh-CN" altLang="en-US" sz="2400" u="sng">
                <a:solidFill>
                  <a:srgbClr val="1C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＜</a:t>
            </a:r>
            <a:r>
              <a:rPr lang="en-US" altLang="zh-CN" sz="2400" u="sng">
                <a:solidFill>
                  <a:srgbClr val="1C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100×10*9</a:t>
            </a:r>
            <a:r>
              <a:rPr lang="zh-CN" altLang="en-US" sz="2400" u="sng">
                <a:solidFill>
                  <a:srgbClr val="1C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／</a:t>
            </a:r>
            <a:r>
              <a:rPr lang="en-US" altLang="en-US" sz="2400" u="sng">
                <a:solidFill>
                  <a:srgbClr val="1C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zh-CN" altLang="en-US" sz="2400" u="sng">
                <a:solidFill>
                  <a:srgbClr val="1C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，或出现其他肝肾功能损害、肺水肿、神经系统异常或视觉障碍</a:t>
            </a:r>
            <a:r>
              <a:rPr lang="zh-CN" altLang="en-US" sz="2400">
                <a:solidFill>
                  <a:srgbClr val="1C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等严重表现。</a:t>
            </a:r>
            <a:endParaRPr lang="zh-CN" altLang="en-US" sz="2400">
              <a:solidFill>
                <a:srgbClr val="1C1C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</p:txBody>
      </p:sp>
      <p:sp>
        <p:nvSpPr>
          <p:cNvPr id="19460" name="矩形 4201482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9B41914A-E349-479F-93D2-F4307B6697E9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11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5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F9347ABA-9FC1-43C4-828B-A1616C3406ED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20481" name="标题 104921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825"/>
            <a:ext cx="8353425" cy="720725"/>
          </a:xfrm>
        </p:spPr>
        <p:txBody>
          <a:bodyPr/>
          <a:lstStyle/>
          <a:p>
            <a:pPr eaLnBrk="1" hangingPunct="1"/>
            <a:r>
              <a:rPr lang="zh-CN" altLang="en-US"/>
              <a:t>一、分类</a:t>
            </a:r>
            <a:endParaRPr lang="en-US" altLang="en-US"/>
          </a:p>
        </p:txBody>
      </p:sp>
      <p:sp>
        <p:nvSpPr>
          <p:cNvPr id="20482" name="矩形 1049213"/>
          <p:cNvSpPr>
            <a:spLocks noChangeArrowheads="1"/>
          </p:cNvSpPr>
          <p:nvPr/>
        </p:nvSpPr>
        <p:spPr bwMode="auto">
          <a:xfrm>
            <a:off x="1988378" y="1700465"/>
            <a:ext cx="8643937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zh-CN" altLang="en-US" sz="2800">
                <a:solidFill>
                  <a:srgbClr val="111111"/>
                </a:solidFill>
                <a:ea typeface="微软雅黑" panose="020b0503020204020204" pitchFamily="34" charset="-122"/>
              </a:rPr>
              <a:t>（四）慢性高血压并发子痫前期（</a:t>
            </a:r>
            <a:r>
              <a:rPr lang="zh-CN" altLang="en-US" sz="2800">
                <a:solidFill>
                  <a:srgbClr val="CC0000"/>
                </a:solidFill>
                <a:ea typeface="微软雅黑" panose="020b0503020204020204" pitchFamily="34" charset="-122"/>
              </a:rPr>
              <a:t>指南</a:t>
            </a:r>
            <a:r>
              <a:rPr lang="zh-CN" altLang="en-US" sz="2800">
                <a:solidFill>
                  <a:srgbClr val="111111"/>
                </a:solidFill>
                <a:ea typeface="微软雅黑" panose="020b0503020204020204" pitchFamily="34" charset="-122"/>
              </a:rPr>
              <a:t>）</a:t>
            </a:r>
            <a:endParaRPr lang="zh-CN" altLang="zh-CN"/>
          </a:p>
          <a:p>
            <a:pPr>
              <a:buFont typeface="Wingdings" panose="05000000000000000000" pitchFamily="2" charset="2"/>
              <a:buChar char="Ø"/>
            </a:pPr>
            <a:endParaRPr lang="zh-CN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    慢性高血压孕妇，孕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20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周前无蛋白尿，孕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20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周后出现尿蛋白</a:t>
            </a:r>
            <a:r>
              <a:rPr lang="en-US" altLang="zh-CN" sz="2400">
                <a:solidFill>
                  <a:srgbClr val="111111"/>
                </a:solidFill>
                <a:ea typeface="微软雅黑" panose="020b0503020204020204" pitchFamily="34" charset="-122"/>
              </a:rPr>
              <a:t>≥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0.3 g/24 h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或随机尿蛋白</a:t>
            </a:r>
            <a:r>
              <a:rPr lang="en-US" altLang="zh-CN" sz="2400">
                <a:solidFill>
                  <a:srgbClr val="111111"/>
                </a:solidFill>
                <a:ea typeface="微软雅黑" panose="020b0503020204020204" pitchFamily="34" charset="-122"/>
              </a:rPr>
              <a:t>≥ 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（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+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）；</a:t>
            </a:r>
            <a:r>
              <a:rPr lang="zh-CN" altLang="en-US" sz="2400" u="sng">
                <a:solidFill>
                  <a:srgbClr val="FF0000"/>
                </a:solidFill>
                <a:ea typeface="微软雅黑" panose="020b0503020204020204" pitchFamily="34" charset="-122"/>
              </a:rPr>
              <a:t>清洁中段尿并排除尿少、尿比重增高时的混淆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；或孕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20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周前有蛋白尿，孕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20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周后尿蛋白定量明显增加； 或出现血压进一步升高等上述重度子痫前期的任何一项表现。</a:t>
            </a:r>
            <a:endParaRPr lang="zh-CN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zh-CN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rgbClr val="111111"/>
                </a:solidFill>
              </a:rPr>
              <a:t>临床上按重度子痫前期处理。</a:t>
            </a: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</p:txBody>
      </p:sp>
      <p:sp>
        <p:nvSpPr>
          <p:cNvPr id="20484" name="矩形 1049223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EFE7C8D0-A0BF-4837-923B-3B5CB60EB84B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12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9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3D311FB0-187A-4A21-AD83-44C9501DFEBC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21505" name="标题 104921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9092"/>
            <a:ext cx="11137900" cy="720725"/>
          </a:xfrm>
        </p:spPr>
        <p:txBody>
          <a:bodyPr/>
          <a:lstStyle/>
          <a:p>
            <a:pPr eaLnBrk="1" hangingPunct="1"/>
            <a:r>
              <a:rPr lang="zh-CN" altLang="en-US"/>
              <a:t>一、分类</a:t>
            </a:r>
            <a:endParaRPr lang="en-US" altLang="en-US"/>
          </a:p>
        </p:txBody>
      </p:sp>
      <p:sp>
        <p:nvSpPr>
          <p:cNvPr id="21506" name="矩形 1049213"/>
          <p:cNvSpPr>
            <a:spLocks noChangeArrowheads="1"/>
          </p:cNvSpPr>
          <p:nvPr/>
        </p:nvSpPr>
        <p:spPr bwMode="auto">
          <a:xfrm>
            <a:off x="2024064" y="1628875"/>
            <a:ext cx="8643937" cy="444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zh-CN" altLang="en-US" sz="2800">
                <a:solidFill>
                  <a:srgbClr val="FF0000"/>
                </a:solidFill>
                <a:ea typeface="微软雅黑" panose="020b0503020204020204" pitchFamily="34" charset="-122"/>
              </a:rPr>
              <a:t>影响子痫前期发病的风险因素</a:t>
            </a:r>
            <a:r>
              <a:rPr lang="zh-CN" altLang="en-US" sz="2800">
                <a:ea typeface="微软雅黑" panose="020b0503020204020204" pitchFamily="34" charset="-122"/>
              </a:rPr>
              <a:t>：</a:t>
            </a:r>
            <a:endParaRPr lang="zh-CN" altLang="en-US" sz="280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    </a:t>
            </a:r>
            <a:endParaRPr lang="zh-CN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zh-CN"/>
          </a:p>
          <a:p>
            <a:pPr>
              <a:buFont typeface="Wingdings" panose="05000000000000000000" pitchFamily="2" charset="2"/>
              <a:buNone/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</p:txBody>
      </p:sp>
      <p:sp>
        <p:nvSpPr>
          <p:cNvPr id="21508" name="矩形 1049223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83D94415-DAB1-4286-B21D-0E4D9DCC8D71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13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pic>
        <p:nvPicPr>
          <p:cNvPr id="21510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2650" y="2370238"/>
            <a:ext cx="8299450" cy="363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33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292E7282-33E6-46C1-B5E4-1F581A4F0686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22529" name="标题 104923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825"/>
            <a:ext cx="8353425" cy="720725"/>
          </a:xfrm>
        </p:spPr>
        <p:txBody>
          <a:bodyPr/>
          <a:lstStyle/>
          <a:p>
            <a:pPr eaLnBrk="1" hangingPunct="1"/>
            <a:r>
              <a:rPr lang="zh-CN" altLang="en-US"/>
              <a:t>二、诊断</a:t>
            </a:r>
            <a:endParaRPr lang="en-US" altLang="en-US"/>
          </a:p>
        </p:txBody>
      </p:sp>
      <p:sp>
        <p:nvSpPr>
          <p:cNvPr id="22530" name="矩形 1049235"/>
          <p:cNvSpPr>
            <a:spLocks noChangeArrowheads="1"/>
          </p:cNvSpPr>
          <p:nvPr/>
        </p:nvSpPr>
        <p:spPr bwMode="auto">
          <a:xfrm>
            <a:off x="2060383" y="1664405"/>
            <a:ext cx="8643937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结合患者病史、高血压、蛋白尿检测及相关辅助检查明确诊断。</a:t>
            </a:r>
            <a:endParaRPr lang="zh-CN" altLang="zh-CN"/>
          </a:p>
          <a:p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（一） 病史</a:t>
            </a:r>
            <a:endParaRPr lang="zh-CN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  注意排查各种风险因素，询问孕妇显现或隐匿</a:t>
            </a:r>
            <a:r>
              <a:rPr lang="zh-CN" altLang="zh-CN" sz="2400"/>
              <a:t>的基础疾病，如</a:t>
            </a:r>
            <a:r>
              <a:rPr lang="zh-CN" altLang="zh-CN" sz="2400">
                <a:solidFill>
                  <a:srgbClr val="FF0000"/>
                </a:solidFill>
              </a:rPr>
              <a:t>妊娠前</a:t>
            </a:r>
            <a:r>
              <a:rPr lang="zh-CN" altLang="zh-CN" sz="2400"/>
              <a:t>有无高血压、肾脏疾病、糖尿病及自身免疫性疾病等病史或表现；</a:t>
            </a:r>
            <a:endParaRPr lang="zh-CN" altLang="zh-CN" sz="240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zh-CN" sz="2400"/>
              <a:t>  有无</a:t>
            </a:r>
            <a:r>
              <a:rPr lang="zh-CN" altLang="zh-CN" sz="2400">
                <a:solidFill>
                  <a:srgbClr val="FF0000"/>
                </a:solidFill>
              </a:rPr>
              <a:t>妊娠期</a:t>
            </a:r>
            <a:r>
              <a:rPr lang="zh-CN" altLang="zh-CN" sz="2400"/>
              <a:t>高血压疾病史及家族史或遗传史；</a:t>
            </a:r>
            <a:endParaRPr lang="zh-CN" altLang="zh-CN" sz="240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zh-CN" sz="2400"/>
              <a:t>  了解孕妇的</a:t>
            </a:r>
            <a:r>
              <a:rPr lang="zh-CN" altLang="zh-CN" sz="2400">
                <a:solidFill>
                  <a:srgbClr val="FF0000"/>
                </a:solidFill>
              </a:rPr>
              <a:t>既往病理妊娠史</a:t>
            </a:r>
            <a:r>
              <a:rPr lang="zh-CN" altLang="zh-CN" sz="2400"/>
              <a:t>；</a:t>
            </a:r>
            <a:endParaRPr lang="zh-CN" altLang="zh-CN" sz="240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zh-CN" sz="2400"/>
              <a:t>  了解</a:t>
            </a:r>
            <a:r>
              <a:rPr lang="zh-CN" altLang="zh-CN" sz="2400">
                <a:solidFill>
                  <a:srgbClr val="FF0000"/>
                </a:solidFill>
              </a:rPr>
              <a:t>此次妊娠后</a:t>
            </a:r>
            <a:r>
              <a:rPr lang="zh-CN" altLang="zh-CN" sz="2400"/>
              <a:t>孕妇的高血压、蛋白尿等症状出现的时间和严重程度，了解产前检查状况；</a:t>
            </a:r>
            <a:endParaRPr lang="zh-CN" altLang="zh-CN" sz="240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zh-CN" sz="2400"/>
              <a:t>  了解孕妇的</a:t>
            </a:r>
            <a:r>
              <a:rPr lang="zh-CN" altLang="zh-CN" sz="2400">
                <a:solidFill>
                  <a:srgbClr val="FF0000"/>
                </a:solidFill>
              </a:rPr>
              <a:t>一般情况</a:t>
            </a:r>
            <a:r>
              <a:rPr lang="zh-CN" altLang="zh-CN" sz="2400"/>
              <a:t>，包括体重、此次妊娠的情况和饮食、生活环境。对于过低体重者要加以重视。</a:t>
            </a:r>
            <a:endParaRPr lang="zh-CN" altLang="zh-CN" sz="2400"/>
          </a:p>
          <a:p>
            <a:pPr>
              <a:lnSpc>
                <a:spcPct val="150000"/>
              </a:lnSpc>
            </a:pP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  </a:t>
            </a: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</p:txBody>
      </p:sp>
      <p:sp>
        <p:nvSpPr>
          <p:cNvPr id="22532" name="矩形 1049237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62EEA28F-D355-45B7-B58C-41446CCB6E93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14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7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FE7F92D6-410C-46D3-BD2B-ADC096A9AC37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23553" name="标题 104924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150"/>
            <a:ext cx="8353425" cy="720725"/>
          </a:xfrm>
        </p:spPr>
        <p:txBody>
          <a:bodyPr/>
          <a:lstStyle/>
          <a:p>
            <a:pPr eaLnBrk="1" hangingPunct="1"/>
            <a:r>
              <a:rPr lang="zh-CN" altLang="en-US"/>
              <a:t>二、诊断</a:t>
            </a:r>
            <a:endParaRPr lang="en-US" altLang="en-US"/>
          </a:p>
        </p:txBody>
      </p:sp>
      <p:sp>
        <p:nvSpPr>
          <p:cNvPr id="23554" name="矩形 1049247"/>
          <p:cNvSpPr>
            <a:spLocks noChangeArrowheads="1"/>
          </p:cNvSpPr>
          <p:nvPr/>
        </p:nvSpPr>
        <p:spPr bwMode="auto">
          <a:xfrm>
            <a:off x="2060383" y="1556870"/>
            <a:ext cx="8643937" cy="495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zh-CN" altLang="en-US" sz="2800">
                <a:solidFill>
                  <a:srgbClr val="111111"/>
                </a:solidFill>
                <a:ea typeface="微软雅黑" panose="020b0503020204020204" pitchFamily="34" charset="-122"/>
              </a:rPr>
              <a:t>（二） 高血压的诊断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en-US" altLang="en-US">
                <a:solidFill>
                  <a:srgbClr val="111111"/>
                </a:solidFill>
                <a:ea typeface="微软雅黑" panose="020b0503020204020204" pitchFamily="34" charset="-122"/>
              </a:rPr>
              <a:t>    1.</a:t>
            </a:r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血压的测量： 测量血压前被测者至少安静休息</a:t>
            </a:r>
            <a:r>
              <a:rPr lang="en-US" altLang="en-US">
                <a:solidFill>
                  <a:srgbClr val="111111"/>
                </a:solidFill>
                <a:ea typeface="微软雅黑" panose="020b0503020204020204" pitchFamily="34" charset="-122"/>
              </a:rPr>
              <a:t>5 min</a:t>
            </a:r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。测量取坐位或卧位。注意肢体放松， 袖带大小合适。通常测量</a:t>
            </a:r>
            <a:r>
              <a:rPr lang="zh-CN" altLang="en-US" b="1">
                <a:solidFill>
                  <a:srgbClr val="CC0000"/>
                </a:solidFill>
                <a:ea typeface="微软雅黑" panose="020b0503020204020204" pitchFamily="34" charset="-122"/>
              </a:rPr>
              <a:t>右上肢</a:t>
            </a:r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血压， 袖带应与心脏处于同一水平 。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    </a:t>
            </a:r>
            <a:r>
              <a:rPr lang="en-US" altLang="en-US">
                <a:solidFill>
                  <a:srgbClr val="111111"/>
                </a:solidFill>
                <a:ea typeface="微软雅黑" panose="020b0503020204020204" pitchFamily="34" charset="-122"/>
              </a:rPr>
              <a:t>2.</a:t>
            </a:r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妊娠期高血压定义为</a:t>
            </a:r>
            <a:r>
              <a:rPr lang="zh-CN" altLang="en-US" b="1" u="sng">
                <a:solidFill>
                  <a:srgbClr val="CC0000"/>
                </a:solidFill>
                <a:ea typeface="微软雅黑" panose="020b0503020204020204" pitchFamily="34" charset="-122"/>
              </a:rPr>
              <a:t>同一手臂至少</a:t>
            </a:r>
            <a:r>
              <a:rPr lang="en-US" altLang="en-US" b="1" u="sng">
                <a:solidFill>
                  <a:srgbClr val="CC0000"/>
                </a:solidFill>
                <a:ea typeface="微软雅黑" panose="020b0503020204020204" pitchFamily="34" charset="-122"/>
              </a:rPr>
              <a:t>2</a:t>
            </a:r>
            <a:r>
              <a:rPr lang="zh-CN" altLang="en-US" b="1" u="sng">
                <a:solidFill>
                  <a:srgbClr val="CC0000"/>
                </a:solidFill>
                <a:ea typeface="微软雅黑" panose="020b0503020204020204" pitchFamily="34" charset="-122"/>
              </a:rPr>
              <a:t>次测量</a:t>
            </a:r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的收缩压</a:t>
            </a:r>
            <a:r>
              <a:rPr lang="en-US" altLang="zh-CN">
                <a:solidFill>
                  <a:srgbClr val="111111"/>
                </a:solidFill>
                <a:ea typeface="微软雅黑" panose="020b0503020204020204" pitchFamily="34" charset="-122"/>
              </a:rPr>
              <a:t>≥</a:t>
            </a:r>
            <a:r>
              <a:rPr lang="en-US" altLang="en-US">
                <a:solidFill>
                  <a:srgbClr val="111111"/>
                </a:solidFill>
                <a:ea typeface="微软雅黑" panose="020b0503020204020204" pitchFamily="34" charset="-122"/>
              </a:rPr>
              <a:t>140 mmHg</a:t>
            </a:r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和 （或） 舒张压</a:t>
            </a:r>
            <a:r>
              <a:rPr lang="en-US" altLang="zh-CN">
                <a:solidFill>
                  <a:srgbClr val="111111"/>
                </a:solidFill>
                <a:ea typeface="微软雅黑" panose="020b0503020204020204" pitchFamily="34" charset="-122"/>
              </a:rPr>
              <a:t>≥</a:t>
            </a:r>
            <a:r>
              <a:rPr lang="en-US" altLang="en-US">
                <a:solidFill>
                  <a:srgbClr val="111111"/>
                </a:solidFill>
                <a:ea typeface="微软雅黑" panose="020b0503020204020204" pitchFamily="34" charset="-122"/>
              </a:rPr>
              <a:t>90 mmHg</a:t>
            </a:r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。</a:t>
            </a:r>
            <a:endParaRPr lang="zh-CN" altLang="en-US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①</a:t>
            </a:r>
            <a:r>
              <a:rPr lang="zh-CN" altLang="en-US" sz="2400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确诊高血压：</a:t>
            </a:r>
            <a:r>
              <a:rPr lang="zh-CN" altLang="en-US" sz="24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对</a:t>
            </a:r>
            <a:r>
              <a:rPr lang="zh-CN" altLang="en-US" sz="2400" b="1">
                <a:solidFill>
                  <a:srgbClr val="CC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首次</a:t>
            </a:r>
            <a:r>
              <a:rPr lang="zh-CN" altLang="en-US" sz="24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发现血压升高者， </a:t>
            </a:r>
            <a:r>
              <a:rPr lang="en-US" altLang="en-US" sz="2400" b="1" u="sng">
                <a:solidFill>
                  <a:srgbClr val="CC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应间隔4 h</a:t>
            </a:r>
            <a:r>
              <a:rPr lang="zh-CN" altLang="en-US" sz="2400" b="1" u="sng">
                <a:solidFill>
                  <a:srgbClr val="CC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或以上复测血压</a:t>
            </a:r>
            <a:r>
              <a:rPr lang="en-US" altLang="en-US" sz="24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， 如2</a:t>
            </a:r>
            <a:r>
              <a:rPr lang="zh-CN" altLang="en-US" sz="24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次测量均为收缩压</a:t>
            </a:r>
            <a:r>
              <a:rPr lang="en-US" altLang="zh-CN" sz="24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≥</a:t>
            </a:r>
            <a:r>
              <a:rPr lang="en-US" altLang="en-US" sz="24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140 mmHg</a:t>
            </a:r>
            <a:r>
              <a:rPr lang="zh-CN" altLang="en-US" sz="24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和 （或）舒张压</a:t>
            </a:r>
            <a:r>
              <a:rPr lang="en-US" altLang="zh-CN" sz="24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≥</a:t>
            </a:r>
            <a:r>
              <a:rPr lang="en-US" altLang="en-US" sz="24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90 mmHg</a:t>
            </a:r>
            <a:r>
              <a:rPr lang="zh-CN" altLang="en-US" sz="24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诊断为高血压。</a:t>
            </a:r>
            <a:endParaRPr lang="zh-CN" altLang="en-US" sz="2400">
              <a:solidFill>
                <a:srgbClr val="11111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②</a:t>
            </a:r>
            <a:r>
              <a:rPr lang="zh-CN" altLang="en-US" sz="2400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严重高血压：</a:t>
            </a:r>
            <a:r>
              <a:rPr lang="en-US" altLang="en-US" sz="24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对严重高血压孕妇收缩压≥160mmHg</a:t>
            </a:r>
            <a:r>
              <a:rPr lang="zh-CN" altLang="en-US" sz="24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和 （或） 舒张压</a:t>
            </a:r>
            <a:r>
              <a:rPr lang="en-US" altLang="zh-CN" sz="24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≥</a:t>
            </a:r>
            <a:r>
              <a:rPr lang="en-US" altLang="en-US" sz="24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110 mmHg</a:t>
            </a:r>
            <a:r>
              <a:rPr lang="zh-CN" altLang="en-US" sz="24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时， </a:t>
            </a:r>
            <a:r>
              <a:rPr lang="zh-CN" altLang="en-US" sz="2400" b="1" u="sng">
                <a:solidFill>
                  <a:srgbClr val="CC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间隔数分钟</a:t>
            </a:r>
            <a:r>
              <a:rPr lang="zh-CN" altLang="en-US" sz="24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重复测定后即可以诊断。</a:t>
            </a:r>
            <a:endParaRPr lang="zh-CN" altLang="zh-CN" sz="2400"/>
          </a:p>
        </p:txBody>
      </p:sp>
      <p:sp>
        <p:nvSpPr>
          <p:cNvPr id="23556" name="矩形 1049249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8F985FE3-FED5-4255-8F71-0035FDE6508F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15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81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D992B852-17C9-430E-9728-B5A37EADA1AE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24577" name="标题 104924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150"/>
            <a:ext cx="11137900" cy="720725"/>
          </a:xfrm>
        </p:spPr>
        <p:txBody>
          <a:bodyPr/>
          <a:lstStyle/>
          <a:p>
            <a:pPr eaLnBrk="1" hangingPunct="1"/>
            <a:r>
              <a:rPr lang="zh-CN" altLang="en-US"/>
              <a:t>二、诊断</a:t>
            </a:r>
            <a:endParaRPr lang="en-US" altLang="en-US"/>
          </a:p>
        </p:txBody>
      </p:sp>
      <p:sp>
        <p:nvSpPr>
          <p:cNvPr id="24578" name="矩形 1049247"/>
          <p:cNvSpPr>
            <a:spLocks noChangeArrowheads="1"/>
          </p:cNvSpPr>
          <p:nvPr/>
        </p:nvSpPr>
        <p:spPr bwMode="auto">
          <a:xfrm>
            <a:off x="2024064" y="1938698"/>
            <a:ext cx="8643937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zh-CN" sz="2400">
                <a:ea typeface="微软雅黑" panose="020b0503020204020204" pitchFamily="34" charset="-122"/>
              </a:rPr>
              <a:t> </a:t>
            </a:r>
            <a:r>
              <a:rPr lang="en-US" altLang="zh-CN" sz="2000">
                <a:ea typeface="微软雅黑" panose="020b0503020204020204" pitchFamily="34" charset="-122"/>
              </a:rPr>
              <a:t>  </a:t>
            </a:r>
            <a:r>
              <a:rPr lang="zh-CN" altLang="en-US" sz="2000">
                <a:ea typeface="微软雅黑" panose="020b0503020204020204" pitchFamily="34" charset="-122"/>
              </a:rPr>
              <a:t>收缩压≥160 mmHg和（或）舒张压≥110 mmHg，为</a:t>
            </a:r>
            <a:r>
              <a:rPr lang="zh-CN" altLang="en-US" sz="2000">
                <a:solidFill>
                  <a:srgbClr val="FF0000"/>
                </a:solidFill>
                <a:ea typeface="微软雅黑" panose="020b0503020204020204" pitchFamily="34" charset="-122"/>
              </a:rPr>
              <a:t>重度高血压</a:t>
            </a:r>
            <a:r>
              <a:rPr lang="zh-CN" altLang="en-US" sz="2000">
                <a:ea typeface="微软雅黑" panose="020b0503020204020204" pitchFamily="34" charset="-122"/>
              </a:rPr>
              <a:t>，如急性发作、持续&gt;15 min为持续性重度高血压，也称为</a:t>
            </a:r>
            <a:r>
              <a:rPr lang="zh-CN" altLang="en-US" sz="2000">
                <a:solidFill>
                  <a:srgbClr val="FF0000"/>
                </a:solidFill>
                <a:ea typeface="微软雅黑" panose="020b0503020204020204" pitchFamily="34" charset="-122"/>
              </a:rPr>
              <a:t>高血压急症</a:t>
            </a:r>
            <a:r>
              <a:rPr lang="zh-CN" altLang="zh-CN" sz="2000">
                <a:solidFill>
                  <a:srgbClr val="FF0000"/>
                </a:solidFill>
              </a:rPr>
              <a:t>。</a:t>
            </a:r>
            <a:endParaRPr lang="zh-CN" altLang="zh-CN" sz="200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zh-CN" altLang="en-US" sz="2000"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000">
                <a:ea typeface="微软雅黑" panose="020b0503020204020204" pitchFamily="34" charset="-122"/>
              </a:rPr>
              <a:t>   对于“</a:t>
            </a:r>
            <a:r>
              <a:rPr lang="zh-CN" altLang="en-US" sz="2000">
                <a:solidFill>
                  <a:srgbClr val="FF0000"/>
                </a:solidFill>
                <a:ea typeface="微软雅黑" panose="020b0503020204020204" pitchFamily="34" charset="-122"/>
              </a:rPr>
              <a:t>白大衣高血压”、隐匿性高血压及短暂性或一过性高血压</a:t>
            </a:r>
            <a:r>
              <a:rPr lang="zh-CN" altLang="en-US" sz="2000">
                <a:ea typeface="微软雅黑" panose="020b0503020204020204" pitchFamily="34" charset="-122"/>
              </a:rPr>
              <a:t>等各种表现形式的高血压，都需要进行动态监测、评估及管理；</a:t>
            </a:r>
            <a:endParaRPr lang="zh-CN" altLang="en-US" sz="2000"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zh-CN" altLang="en-US" sz="2000"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000">
                <a:ea typeface="微软雅黑" panose="020b0503020204020204" pitchFamily="34" charset="-122"/>
              </a:rPr>
              <a:t>   若血压较基础血压升高 </a:t>
            </a:r>
            <a:r>
              <a:rPr lang="zh-CN" altLang="en-US" sz="2000">
                <a:solidFill>
                  <a:srgbClr val="FF0000"/>
                </a:solidFill>
                <a:ea typeface="微软雅黑" panose="020b0503020204020204" pitchFamily="34" charset="-122"/>
              </a:rPr>
              <a:t>30/15 mmHg</a:t>
            </a:r>
            <a:r>
              <a:rPr lang="zh-CN" altLang="en-US" sz="2000">
                <a:ea typeface="微软雅黑" panose="020b0503020204020204" pitchFamily="34" charset="-122"/>
              </a:rPr>
              <a:t>，但</a:t>
            </a:r>
            <a:r>
              <a:rPr lang="zh-CN" altLang="en-US" sz="2000">
                <a:solidFill>
                  <a:srgbClr val="FF0000"/>
                </a:solidFill>
                <a:ea typeface="微软雅黑" panose="020b0503020204020204" pitchFamily="34" charset="-122"/>
              </a:rPr>
              <a:t>&lt;140/90 mmHg</a:t>
            </a:r>
            <a:r>
              <a:rPr lang="zh-CN" altLang="en-US" sz="2000">
                <a:ea typeface="微软雅黑" panose="020b0503020204020204" pitchFamily="34" charset="-122"/>
              </a:rPr>
              <a:t>时，虽不作为高血压的诊断依据但需要</a:t>
            </a:r>
            <a:r>
              <a:rPr lang="zh-CN" altLang="en-US" sz="2000">
                <a:solidFill>
                  <a:srgbClr val="FF0000"/>
                </a:solidFill>
                <a:ea typeface="微软雅黑" panose="020b0503020204020204" pitchFamily="34" charset="-122"/>
              </a:rPr>
              <a:t>密切随访</a:t>
            </a:r>
            <a:r>
              <a:rPr lang="zh-CN" altLang="en-US" sz="2000">
                <a:ea typeface="微软雅黑" panose="020b0503020204020204" pitchFamily="34" charset="-122"/>
              </a:rPr>
              <a:t>，还要注意血压升高幅度的变化即</a:t>
            </a:r>
            <a:r>
              <a:rPr lang="zh-CN" altLang="en-US" sz="2000">
                <a:solidFill>
                  <a:srgbClr val="FF0000"/>
                </a:solidFill>
                <a:ea typeface="微软雅黑" panose="020b0503020204020204" pitchFamily="34" charset="-122"/>
              </a:rPr>
              <a:t>相对性高血压</a:t>
            </a:r>
            <a:r>
              <a:rPr lang="zh-CN" altLang="zh-CN" sz="2000">
                <a:solidFill>
                  <a:srgbClr val="FF0000"/>
                </a:solidFill>
              </a:rPr>
              <a:t>（国外强调）</a:t>
            </a:r>
            <a:r>
              <a:rPr lang="zh-CN" altLang="en-US" sz="2000">
                <a:ea typeface="微软雅黑" panose="020b0503020204020204" pitchFamily="34" charset="-122"/>
              </a:rPr>
              <a:t>的问题。</a:t>
            </a:r>
            <a:endParaRPr lang="zh-CN" altLang="en-US" sz="2000"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zh-CN" altLang="en-US" sz="2000"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000">
                <a:ea typeface="微软雅黑" panose="020b0503020204020204" pitchFamily="34" charset="-122"/>
              </a:rPr>
              <a:t>   要了解血压的整体变化，对于“白大衣高血压”、隐匿性高血压及短暂性或一过性高血压，还有相对性高血压这几类人群注意</a:t>
            </a:r>
            <a:r>
              <a:rPr lang="zh-CN" altLang="en-US" sz="2000">
                <a:solidFill>
                  <a:srgbClr val="FF0000"/>
                </a:solidFill>
                <a:ea typeface="微软雅黑" panose="020b0503020204020204" pitchFamily="34" charset="-122"/>
              </a:rPr>
              <a:t>动态血压变化</a:t>
            </a:r>
            <a:r>
              <a:rPr lang="zh-CN" altLang="en-US" sz="2000">
                <a:ea typeface="微软雅黑" panose="020b0503020204020204" pitchFamily="34" charset="-122"/>
              </a:rPr>
              <a:t>，提倡家庭血压监测和有条件者行24 h动态血压监测。</a:t>
            </a:r>
            <a:endParaRPr lang="zh-CN" altLang="en-US" sz="2000">
              <a:ea typeface="微软雅黑" panose="020b0503020204020204" pitchFamily="34" charset="-122"/>
            </a:endParaRPr>
          </a:p>
        </p:txBody>
      </p:sp>
      <p:sp>
        <p:nvSpPr>
          <p:cNvPr id="24580" name="矩形 1049249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C84EABDC-F367-4049-8F4F-9B3313640976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16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5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4FA81305-88D1-43CD-92FC-A1BF66C4CC2F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25601" name="标题 104925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150"/>
            <a:ext cx="8353425" cy="720725"/>
          </a:xfrm>
        </p:spPr>
        <p:txBody>
          <a:bodyPr/>
          <a:lstStyle/>
          <a:p>
            <a:pPr eaLnBrk="1" hangingPunct="1"/>
            <a:r>
              <a:rPr lang="zh-CN" altLang="en-US"/>
              <a:t>二、诊断</a:t>
            </a:r>
            <a:endParaRPr lang="en-US" altLang="en-US"/>
          </a:p>
        </p:txBody>
      </p:sp>
      <p:sp>
        <p:nvSpPr>
          <p:cNvPr id="25602" name="矩形 1049253"/>
          <p:cNvSpPr>
            <a:spLocks noChangeArrowheads="1"/>
          </p:cNvSpPr>
          <p:nvPr/>
        </p:nvSpPr>
        <p:spPr bwMode="auto">
          <a:xfrm>
            <a:off x="2024064" y="1530487"/>
            <a:ext cx="8643937" cy="513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r>
              <a:rPr lang="zh-CN" altLang="en-US" sz="2800">
                <a:solidFill>
                  <a:srgbClr val="111111"/>
                </a:solidFill>
                <a:ea typeface="微软雅黑" panose="020b0503020204020204" pitchFamily="34" charset="-122"/>
              </a:rPr>
              <a:t>（三） 蛋白尿的检测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        </a:t>
            </a:r>
            <a:r>
              <a:rPr lang="zh-CN" altLang="en-US" sz="2400" u="sng">
                <a:solidFill>
                  <a:srgbClr val="FF0000"/>
                </a:solidFill>
                <a:ea typeface="微软雅黑" panose="020b0503020204020204" pitchFamily="34" charset="-122"/>
              </a:rPr>
              <a:t>所有孕妇</a:t>
            </a:r>
            <a:r>
              <a:rPr lang="zh-CN" altLang="en-US" sz="2400" u="sng">
                <a:solidFill>
                  <a:srgbClr val="111111"/>
                </a:solidFill>
                <a:ea typeface="微软雅黑" panose="020b0503020204020204" pitchFamily="34" charset="-122"/>
              </a:rPr>
              <a:t>（教材为高危孕妇）</a:t>
            </a:r>
            <a:r>
              <a:rPr lang="en-US" altLang="en-US" sz="2400" err="1">
                <a:solidFill>
                  <a:srgbClr val="111111"/>
                </a:solidFill>
                <a:ea typeface="微软雅黑" panose="020b0503020204020204" pitchFamily="34" charset="-122"/>
              </a:rPr>
              <a:t>每次产前检查均应检测尿蛋白或尿常规。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        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尿常规检查应选用</a:t>
            </a:r>
            <a:r>
              <a:rPr lang="zh-CN" altLang="en-US" sz="2400" b="1">
                <a:solidFill>
                  <a:srgbClr val="FF0000"/>
                </a:solidFill>
                <a:ea typeface="微软雅黑" panose="020b0503020204020204" pitchFamily="34" charset="-122"/>
              </a:rPr>
              <a:t>清洁中段尿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。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        </a:t>
            </a:r>
            <a:r>
              <a:rPr lang="zh-CN" altLang="en-US" sz="2400">
                <a:solidFill>
                  <a:srgbClr val="FF0000"/>
                </a:solidFill>
                <a:ea typeface="微软雅黑" panose="020b0503020204020204" pitchFamily="34" charset="-122"/>
              </a:rPr>
              <a:t>可疑子痫前期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孕妇应检测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24 h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尿蛋白定量。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        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尿蛋白</a:t>
            </a:r>
            <a:r>
              <a:rPr lang="en-US" altLang="zh-CN" sz="2400">
                <a:solidFill>
                  <a:srgbClr val="111111"/>
                </a:solidFill>
                <a:ea typeface="微软雅黑" panose="020b0503020204020204" pitchFamily="34" charset="-122"/>
              </a:rPr>
              <a:t>≥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0.3 g/24 h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， 或随机尿蛋白</a:t>
            </a:r>
            <a:r>
              <a:rPr lang="en-US" altLang="zh-CN" sz="2400">
                <a:solidFill>
                  <a:srgbClr val="111111"/>
                </a:solidFill>
                <a:ea typeface="微软雅黑" panose="020b0503020204020204" pitchFamily="34" charset="-122"/>
              </a:rPr>
              <a:t>≥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（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+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） 定义为蛋白尿。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        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应注意蛋白尿的</a:t>
            </a:r>
            <a:r>
              <a:rPr lang="zh-CN" altLang="en-US" sz="2400">
                <a:solidFill>
                  <a:srgbClr val="FF0000"/>
                </a:solidFill>
                <a:ea typeface="微软雅黑" panose="020b0503020204020204" pitchFamily="34" charset="-122"/>
              </a:rPr>
              <a:t>进展性变化</a:t>
            </a:r>
            <a:r>
              <a:rPr lang="en-US" altLang="en-US" sz="2400" err="1">
                <a:solidFill>
                  <a:srgbClr val="111111"/>
                </a:solidFill>
                <a:ea typeface="微软雅黑" panose="020b0503020204020204" pitchFamily="34" charset="-122"/>
              </a:rPr>
              <a:t>以及排查蛋白尿与孕妇肾脏疾病和自身免疫性疾病的关系。</a:t>
            </a:r>
            <a:endParaRPr lang="zh-CN" altLang="zh-CN"/>
          </a:p>
          <a:p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</p:txBody>
      </p:sp>
      <p:sp>
        <p:nvSpPr>
          <p:cNvPr id="25604" name="矩形 1049255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1216F3A7-E41F-4339-86F7-0C6EBAD2930A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17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30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7BF856A6-52EF-4B47-83A9-6D42EEFBF1E3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26625" name="标题 1049257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150"/>
            <a:ext cx="11137900" cy="720725"/>
          </a:xfrm>
        </p:spPr>
        <p:txBody>
          <a:bodyPr/>
          <a:lstStyle/>
          <a:p>
            <a:pPr eaLnBrk="1" hangingPunct="1"/>
            <a:r>
              <a:rPr lang="zh-CN" altLang="en-US"/>
              <a:t>二、诊断</a:t>
            </a:r>
            <a:endParaRPr lang="en-US" altLang="en-US"/>
          </a:p>
        </p:txBody>
      </p:sp>
      <p:sp>
        <p:nvSpPr>
          <p:cNvPr id="26626" name="矩形 1049259"/>
          <p:cNvSpPr>
            <a:spLocks noChangeArrowheads="1"/>
          </p:cNvSpPr>
          <p:nvPr/>
        </p:nvSpPr>
        <p:spPr bwMode="auto">
          <a:xfrm>
            <a:off x="2024064" y="1556870"/>
            <a:ext cx="8643937" cy="39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r>
              <a:rPr lang="zh-CN" altLang="en-US" sz="2800">
                <a:solidFill>
                  <a:srgbClr val="111111"/>
                </a:solidFill>
                <a:ea typeface="微软雅黑" panose="020b0503020204020204" pitchFamily="34" charset="-122"/>
              </a:rPr>
              <a:t>（四） 鉴别诊断</a:t>
            </a:r>
            <a:endParaRPr lang="zh-CN" altLang="en-US" sz="28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当出现</a:t>
            </a:r>
            <a:r>
              <a:rPr lang="zh-CN" altLang="en-US" sz="2000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早发子痫前期或妊娠20周前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出现了类似子痫前期的临床表现，需要及时与</a:t>
            </a:r>
            <a:r>
              <a:rPr lang="zh-CN" altLang="en-US" sz="2000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自身免疫性疾病、血栓性血小板减少性紫癜（TTP）、肾脏疾病、滋养细胞疾病、溶血性尿毒症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综合征鉴别；</a:t>
            </a:r>
            <a:endParaRPr lang="zh-CN" altLang="en-US" sz="2000">
              <a:solidFill>
                <a:srgbClr val="11111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endParaRPr lang="zh-CN" altLang="en-US" sz="2000">
              <a:solidFill>
                <a:srgbClr val="11111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zh-CN" altLang="en-US" sz="2000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不伴有蛋白尿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的妊娠期高血压更易表现为血小板减少和肝功能受损；</a:t>
            </a:r>
            <a:endParaRPr lang="zh-CN" altLang="en-US" sz="2000">
              <a:solidFill>
                <a:srgbClr val="11111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endParaRPr lang="zh-CN" altLang="en-US" sz="2000">
              <a:solidFill>
                <a:srgbClr val="11111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zh-CN" altLang="en-US" sz="2000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伴有蛋白尿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的妊娠期高血压注意与肾脏疾病、自身免疫性疾病鉴别；</a:t>
            </a:r>
            <a:endParaRPr lang="zh-CN" altLang="en-US" sz="2000">
              <a:solidFill>
                <a:srgbClr val="11111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endParaRPr lang="zh-CN" altLang="en-US" sz="2000">
              <a:solidFill>
                <a:srgbClr val="11111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如产后病情不缓解，应注意是否有溶血性尿毒症综合征；注意子痫及后部可逆性脑病综合征（PRES）与癫痫、其他原因的脑动脉缺血或梗死、颅内出血等情况的鉴别。</a:t>
            </a:r>
            <a:endParaRPr lang="zh-CN" altLang="en-US" sz="2000">
              <a:solidFill>
                <a:srgbClr val="11111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sp>
        <p:nvSpPr>
          <p:cNvPr id="26629" name="矩形 1049261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888E30B5-9B3D-4527-9D7E-89E5A150671E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18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54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095550BB-B4F4-4D40-8152-FB07FFA71715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27649" name="标题 1049257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150"/>
            <a:ext cx="11137900" cy="720725"/>
          </a:xfrm>
        </p:spPr>
        <p:txBody>
          <a:bodyPr/>
          <a:lstStyle/>
          <a:p>
            <a:pPr eaLnBrk="1" hangingPunct="1"/>
            <a:r>
              <a:rPr lang="zh-CN" altLang="en-US"/>
              <a:t>二、诊断</a:t>
            </a:r>
            <a:endParaRPr lang="en-US" altLang="en-US"/>
          </a:p>
        </p:txBody>
      </p:sp>
      <p:sp>
        <p:nvSpPr>
          <p:cNvPr id="27650" name="矩形 1049259"/>
          <p:cNvSpPr>
            <a:spLocks noChangeArrowheads="1"/>
          </p:cNvSpPr>
          <p:nvPr/>
        </p:nvSpPr>
        <p:spPr bwMode="auto">
          <a:xfrm>
            <a:off x="2024064" y="1590582"/>
            <a:ext cx="8643937" cy="464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r>
              <a:rPr lang="zh-CN" altLang="en-US" sz="2800">
                <a:solidFill>
                  <a:srgbClr val="111111"/>
                </a:solidFill>
                <a:ea typeface="微软雅黑" panose="020b0503020204020204" pitchFamily="34" charset="-122"/>
              </a:rPr>
              <a:t>（五） 早期识别</a:t>
            </a:r>
            <a:endParaRPr lang="zh-CN" altLang="en-US" sz="28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endParaRPr lang="zh-CN" altLang="en-US" sz="28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r>
              <a:rPr lang="zh-CN" altLang="en-US" sz="2000">
                <a:latin typeface="华文仿宋" panose="02010600040101010101" pitchFamily="2" charset="-122"/>
                <a:ea typeface="华文仿宋" panose="02010600040101010101" pitchFamily="2" charset="-122"/>
              </a:rPr>
              <a:t>  </a:t>
            </a:r>
            <a:r>
              <a:rPr lang="zh-CN" altLang="en-US" sz="2000" b="1">
                <a:latin typeface="华文仿宋" panose="02010600040101010101" pitchFamily="2" charset="-122"/>
                <a:ea typeface="华文仿宋" panose="02010600040101010101" pitchFamily="2" charset="-122"/>
              </a:rPr>
              <a:t> 子痫前期</a:t>
            </a:r>
            <a:r>
              <a:rPr lang="en-US" altLang="zh-CN" sz="2000" b="1">
                <a:latin typeface="华文仿宋" panose="02010600040101010101" pitchFamily="2" charset="-122"/>
                <a:ea typeface="华文仿宋" panose="02010600040101010101" pitchFamily="2" charset="-122"/>
              </a:rPr>
              <a:t>-</a:t>
            </a:r>
            <a:r>
              <a:rPr lang="zh-CN" altLang="en-US" sz="2000" b="1">
                <a:latin typeface="华文仿宋" panose="02010600040101010101" pitchFamily="2" charset="-122"/>
                <a:ea typeface="华文仿宋" panose="02010600040101010101" pitchFamily="2" charset="-122"/>
              </a:rPr>
              <a:t>子痫存在多因素发病也使临床表现呈现</a:t>
            </a:r>
            <a:r>
              <a:rPr lang="zh-CN" altLang="en-US" sz="2000" b="1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多样性和复杂性</a:t>
            </a:r>
            <a:r>
              <a:rPr lang="zh-CN" altLang="en-US" sz="2000" b="1">
                <a:latin typeface="华文仿宋" panose="02010600040101010101" pitchFamily="2" charset="-122"/>
                <a:ea typeface="华文仿宋" panose="02010600040101010101" pitchFamily="2" charset="-122"/>
              </a:rPr>
              <a:t>，个体的</a:t>
            </a:r>
            <a:r>
              <a:rPr lang="zh-CN" altLang="en-US" sz="2000" b="1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首发症状表现不一</a:t>
            </a:r>
            <a:r>
              <a:rPr lang="zh-CN" altLang="en-US" sz="2000" b="1">
                <a:latin typeface="华文仿宋" panose="02010600040101010101" pitchFamily="2" charset="-122"/>
                <a:ea typeface="华文仿宋" panose="02010600040101010101" pitchFamily="2" charset="-122"/>
              </a:rPr>
              <a:t>。</a:t>
            </a:r>
            <a:endParaRPr lang="zh-CN" altLang="en-US" sz="2000" b="1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endParaRPr lang="zh-CN" altLang="en-US" sz="2000" b="1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zh-CN" altLang="en-US" sz="2000" b="1">
                <a:latin typeface="华文仿宋" panose="02010600040101010101" pitchFamily="2" charset="-122"/>
                <a:ea typeface="华文仿宋" panose="02010600040101010101" pitchFamily="2" charset="-122"/>
              </a:rPr>
              <a:t>    需注意单项血压升高或单项蛋白尿、胎儿生长受限及血小板下降，都可能是子痫前期的首发症状，也有部分孕妇发病时并无高血压或蛋白尿。</a:t>
            </a:r>
            <a:endParaRPr lang="zh-CN" altLang="en-US" sz="2000" b="1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endParaRPr lang="zh-CN" altLang="en-US" sz="2000" b="1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zh-CN" altLang="en-US" sz="2000" b="1">
                <a:latin typeface="华文仿宋" panose="02010600040101010101" pitchFamily="2" charset="-122"/>
                <a:ea typeface="华文仿宋" panose="02010600040101010101" pitchFamily="2" charset="-122"/>
              </a:rPr>
              <a:t>    子痫发作前期，有以头痛或视力障碍为首发表现者，也有仅表现为上腹部疼痛者，有反射亢进表现者，有头痛或视力障碍与上腹部疼痛都存在者。也有部分孕妇仅存在实验室检查指标异常，如血小板计数&lt;100×109/L、转氨酶水平异常（如ALT≥70 U/L、血肌酐水平&gt;106 μmol/L、低蛋白血症等。</a:t>
            </a:r>
            <a:endParaRPr lang="zh-CN" altLang="en-US" sz="2000" b="1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endParaRPr lang="zh-CN" altLang="en-US" sz="2000" b="1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zh-CN" altLang="en-US" sz="2000" b="1">
                <a:latin typeface="华文仿宋" panose="02010600040101010101" pitchFamily="2" charset="-122"/>
                <a:ea typeface="华文仿宋" panose="02010600040101010101" pitchFamily="2" charset="-122"/>
              </a:rPr>
              <a:t>    注意临床表现存在渐进性或迅速发展性，甚至可在2</a:t>
            </a:r>
            <a:r>
              <a:rPr lang="en-US" altLang="zh-CN" sz="2000" b="1">
                <a:latin typeface="华文仿宋" panose="02010600040101010101" pitchFamily="2" charset="-122"/>
                <a:ea typeface="华文仿宋" panose="02010600040101010101" pitchFamily="2" charset="-122"/>
              </a:rPr>
              <a:t>-</a:t>
            </a:r>
            <a:r>
              <a:rPr lang="zh-CN" altLang="en-US" sz="2000" b="1">
                <a:latin typeface="华文仿宋" panose="02010600040101010101" pitchFamily="2" charset="-122"/>
                <a:ea typeface="华文仿宋" panose="02010600040101010101" pitchFamily="2" charset="-122"/>
              </a:rPr>
              <a:t>3 d内迅速恶化</a:t>
            </a:r>
            <a:r>
              <a:rPr lang="zh-CN" altLang="zh-CN" sz="2000" b="1">
                <a:latin typeface="华文仿宋" panose="02010600040101010101" pitchFamily="2" charset="-122"/>
                <a:ea typeface="华文仿宋" panose="02010600040101010101" pitchFamily="2" charset="-122"/>
              </a:rPr>
              <a:t>。</a:t>
            </a:r>
            <a:endParaRPr lang="zh-CN" altLang="zh-CN" sz="2000" b="1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sp>
        <p:nvSpPr>
          <p:cNvPr id="27653" name="矩形 1049261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689521A7-AB85-4A06-B18F-F85DB52C31CC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19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8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B6797325-BF1A-47FF-B9A1-8321F2B993AC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28673" name="标题 1049257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150"/>
            <a:ext cx="8353425" cy="720725"/>
          </a:xfrm>
        </p:spPr>
        <p:txBody>
          <a:bodyPr/>
          <a:lstStyle/>
          <a:p>
            <a:pPr eaLnBrk="1" hangingPunct="1"/>
            <a:r>
              <a:rPr lang="zh-CN" altLang="en-US"/>
              <a:t>二、诊断</a:t>
            </a:r>
            <a:endParaRPr lang="en-US" altLang="en-US"/>
          </a:p>
        </p:txBody>
      </p:sp>
      <p:sp>
        <p:nvSpPr>
          <p:cNvPr id="28674" name="矩形 1049259"/>
          <p:cNvSpPr>
            <a:spLocks noChangeArrowheads="1"/>
          </p:cNvSpPr>
          <p:nvPr/>
        </p:nvSpPr>
        <p:spPr bwMode="auto">
          <a:xfrm>
            <a:off x="2024064" y="1702497"/>
            <a:ext cx="8643937" cy="403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r>
              <a:rPr lang="zh-CN" altLang="en-US" sz="2800">
                <a:solidFill>
                  <a:srgbClr val="111111"/>
                </a:solidFill>
                <a:ea typeface="微软雅黑" panose="020b0503020204020204" pitchFamily="34" charset="-122"/>
              </a:rPr>
              <a:t>（四） 辅助检查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1.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妊娠期高血压： 应注意进行以下</a:t>
            </a:r>
            <a:r>
              <a:rPr lang="zh-CN" altLang="en-US" sz="2000">
                <a:solidFill>
                  <a:srgbClr val="FF0000"/>
                </a:solidFill>
                <a:ea typeface="微软雅黑" panose="020b0503020204020204" pitchFamily="34" charset="-122"/>
              </a:rPr>
              <a:t>常规检查</a:t>
            </a:r>
            <a:r>
              <a:rPr lang="en-US" altLang="en-US" sz="2000" err="1">
                <a:solidFill>
                  <a:srgbClr val="111111"/>
                </a:solidFill>
                <a:ea typeface="微软雅黑" panose="020b0503020204020204" pitchFamily="34" charset="-122"/>
              </a:rPr>
              <a:t>和必要时的复查：</a:t>
            </a:r>
            <a:endParaRPr lang="zh-CN" altLang="en-US" sz="2000">
              <a:solidFill>
                <a:srgbClr val="11111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（</a:t>
            </a:r>
            <a:r>
              <a:rPr lang="en-US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1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） 血常规；（</a:t>
            </a:r>
            <a:r>
              <a:rPr lang="en-US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2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） 尿常规；（</a:t>
            </a:r>
            <a:r>
              <a:rPr lang="en-US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3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） 肝功能、</a:t>
            </a:r>
            <a:r>
              <a:rPr lang="zh-CN" altLang="en-US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血脂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；（</a:t>
            </a:r>
            <a:r>
              <a:rPr lang="en-US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4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） 肾功能；（</a:t>
            </a:r>
            <a:r>
              <a:rPr lang="en-US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5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）</a:t>
            </a:r>
            <a:r>
              <a:rPr lang="zh-CN" altLang="en-US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凝血功能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；（</a:t>
            </a:r>
            <a:r>
              <a:rPr lang="en-US" altLang="zh-CN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6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）心电图；（</a:t>
            </a:r>
            <a:r>
              <a:rPr lang="en-US" altLang="zh-CN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7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） 产科超声检查。尤其是对于孕</a:t>
            </a:r>
            <a:r>
              <a:rPr lang="en-US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20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周后才开始进行产前检查的孕妇，注意了解和排除孕妇基础疾病和慢性高血压，</a:t>
            </a:r>
            <a:r>
              <a:rPr lang="zh-CN" altLang="en-US" u="sng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注意血脂、血糖水平，甲状腺功能、凝血功能等的检查或复查，注意动态血压监测，注意眼底改变或超声心动图检查（</a:t>
            </a:r>
            <a:r>
              <a:rPr lang="en-US" altLang="zh-CN" u="sng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2020</a:t>
            </a:r>
            <a:r>
              <a:rPr lang="zh-CN" altLang="en-US" u="sng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版）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。</a:t>
            </a:r>
            <a:endParaRPr lang="zh-CN" altLang="en-US">
              <a:solidFill>
                <a:srgbClr val="11111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</a:t>
            </a:r>
            <a:endParaRPr lang="zh-CN" altLang="zh-CN" sz="2000"/>
          </a:p>
          <a:p>
            <a:pPr>
              <a:lnSpc>
                <a:spcPct val="150000"/>
              </a:lnSpc>
            </a:pPr>
            <a:endParaRPr lang="zh-CN" altLang="en-US" sz="2000">
              <a:solidFill>
                <a:srgbClr val="11111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sp>
        <p:nvSpPr>
          <p:cNvPr id="28677" name="矩形 1049261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63A074A1-6FB4-4D57-AEAD-E8034B11E9D2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20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702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8B05F9CC-8978-40D3-84B4-C2E3F3CE1124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29697" name="标题 1049257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150"/>
            <a:ext cx="11137900" cy="720725"/>
          </a:xfrm>
        </p:spPr>
        <p:txBody>
          <a:bodyPr/>
          <a:lstStyle/>
          <a:p>
            <a:pPr eaLnBrk="1" hangingPunct="1"/>
            <a:r>
              <a:rPr lang="zh-CN" altLang="en-US"/>
              <a:t>二、诊断</a:t>
            </a:r>
            <a:endParaRPr lang="en-US" altLang="en-US"/>
          </a:p>
        </p:txBody>
      </p:sp>
      <p:sp>
        <p:nvSpPr>
          <p:cNvPr id="29698" name="矩形 1049259"/>
          <p:cNvSpPr>
            <a:spLocks noChangeArrowheads="1"/>
          </p:cNvSpPr>
          <p:nvPr/>
        </p:nvSpPr>
        <p:spPr bwMode="auto">
          <a:xfrm>
            <a:off x="2024064" y="1622217"/>
            <a:ext cx="8643937" cy="439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r>
              <a:rPr lang="zh-CN" altLang="en-US" sz="2800">
                <a:solidFill>
                  <a:srgbClr val="111111"/>
                </a:solidFill>
                <a:ea typeface="微软雅黑" panose="020b0503020204020204" pitchFamily="34" charset="-122"/>
              </a:rPr>
              <a:t>（四） 辅助检查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2. </a:t>
            </a:r>
            <a:r>
              <a:rPr lang="en-US" altLang="en-US" sz="2400" err="1">
                <a:solidFill>
                  <a:srgbClr val="111111"/>
                </a:solidFill>
                <a:ea typeface="微软雅黑" panose="020b0503020204020204" pitchFamily="34" charset="-122"/>
              </a:rPr>
              <a:t>出现</a:t>
            </a:r>
            <a:r>
              <a:rPr lang="en-US" altLang="en-US" sz="2400" err="1">
                <a:solidFill>
                  <a:srgbClr val="FF0000"/>
                </a:solidFill>
                <a:ea typeface="微软雅黑" panose="020b0503020204020204" pitchFamily="34" charset="-122"/>
              </a:rPr>
              <a:t>子痫前期及子痫</a:t>
            </a:r>
            <a:r>
              <a:rPr lang="en-US" altLang="en-US" sz="2400" err="1">
                <a:solidFill>
                  <a:srgbClr val="111111"/>
                </a:solidFill>
                <a:ea typeface="微软雅黑" panose="020b0503020204020204" pitchFamily="34" charset="-122"/>
              </a:rPr>
              <a:t>时：视病情发展和诊治需要在上述基础上应酌情增加以下检查，并注意依据病情</a:t>
            </a:r>
            <a:r>
              <a:rPr lang="en-US" altLang="en-US" sz="2400" u="sng" err="1">
                <a:solidFill>
                  <a:srgbClr val="FF0000"/>
                </a:solidFill>
                <a:ea typeface="微软雅黑" panose="020b0503020204020204" pitchFamily="34" charset="-122"/>
              </a:rPr>
              <a:t>动态检查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：（1）排查</a:t>
            </a:r>
            <a:r>
              <a:rPr lang="en-US" altLang="en-US" sz="2400">
                <a:solidFill>
                  <a:srgbClr val="FF0000"/>
                </a:solidFill>
                <a:ea typeface="微软雅黑" panose="020b0503020204020204" pitchFamily="34" charset="-122"/>
              </a:rPr>
              <a:t>自身免疫性疾病</a:t>
            </a:r>
            <a:r>
              <a:rPr lang="zh-CN" altLang="en-US" sz="2400">
                <a:solidFill>
                  <a:srgbClr val="FF0000"/>
                </a:solidFill>
              </a:rPr>
              <a:t>（</a:t>
            </a:r>
            <a:r>
              <a:rPr lang="en-US" altLang="zh-CN" sz="2400">
                <a:solidFill>
                  <a:srgbClr val="FF0000"/>
                </a:solidFill>
              </a:rPr>
              <a:t>2020</a:t>
            </a:r>
            <a:r>
              <a:rPr lang="zh-CN" altLang="en-US" sz="2400">
                <a:solidFill>
                  <a:srgbClr val="FF0000"/>
                </a:solidFill>
              </a:rPr>
              <a:t>版）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；（2）</a:t>
            </a:r>
            <a:r>
              <a:rPr lang="en-US" altLang="en-US" sz="2400">
                <a:solidFill>
                  <a:srgbClr val="FF0000"/>
                </a:solidFill>
                <a:ea typeface="微软雅黑" panose="020b0503020204020204" pitchFamily="34" charset="-122"/>
              </a:rPr>
              <a:t>高凝状况检查</a:t>
            </a:r>
            <a:r>
              <a:rPr lang="zh-CN" altLang="en-US" sz="2400">
                <a:solidFill>
                  <a:srgbClr val="FF0000"/>
                </a:solidFill>
              </a:rPr>
              <a:t>（</a:t>
            </a:r>
            <a:r>
              <a:rPr lang="en-US" altLang="zh-CN" sz="2400">
                <a:solidFill>
                  <a:srgbClr val="FF0000"/>
                </a:solidFill>
              </a:rPr>
              <a:t>2020</a:t>
            </a:r>
            <a:r>
              <a:rPr lang="zh-CN" altLang="en-US" sz="2400">
                <a:solidFill>
                  <a:srgbClr val="FF0000"/>
                </a:solidFill>
              </a:rPr>
              <a:t>版）</a:t>
            </a: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；（3）血电解质；（4）眼底检查；（5）超声等影像学检查肝、肾等器官及胸腹水情况；（6）动脉血气分析；（7）心脏彩超及心功能检测；（8）超声检查和监测胎儿生长发育指标；（9）头颅 CT 或 MRI检查。</a:t>
            </a: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</p:txBody>
      </p:sp>
      <p:sp>
        <p:nvSpPr>
          <p:cNvPr id="29701" name="矩形 1049261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DEAB32D7-1ED8-412D-B056-A0690B8B6326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21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5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05073C73-5972-493D-AFAC-9D5ABA637101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30721" name="标题 104926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150"/>
            <a:ext cx="11137900" cy="720725"/>
          </a:xfrm>
        </p:spPr>
        <p:txBody>
          <a:bodyPr/>
          <a:lstStyle/>
          <a:p>
            <a:pPr eaLnBrk="1" hangingPunct="1"/>
            <a:r>
              <a:rPr lang="zh-CN" altLang="en-US"/>
              <a:t>三、处理</a:t>
            </a:r>
            <a:endParaRPr lang="en-US" altLang="en-US"/>
          </a:p>
        </p:txBody>
      </p:sp>
      <p:sp>
        <p:nvSpPr>
          <p:cNvPr id="30722" name="矩形 1049265"/>
          <p:cNvSpPr>
            <a:spLocks noChangeArrowheads="1"/>
          </p:cNvSpPr>
          <p:nvPr/>
        </p:nvSpPr>
        <p:spPr bwMode="auto">
          <a:xfrm>
            <a:off x="2024064" y="1484865"/>
            <a:ext cx="8643937" cy="470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治疗目的：</a:t>
            </a:r>
            <a:endParaRPr lang="zh-CN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    是预防重度子痫前期和子痫的发生，降低母儿围产期并发症发生率和死亡率，改善围产结局。</a:t>
            </a:r>
            <a:endParaRPr lang="en-US" altLang="en-US" sz="20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    及时终止妊娠是治疗子痫前期-子痫的重要手段。</a:t>
            </a:r>
            <a:endParaRPr lang="en-US" altLang="en-US" sz="20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p"/>
            </a:pPr>
            <a:endParaRPr lang="en-US" altLang="en-US" sz="20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lnSpc>
                <a:spcPts val="2875"/>
              </a:lnSpc>
              <a:buFont typeface="Wingdings" panose="05000000000000000000" pitchFamily="2" charset="2"/>
              <a:buChar char="p"/>
            </a:pP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治疗的基本原则：（强调个体化）</a:t>
            </a:r>
            <a:endParaRPr lang="zh-CN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lnSpc>
                <a:spcPts val="2875"/>
              </a:lnSpc>
              <a:buFont typeface="Wingdings" panose="05000000000000000000" pitchFamily="2" charset="2"/>
              <a:buChar char="p"/>
            </a:pPr>
            <a:r>
              <a:rPr lang="zh-CN" altLang="en-US">
                <a:ea typeface="微软雅黑" panose="020b0503020204020204" pitchFamily="34" charset="-122"/>
              </a:rPr>
              <a:t>    正确评估整体母儿情况；</a:t>
            </a:r>
            <a:endParaRPr lang="zh-CN" altLang="en-US">
              <a:ea typeface="微软雅黑" panose="020b0503020204020204" pitchFamily="34" charset="-122"/>
            </a:endParaRPr>
          </a:p>
          <a:p>
            <a:pPr>
              <a:lnSpc>
                <a:spcPts val="2875"/>
              </a:lnSpc>
              <a:buFont typeface="Wingdings" panose="05000000000000000000" pitchFamily="2" charset="2"/>
              <a:buChar char="p"/>
            </a:pPr>
            <a:r>
              <a:rPr lang="zh-CN" altLang="en-US">
                <a:ea typeface="微软雅黑" panose="020b0503020204020204" pitchFamily="34" charset="-122"/>
              </a:rPr>
              <a:t>    孕妇休息镇静，积极降压，预防抽搐及抽搐复发，有指征地利尿，有指征地纠正低蛋白血症；</a:t>
            </a:r>
            <a:endParaRPr lang="zh-CN" altLang="en-US">
              <a:ea typeface="微软雅黑" panose="020b0503020204020204" pitchFamily="34" charset="-122"/>
            </a:endParaRPr>
          </a:p>
          <a:p>
            <a:pPr>
              <a:lnSpc>
                <a:spcPts val="2875"/>
              </a:lnSpc>
              <a:buFont typeface="Wingdings" panose="05000000000000000000" pitchFamily="2" charset="2"/>
              <a:buChar char="p"/>
            </a:pPr>
            <a:r>
              <a:rPr lang="zh-CN" altLang="en-US">
                <a:ea typeface="微软雅黑" panose="020b0503020204020204" pitchFamily="34" charset="-122"/>
              </a:rPr>
              <a:t>   密切监测母儿情况以预防和及时治疗严重并发症，适时终止妊娠，治疗基础疾病，做好产后处置和管理。</a:t>
            </a: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0724" name="矩形 1049267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E0C92846-7D66-4AAE-BE09-CFF6BE61D039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22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749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BFCA3AD6-2DC0-4D5B-A21E-C51506BBDD6A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31745" name="标题 104926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150"/>
            <a:ext cx="8353425" cy="720725"/>
          </a:xfrm>
        </p:spPr>
        <p:txBody>
          <a:bodyPr/>
          <a:lstStyle/>
          <a:p>
            <a:pPr eaLnBrk="1" hangingPunct="1"/>
            <a:r>
              <a:rPr lang="zh-CN" altLang="en-US"/>
              <a:t>三、处理</a:t>
            </a:r>
            <a:endParaRPr lang="en-US" altLang="en-US"/>
          </a:p>
        </p:txBody>
      </p:sp>
      <p:sp>
        <p:nvSpPr>
          <p:cNvPr id="31746" name="矩形 1049265"/>
          <p:cNvSpPr>
            <a:spLocks noChangeArrowheads="1"/>
          </p:cNvSpPr>
          <p:nvPr/>
        </p:nvSpPr>
        <p:spPr bwMode="auto">
          <a:xfrm>
            <a:off x="2024064" y="1496467"/>
            <a:ext cx="8643937" cy="488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>
              <a:lnSpc>
                <a:spcPts val="2875"/>
              </a:lnSpc>
            </a:pPr>
            <a:r>
              <a:rPr lang="zh-CN" altLang="en-US" sz="2000" b="1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（</a:t>
            </a:r>
            <a:r>
              <a:rPr lang="en-US" altLang="en-US" sz="2000" b="1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1</a:t>
            </a:r>
            <a:r>
              <a:rPr lang="zh-CN" altLang="en-US" sz="2000" b="1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） 妊娠期高血压：休息、镇静、监测母胎情况，酌情降压治疗，重度高血压按子痫前期重度处理。</a:t>
            </a:r>
            <a:endParaRPr lang="zh-CN" altLang="en-US" sz="2000" b="1">
              <a:solidFill>
                <a:srgbClr val="11111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>
              <a:lnSpc>
                <a:spcPts val="2875"/>
              </a:lnSpc>
            </a:pPr>
            <a:endParaRPr lang="zh-CN" altLang="zh-CN" b="1"/>
          </a:p>
          <a:p>
            <a:pPr>
              <a:lnSpc>
                <a:spcPts val="2875"/>
              </a:lnSpc>
            </a:pPr>
            <a:r>
              <a:rPr lang="zh-CN" altLang="en-US" sz="2000" b="1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（</a:t>
            </a:r>
            <a:r>
              <a:rPr lang="en-US" altLang="en-US" sz="2000" b="1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2</a:t>
            </a:r>
            <a:r>
              <a:rPr lang="zh-CN" altLang="en-US" sz="2000" b="1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） 子痫前期： 有指征地降压、利尿、镇静，预防抽搐，密切监测母胎情况，预防和治疗严重并发症，适时终止妊娠。</a:t>
            </a:r>
            <a:endParaRPr lang="zh-CN" altLang="en-US" sz="2000" b="1">
              <a:solidFill>
                <a:srgbClr val="11111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>
              <a:lnSpc>
                <a:spcPts val="2875"/>
              </a:lnSpc>
            </a:pPr>
            <a:endParaRPr lang="zh-CN" altLang="zh-CN" b="1"/>
          </a:p>
          <a:p>
            <a:pPr>
              <a:lnSpc>
                <a:spcPts val="2875"/>
              </a:lnSpc>
            </a:pPr>
            <a:r>
              <a:rPr lang="zh-CN" altLang="en-US" sz="2000" b="1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（</a:t>
            </a:r>
            <a:r>
              <a:rPr lang="en-US" altLang="en-US" sz="2000" b="1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3</a:t>
            </a:r>
            <a:r>
              <a:rPr lang="zh-CN" altLang="en-US" sz="2000" b="1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） 子痫：治疗抽搐，预防抽搐复发和并发症，病情稳定后终止妊娠。</a:t>
            </a:r>
            <a:endParaRPr lang="zh-CN" altLang="en-US" sz="2000" b="1">
              <a:solidFill>
                <a:srgbClr val="11111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>
              <a:lnSpc>
                <a:spcPts val="2875"/>
              </a:lnSpc>
            </a:pPr>
            <a:endParaRPr lang="zh-CN" altLang="zh-CN" b="1"/>
          </a:p>
          <a:p>
            <a:pPr>
              <a:lnSpc>
                <a:spcPts val="2875"/>
              </a:lnSpc>
            </a:pPr>
            <a:r>
              <a:rPr lang="zh-CN" altLang="en-US" sz="2000" b="1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（</a:t>
            </a:r>
            <a:r>
              <a:rPr lang="en-US" altLang="en-US" sz="2000" b="1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4</a:t>
            </a:r>
            <a:r>
              <a:rPr lang="zh-CN" altLang="en-US" sz="2000" b="1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） 妊娠合并慢性高血压：动态监测血压变化，以降压治疗为主，注意预防子痫前期的发生。</a:t>
            </a:r>
            <a:endParaRPr lang="zh-CN" altLang="en-US" sz="2000" b="1">
              <a:solidFill>
                <a:srgbClr val="11111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>
              <a:lnSpc>
                <a:spcPts val="2875"/>
              </a:lnSpc>
            </a:pPr>
            <a:endParaRPr lang="zh-CN" altLang="zh-CN" b="1"/>
          </a:p>
          <a:p>
            <a:pPr>
              <a:lnSpc>
                <a:spcPts val="2875"/>
              </a:lnSpc>
            </a:pPr>
            <a:r>
              <a:rPr lang="zh-CN" altLang="en-US" sz="2000" b="1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（</a:t>
            </a:r>
            <a:r>
              <a:rPr lang="en-US" altLang="en-US" sz="2000" b="1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5</a:t>
            </a:r>
            <a:r>
              <a:rPr lang="zh-CN" altLang="en-US" sz="2000" b="1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） 慢性高血压并发子痫前期：兼顾慢性高血压和子痫前期的治疗，伴发重度子痫前期临床征象者按重度子痫前期处理。</a:t>
            </a:r>
            <a:endParaRPr lang="zh-CN" altLang="zh-CN" b="1"/>
          </a:p>
        </p:txBody>
      </p:sp>
      <p:sp>
        <p:nvSpPr>
          <p:cNvPr id="31748" name="矩形 1049267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20C64E2D-468F-4D0A-AD84-5E44B799D70E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23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86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55475E64-7A2A-4530-AD36-763E3FFC29E4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32770" name="标题 1049269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150"/>
            <a:ext cx="8353425" cy="720725"/>
          </a:xfrm>
        </p:spPr>
        <p:txBody>
          <a:bodyPr/>
          <a:lstStyle/>
          <a:p>
            <a:pPr eaLnBrk="1" hangingPunct="1"/>
            <a:r>
              <a:rPr lang="zh-CN" altLang="en-US"/>
              <a:t>三、处理</a:t>
            </a:r>
            <a:endParaRPr lang="en-US" altLang="en-US"/>
          </a:p>
        </p:txBody>
      </p:sp>
      <p:sp>
        <p:nvSpPr>
          <p:cNvPr id="32771" name="矩形 1049271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endParaRPr lang="zh-CN" altLang="zh-CN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32772" name="矩形 1049273"/>
          <p:cNvSpPr>
            <a:spLocks noChangeArrowheads="1"/>
          </p:cNvSpPr>
          <p:nvPr/>
        </p:nvSpPr>
        <p:spPr bwMode="auto">
          <a:xfrm>
            <a:off x="2381250" y="1643063"/>
            <a:ext cx="2071688" cy="857250"/>
          </a:xfrm>
          <a:prstGeom prst="rect">
            <a:avLst/>
          </a:prstGeom>
          <a:gradFill rotWithShape="1">
            <a:gsLst>
              <a:gs pos="0">
                <a:srgbClr val="9BFDAF"/>
              </a:gs>
              <a:gs pos="35001">
                <a:srgbClr val="BAFCC7"/>
              </a:gs>
              <a:gs pos="100000">
                <a:srgbClr val="E4FFE9"/>
              </a:gs>
              <a:gs pos="100000">
                <a:srgbClr val="E4FFE9"/>
              </a:gs>
            </a:gsLst>
            <a:lin ang="16200000" scaled="1"/>
          </a:gradFill>
          <a:ln w="9525">
            <a:solidFill>
              <a:srgbClr val="00B04E"/>
            </a:solidFill>
            <a:miter lim="800000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（一）评估和监测</a:t>
            </a:r>
            <a:endParaRPr lang="zh-CN" altLang="zh-CN"/>
          </a:p>
        </p:txBody>
      </p:sp>
      <p:sp>
        <p:nvSpPr>
          <p:cNvPr id="32773" name="矩形 1049275"/>
          <p:cNvSpPr>
            <a:spLocks noChangeArrowheads="1"/>
          </p:cNvSpPr>
          <p:nvPr/>
        </p:nvSpPr>
        <p:spPr bwMode="auto">
          <a:xfrm>
            <a:off x="4881564" y="1643063"/>
            <a:ext cx="2378075" cy="857250"/>
          </a:xfrm>
          <a:prstGeom prst="rect">
            <a:avLst/>
          </a:prstGeom>
          <a:gradFill rotWithShape="1">
            <a:gsLst>
              <a:gs pos="0">
                <a:srgbClr val="9BFDAF"/>
              </a:gs>
              <a:gs pos="35001">
                <a:srgbClr val="BAFCC7"/>
              </a:gs>
              <a:gs pos="100000">
                <a:srgbClr val="E4FFE9"/>
              </a:gs>
              <a:gs pos="100000">
                <a:srgbClr val="E4FFE9"/>
              </a:gs>
            </a:gsLst>
            <a:lin ang="16200000" scaled="1"/>
          </a:gradFill>
          <a:ln w="9525">
            <a:solidFill>
              <a:srgbClr val="00B04E"/>
            </a:solidFill>
            <a:miter lim="800000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（五） 扩容疗法</a:t>
            </a:r>
            <a:endParaRPr lang="zh-CN" altLang="zh-CN"/>
          </a:p>
        </p:txBody>
      </p:sp>
      <p:sp>
        <p:nvSpPr>
          <p:cNvPr id="32774" name="矩形 1049277"/>
          <p:cNvSpPr>
            <a:spLocks noChangeArrowheads="1"/>
          </p:cNvSpPr>
          <p:nvPr/>
        </p:nvSpPr>
        <p:spPr bwMode="auto">
          <a:xfrm>
            <a:off x="7667625" y="1643063"/>
            <a:ext cx="2357438" cy="857250"/>
          </a:xfrm>
          <a:prstGeom prst="rect">
            <a:avLst/>
          </a:prstGeom>
          <a:gradFill rotWithShape="1">
            <a:gsLst>
              <a:gs pos="0">
                <a:srgbClr val="9BFDAF"/>
              </a:gs>
              <a:gs pos="35001">
                <a:srgbClr val="BAFCC7"/>
              </a:gs>
              <a:gs pos="100000">
                <a:srgbClr val="E4FFE9"/>
              </a:gs>
              <a:gs pos="100000">
                <a:srgbClr val="E4FFE9"/>
              </a:gs>
            </a:gsLst>
            <a:lin ang="16200000" scaled="1"/>
          </a:gradFill>
          <a:ln w="9525">
            <a:solidFill>
              <a:srgbClr val="00B04E"/>
            </a:solidFill>
            <a:miter lim="800000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（九） 促胎肺成熟</a:t>
            </a:r>
            <a:endParaRPr lang="zh-CN" altLang="zh-CN"/>
          </a:p>
        </p:txBody>
      </p:sp>
      <p:sp>
        <p:nvSpPr>
          <p:cNvPr id="32775" name="矩形 1049279"/>
          <p:cNvSpPr>
            <a:spLocks noChangeArrowheads="1"/>
          </p:cNvSpPr>
          <p:nvPr/>
        </p:nvSpPr>
        <p:spPr bwMode="auto">
          <a:xfrm>
            <a:off x="2381250" y="2857501"/>
            <a:ext cx="2071688" cy="785813"/>
          </a:xfrm>
          <a:prstGeom prst="rect">
            <a:avLst/>
          </a:prstGeom>
          <a:gradFill rotWithShape="1">
            <a:gsLst>
              <a:gs pos="0">
                <a:srgbClr val="9BFDAF"/>
              </a:gs>
              <a:gs pos="35001">
                <a:srgbClr val="BAFCC7"/>
              </a:gs>
              <a:gs pos="100000">
                <a:srgbClr val="E4FFE9"/>
              </a:gs>
              <a:gs pos="100000">
                <a:srgbClr val="E4FFE9"/>
              </a:gs>
            </a:gsLst>
            <a:lin ang="16200000" scaled="1"/>
          </a:gradFill>
          <a:ln w="9525">
            <a:solidFill>
              <a:srgbClr val="00B04E"/>
            </a:solidFill>
            <a:miter lim="800000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ctr"/>
            <a:r>
              <a:rPr lang="zh-CN" altLang="en-US" sz="2000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（二）一般治疗</a:t>
            </a:r>
            <a:endParaRPr lang="zh-CN" altLang="zh-CN"/>
          </a:p>
        </p:txBody>
      </p:sp>
      <p:sp>
        <p:nvSpPr>
          <p:cNvPr id="32776" name="矩形 1049281"/>
          <p:cNvSpPr>
            <a:spLocks noChangeArrowheads="1"/>
          </p:cNvSpPr>
          <p:nvPr/>
        </p:nvSpPr>
        <p:spPr bwMode="auto">
          <a:xfrm>
            <a:off x="4881564" y="2857501"/>
            <a:ext cx="2378075" cy="785813"/>
          </a:xfrm>
          <a:prstGeom prst="rect">
            <a:avLst/>
          </a:prstGeom>
          <a:gradFill rotWithShape="1">
            <a:gsLst>
              <a:gs pos="0">
                <a:srgbClr val="9BFDAF"/>
              </a:gs>
              <a:gs pos="35001">
                <a:srgbClr val="BAFCC7"/>
              </a:gs>
              <a:gs pos="100000">
                <a:srgbClr val="E4FFE9"/>
              </a:gs>
              <a:gs pos="100000">
                <a:srgbClr val="E4FFE9"/>
              </a:gs>
            </a:gsLst>
            <a:lin ang="16200000" scaled="1"/>
          </a:gradFill>
          <a:ln w="9525">
            <a:solidFill>
              <a:srgbClr val="00B04E"/>
            </a:solidFill>
            <a:miter lim="800000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（六） 镇静药物的应用</a:t>
            </a:r>
            <a:endParaRPr lang="zh-CN" altLang="zh-CN"/>
          </a:p>
        </p:txBody>
      </p:sp>
      <p:sp>
        <p:nvSpPr>
          <p:cNvPr id="32777" name="矩形 1049283"/>
          <p:cNvSpPr>
            <a:spLocks noChangeArrowheads="1"/>
          </p:cNvSpPr>
          <p:nvPr/>
        </p:nvSpPr>
        <p:spPr bwMode="auto">
          <a:xfrm>
            <a:off x="7739063" y="2857501"/>
            <a:ext cx="2286000" cy="785813"/>
          </a:xfrm>
          <a:prstGeom prst="rect">
            <a:avLst/>
          </a:prstGeom>
          <a:gradFill rotWithShape="1">
            <a:gsLst>
              <a:gs pos="0">
                <a:srgbClr val="9BFDAF"/>
              </a:gs>
              <a:gs pos="35001">
                <a:srgbClr val="BAFCC7"/>
              </a:gs>
              <a:gs pos="100000">
                <a:srgbClr val="E4FFE9"/>
              </a:gs>
              <a:gs pos="100000">
                <a:srgbClr val="E4FFE9"/>
              </a:gs>
            </a:gsLst>
            <a:lin ang="16200000" scaled="1"/>
          </a:gradFill>
          <a:ln w="9525">
            <a:solidFill>
              <a:srgbClr val="00B04E"/>
            </a:solidFill>
            <a:miter lim="800000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（十） 分娩时机和方式</a:t>
            </a:r>
            <a:endParaRPr lang="zh-CN" altLang="zh-CN"/>
          </a:p>
        </p:txBody>
      </p:sp>
      <p:sp>
        <p:nvSpPr>
          <p:cNvPr id="32778" name="矩形 1049285"/>
          <p:cNvSpPr>
            <a:spLocks noChangeArrowheads="1"/>
          </p:cNvSpPr>
          <p:nvPr/>
        </p:nvSpPr>
        <p:spPr bwMode="auto">
          <a:xfrm>
            <a:off x="2381250" y="3929063"/>
            <a:ext cx="2071688" cy="785812"/>
          </a:xfrm>
          <a:prstGeom prst="rect">
            <a:avLst/>
          </a:prstGeom>
          <a:gradFill rotWithShape="1">
            <a:gsLst>
              <a:gs pos="0">
                <a:srgbClr val="9BFDAF"/>
              </a:gs>
              <a:gs pos="35001">
                <a:srgbClr val="BAFCC7"/>
              </a:gs>
              <a:gs pos="100000">
                <a:srgbClr val="E4FFE9"/>
              </a:gs>
              <a:gs pos="100000">
                <a:srgbClr val="E4FFE9"/>
              </a:gs>
            </a:gsLst>
            <a:lin ang="16200000" scaled="1"/>
          </a:gradFill>
          <a:ln w="9525">
            <a:solidFill>
              <a:srgbClr val="00B04E"/>
            </a:solidFill>
            <a:miter lim="800000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（三）降压治疗</a:t>
            </a:r>
            <a:endParaRPr lang="zh-CN" altLang="zh-CN"/>
          </a:p>
        </p:txBody>
      </p:sp>
      <p:sp>
        <p:nvSpPr>
          <p:cNvPr id="32779" name="矩形 1049287"/>
          <p:cNvSpPr>
            <a:spLocks noChangeArrowheads="1"/>
          </p:cNvSpPr>
          <p:nvPr/>
        </p:nvSpPr>
        <p:spPr bwMode="auto">
          <a:xfrm>
            <a:off x="4881564" y="3929063"/>
            <a:ext cx="2378075" cy="785812"/>
          </a:xfrm>
          <a:prstGeom prst="rect">
            <a:avLst/>
          </a:prstGeom>
          <a:gradFill rotWithShape="1">
            <a:gsLst>
              <a:gs pos="0">
                <a:srgbClr val="9BFDAF"/>
              </a:gs>
              <a:gs pos="35001">
                <a:srgbClr val="BAFCC7"/>
              </a:gs>
              <a:gs pos="100000">
                <a:srgbClr val="E4FFE9"/>
              </a:gs>
              <a:gs pos="100000">
                <a:srgbClr val="E4FFE9"/>
              </a:gs>
            </a:gsLst>
            <a:lin ang="16200000" scaled="1"/>
          </a:gradFill>
          <a:ln w="9525">
            <a:solidFill>
              <a:srgbClr val="00B04E"/>
            </a:solidFill>
            <a:miter lim="800000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（七） 利尿剂的应用</a:t>
            </a:r>
            <a:endParaRPr lang="zh-CN" altLang="zh-CN"/>
          </a:p>
        </p:txBody>
      </p:sp>
      <p:sp>
        <p:nvSpPr>
          <p:cNvPr id="32780" name="矩形 1049289"/>
          <p:cNvSpPr>
            <a:spLocks noChangeArrowheads="1"/>
          </p:cNvSpPr>
          <p:nvPr/>
        </p:nvSpPr>
        <p:spPr bwMode="auto">
          <a:xfrm>
            <a:off x="7739063" y="3929063"/>
            <a:ext cx="2286000" cy="785812"/>
          </a:xfrm>
          <a:prstGeom prst="rect">
            <a:avLst/>
          </a:prstGeom>
          <a:gradFill rotWithShape="1">
            <a:gsLst>
              <a:gs pos="0">
                <a:srgbClr val="9BFDAF"/>
              </a:gs>
              <a:gs pos="35001">
                <a:srgbClr val="BAFCC7"/>
              </a:gs>
              <a:gs pos="100000">
                <a:srgbClr val="E4FFE9"/>
              </a:gs>
              <a:gs pos="100000">
                <a:srgbClr val="E4FFE9"/>
              </a:gs>
            </a:gsLst>
            <a:lin ang="16200000" scaled="1"/>
          </a:gradFill>
          <a:ln w="9525">
            <a:solidFill>
              <a:srgbClr val="00B04E"/>
            </a:solidFill>
            <a:miter lim="800000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（十一） 子痫的处理</a:t>
            </a:r>
            <a:endParaRPr lang="zh-CN" altLang="zh-CN"/>
          </a:p>
        </p:txBody>
      </p:sp>
      <p:sp>
        <p:nvSpPr>
          <p:cNvPr id="32781" name="矩形 1049291"/>
          <p:cNvSpPr>
            <a:spLocks noChangeArrowheads="1"/>
          </p:cNvSpPr>
          <p:nvPr/>
        </p:nvSpPr>
        <p:spPr bwMode="auto">
          <a:xfrm>
            <a:off x="2381250" y="5000626"/>
            <a:ext cx="2071688" cy="785813"/>
          </a:xfrm>
          <a:prstGeom prst="rect">
            <a:avLst/>
          </a:prstGeom>
          <a:gradFill rotWithShape="1">
            <a:gsLst>
              <a:gs pos="0">
                <a:srgbClr val="9BFDAF"/>
              </a:gs>
              <a:gs pos="35001">
                <a:srgbClr val="BAFCC7"/>
              </a:gs>
              <a:gs pos="100000">
                <a:srgbClr val="E4FFE9"/>
              </a:gs>
              <a:gs pos="100000">
                <a:srgbClr val="E4FFE9"/>
              </a:gs>
            </a:gsLst>
            <a:lin ang="16200000" scaled="1"/>
          </a:gradFill>
          <a:ln w="9525">
            <a:solidFill>
              <a:srgbClr val="00B04E"/>
            </a:solidFill>
            <a:miter lim="800000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ctr"/>
            <a:r>
              <a:rPr lang="en-US" altLang="zh-CN">
                <a:solidFill>
                  <a:srgbClr val="111111"/>
                </a:solidFill>
                <a:ea typeface="微软雅黑" panose="020b0503020204020204" pitchFamily="34" charset="-122"/>
              </a:rPr>
              <a:t> </a:t>
            </a:r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（四）硫酸镁防治子痫</a:t>
            </a:r>
            <a:endParaRPr lang="zh-CN" altLang="zh-CN"/>
          </a:p>
        </p:txBody>
      </p:sp>
      <p:sp>
        <p:nvSpPr>
          <p:cNvPr id="32782" name="矩形 1049293"/>
          <p:cNvSpPr>
            <a:spLocks noChangeArrowheads="1"/>
          </p:cNvSpPr>
          <p:nvPr/>
        </p:nvSpPr>
        <p:spPr bwMode="auto">
          <a:xfrm>
            <a:off x="4953001" y="5000626"/>
            <a:ext cx="2378075" cy="785813"/>
          </a:xfrm>
          <a:prstGeom prst="rect">
            <a:avLst/>
          </a:prstGeom>
          <a:gradFill rotWithShape="1">
            <a:gsLst>
              <a:gs pos="0">
                <a:srgbClr val="9BFDAF"/>
              </a:gs>
              <a:gs pos="35001">
                <a:srgbClr val="BAFCC7"/>
              </a:gs>
              <a:gs pos="100000">
                <a:srgbClr val="E4FFE9"/>
              </a:gs>
              <a:gs pos="100000">
                <a:srgbClr val="E4FFE9"/>
              </a:gs>
            </a:gsLst>
            <a:lin ang="16200000" scaled="1"/>
          </a:gradFill>
          <a:ln w="9525">
            <a:solidFill>
              <a:srgbClr val="00B04E"/>
            </a:solidFill>
            <a:miter lim="800000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（八） 纠正低蛋白血症</a:t>
            </a:r>
            <a:endParaRPr lang="zh-CN" altLang="zh-CN"/>
          </a:p>
        </p:txBody>
      </p:sp>
      <p:sp>
        <p:nvSpPr>
          <p:cNvPr id="32783" name="矩形 1049295"/>
          <p:cNvSpPr>
            <a:spLocks noChangeArrowheads="1"/>
          </p:cNvSpPr>
          <p:nvPr/>
        </p:nvSpPr>
        <p:spPr bwMode="auto">
          <a:xfrm>
            <a:off x="7739063" y="5000626"/>
            <a:ext cx="2286000" cy="785813"/>
          </a:xfrm>
          <a:prstGeom prst="rect">
            <a:avLst/>
          </a:prstGeom>
          <a:gradFill rotWithShape="1">
            <a:gsLst>
              <a:gs pos="0">
                <a:srgbClr val="9BFDAF"/>
              </a:gs>
              <a:gs pos="35001">
                <a:srgbClr val="BAFCC7"/>
              </a:gs>
              <a:gs pos="100000">
                <a:srgbClr val="E4FFE9"/>
              </a:gs>
              <a:gs pos="100000">
                <a:srgbClr val="E4FFE9"/>
              </a:gs>
            </a:gsLst>
            <a:lin ang="16200000" scaled="1"/>
          </a:gradFill>
          <a:ln w="9525">
            <a:solidFill>
              <a:srgbClr val="00B04E"/>
            </a:solidFill>
            <a:miter lim="800000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（十二） 产后处理</a:t>
            </a:r>
            <a:endParaRPr lang="zh-CN" altLang="zh-CN"/>
          </a:p>
        </p:txBody>
      </p:sp>
      <p:sp>
        <p:nvSpPr>
          <p:cNvPr id="32784" name="矩形 1049297"/>
          <p:cNvSpPr>
            <a:spLocks noChangeArrowheads="1"/>
          </p:cNvSpPr>
          <p:nvPr/>
        </p:nvSpPr>
        <p:spPr bwMode="auto">
          <a:xfrm>
            <a:off x="1919289" y="4956175"/>
            <a:ext cx="835342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endParaRPr lang="zh-CN" altLang="zh-CN" sz="2000">
              <a:solidFill>
                <a:srgbClr val="111111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97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848E48F0-30AD-4D3A-8F74-F292F973E003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33793" name="标题 104930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150"/>
            <a:ext cx="8353425" cy="720725"/>
          </a:xfrm>
        </p:spPr>
        <p:txBody>
          <a:bodyPr/>
          <a:lstStyle/>
          <a:p>
            <a:pPr eaLnBrk="1" hangingPunct="1"/>
            <a:r>
              <a:rPr lang="zh-CN" altLang="en-US"/>
              <a:t>三、处理</a:t>
            </a:r>
            <a:endParaRPr lang="en-US" altLang="en-US"/>
          </a:p>
        </p:txBody>
      </p:sp>
      <p:sp>
        <p:nvSpPr>
          <p:cNvPr id="33794" name="矩形 1049303"/>
          <p:cNvSpPr>
            <a:spLocks noChangeArrowheads="1"/>
          </p:cNvSpPr>
          <p:nvPr/>
        </p:nvSpPr>
        <p:spPr bwMode="auto">
          <a:xfrm>
            <a:off x="2024064" y="1650677"/>
            <a:ext cx="8643937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（一）评估和监测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rgbClr val="111111"/>
                </a:solidFill>
                <a:ea typeface="微软雅黑" panose="020b0503020204020204" pitchFamily="34" charset="-122"/>
              </a:rPr>
              <a:t>1. 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基本监测： 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注意孕妇头痛、眼花、胸闷、上腹部不适或疼痛及其他消化系统症状、</a:t>
            </a:r>
            <a:r>
              <a:rPr lang="zh-CN" altLang="en-US" sz="2000" u="sng">
                <a:solidFill>
                  <a:schemeClr val="tx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下肢和（或）外阴明显水肿，检查血压的动态变化、体重、尿量变化和血尿常规，注意胎动、胎心和胎儿生长趋势等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。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2. 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孕妇的特殊检查： 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包括眼底、重要器官的功能、凝血功能，血脂、血尿酸水平，尿蛋白定量和电解质水平等的检查，有条件的医疗机构应检查自身</a:t>
            </a:r>
            <a:endParaRPr lang="zh-CN" altLang="en-US" sz="2000">
              <a:solidFill>
                <a:srgbClr val="11111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免疫性疾病的相关指标，如果为早发子痫前期或重度子痫前期或存在HELLP综合征表现更要及时排查</a:t>
            </a:r>
            <a:r>
              <a:rPr lang="zh-CN" altLang="en-US" sz="2000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自身免疫性疾病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的相关指标，有条件时做TTP、溶血性尿毒症综合征等鉴别指标的检查，注意与妊娠期急性脂肪肝鉴别。</a:t>
            </a: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</p:txBody>
      </p:sp>
      <p:sp>
        <p:nvSpPr>
          <p:cNvPr id="33796" name="矩形 1049305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3E6492CB-6277-469D-B2A0-479A75EABB17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25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821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80C83D5B-6B88-45ED-BD34-12DA9E5D3AB3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34817" name="标题 104930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150"/>
            <a:ext cx="11137900" cy="720725"/>
          </a:xfrm>
        </p:spPr>
        <p:txBody>
          <a:bodyPr/>
          <a:lstStyle/>
          <a:p>
            <a:pPr eaLnBrk="1" hangingPunct="1"/>
            <a:r>
              <a:rPr lang="zh-CN" altLang="en-US"/>
              <a:t>三、处理</a:t>
            </a:r>
            <a:endParaRPr lang="en-US" altLang="en-US"/>
          </a:p>
        </p:txBody>
      </p:sp>
      <p:sp>
        <p:nvSpPr>
          <p:cNvPr id="34818" name="矩形 1049303"/>
          <p:cNvSpPr>
            <a:spLocks noChangeArrowheads="1"/>
          </p:cNvSpPr>
          <p:nvPr/>
        </p:nvSpPr>
        <p:spPr bwMode="auto">
          <a:xfrm>
            <a:off x="2024064" y="1772685"/>
            <a:ext cx="8643937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（一）评估和监测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3. 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胎儿的特殊检查： </a:t>
            </a:r>
            <a:r>
              <a:rPr lang="zh-CN" altLang="en-US" sz="2000">
                <a:latin typeface="华文仿宋" panose="02010600040101010101" pitchFamily="2" charset="-122"/>
                <a:ea typeface="华文仿宋" panose="02010600040101010101" pitchFamily="2" charset="-122"/>
              </a:rPr>
              <a:t>包括胎儿电子监护、超声监测胎儿生长发育、羊水量，如可疑胎儿生长受限或存在胎儿生长受限趋势，严密动态监测；有条件</a:t>
            </a:r>
            <a:endParaRPr lang="zh-CN" altLang="en-US" sz="200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华文仿宋" panose="02010600040101010101" pitchFamily="2" charset="-122"/>
                <a:ea typeface="华文仿宋" panose="02010600040101010101" pitchFamily="2" charset="-122"/>
              </a:rPr>
              <a:t>的机构应注意检测</a:t>
            </a:r>
            <a:r>
              <a:rPr lang="zh-CN" altLang="en-US" sz="2000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脐动脉和胎儿大脑中动脉血流阻力</a:t>
            </a:r>
            <a:r>
              <a:rPr lang="zh-CN" altLang="en-US" sz="2000">
                <a:latin typeface="华文仿宋" panose="02010600040101010101" pitchFamily="2" charset="-122"/>
                <a:ea typeface="华文仿宋" panose="02010600040101010101" pitchFamily="2" charset="-122"/>
              </a:rPr>
              <a:t>等。</a:t>
            </a:r>
            <a:endParaRPr lang="zh-CN" altLang="en-US" sz="200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2000">
              <a:solidFill>
                <a:srgbClr val="11111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4. 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检查项目和频度： 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根据病情决定，注意个体化，以便于掌握病情变化。诊断为子痫前期者，需要每周1次甚至每周2次的产前检查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。</a:t>
            </a:r>
            <a:endParaRPr lang="zh-CN" altLang="zh-CN"/>
          </a:p>
          <a:p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</p:txBody>
      </p:sp>
      <p:sp>
        <p:nvSpPr>
          <p:cNvPr id="34820" name="矩形 1049305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81299322-A75D-4501-B2BA-AFC7ACEA6345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26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45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E96D1B87-4816-4373-BF0A-41ECB2F0745E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35841" name="标题 1049307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150"/>
            <a:ext cx="8353425" cy="720725"/>
          </a:xfrm>
        </p:spPr>
        <p:txBody>
          <a:bodyPr/>
          <a:lstStyle/>
          <a:p>
            <a:pPr eaLnBrk="1" hangingPunct="1"/>
            <a:r>
              <a:rPr lang="zh-CN" altLang="en-US"/>
              <a:t>三、处理</a:t>
            </a:r>
            <a:endParaRPr lang="en-US" altLang="en-US"/>
          </a:p>
        </p:txBody>
      </p:sp>
      <p:sp>
        <p:nvSpPr>
          <p:cNvPr id="35842" name="矩形 1049309"/>
          <p:cNvSpPr>
            <a:spLocks noChangeArrowheads="1"/>
          </p:cNvSpPr>
          <p:nvPr/>
        </p:nvSpPr>
        <p:spPr bwMode="auto">
          <a:xfrm>
            <a:off x="2024064" y="1616320"/>
            <a:ext cx="8429625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r>
              <a:rPr lang="zh-CN" altLang="en-US" sz="2800">
                <a:solidFill>
                  <a:srgbClr val="111111"/>
                </a:solidFill>
                <a:ea typeface="微软雅黑" panose="020b0503020204020204" pitchFamily="34" charset="-122"/>
              </a:rPr>
              <a:t>（二）一般治疗</a:t>
            </a:r>
            <a:endParaRPr lang="zh-CN" altLang="zh-CN"/>
          </a:p>
          <a:p>
            <a:pPr>
              <a:lnSpc>
                <a:spcPct val="150000"/>
              </a:lnSpc>
              <a:buFont typeface="Arial" pitchFamily="34" charset="0"/>
              <a:buAutoNum type="arabicPeriod"/>
            </a:pP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治疗地点： </a:t>
            </a:r>
            <a:endParaRPr lang="zh-CN" altLang="zh-CN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轻度妊娠期高血压孕妇可</a:t>
            </a:r>
            <a:r>
              <a:rPr lang="zh-CN" altLang="en-US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门诊</a:t>
            </a:r>
            <a:r>
              <a:rPr lang="en-US" altLang="en-US" err="1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或住院治疗</a:t>
            </a:r>
            <a:endParaRPr lang="zh-CN" altLang="zh-CN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非重度子痫前期孕妇应评估后决定</a:t>
            </a:r>
            <a:r>
              <a:rPr lang="zh-CN" altLang="en-US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是否住院</a:t>
            </a:r>
            <a:r>
              <a:rPr lang="en-US" altLang="en-US" err="1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治疗</a:t>
            </a:r>
            <a:endParaRPr lang="zh-CN" altLang="zh-CN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</a:t>
            </a:r>
            <a:r>
              <a:rPr lang="zh-CN" altLang="en-US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重度妊娠期高血压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、 </a:t>
            </a:r>
            <a:r>
              <a:rPr lang="zh-CN" altLang="en-US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重度子痫前期及子痫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孕妇均应</a:t>
            </a:r>
            <a:r>
              <a:rPr lang="zh-CN" altLang="en-US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住院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监测和治疗。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2. 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休息和饮食： </a:t>
            </a:r>
            <a:endParaRPr lang="zh-CN" altLang="zh-CN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   应注意休息， 以侧卧位为宜； 保证摄入足量的蛋白质和热量； 不建议限制食盐摄入。</a:t>
            </a:r>
            <a:endParaRPr lang="zh-CN" altLang="en-US">
              <a:solidFill>
                <a:srgbClr val="11111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   </a:t>
            </a:r>
            <a:r>
              <a:rPr lang="en-US" altLang="en-US" err="1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保证充足睡眠， 必要时可睡前口服地西泮2.5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～</a:t>
            </a:r>
            <a:r>
              <a:rPr lang="en-US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5.0 mg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。</a:t>
            </a: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</p:txBody>
      </p:sp>
      <p:sp>
        <p:nvSpPr>
          <p:cNvPr id="35844" name="矩形 1049311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FACDB013-699A-4988-9EAC-4CBE060A7B72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27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869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47D68F50-3A76-43D7-9D7B-B89D9A0D84AC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36865" name="标题 104931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150"/>
            <a:ext cx="8353425" cy="720725"/>
          </a:xfrm>
        </p:spPr>
        <p:txBody>
          <a:bodyPr/>
          <a:lstStyle/>
          <a:p>
            <a:pPr eaLnBrk="1" hangingPunct="1"/>
            <a:r>
              <a:rPr lang="zh-CN" altLang="en-US"/>
              <a:t>三、处理</a:t>
            </a:r>
            <a:endParaRPr lang="en-US" altLang="en-US"/>
          </a:p>
        </p:txBody>
      </p:sp>
      <p:sp>
        <p:nvSpPr>
          <p:cNvPr id="36866" name="矩形 1049315"/>
          <p:cNvSpPr>
            <a:spLocks noChangeArrowheads="1"/>
          </p:cNvSpPr>
          <p:nvPr/>
        </p:nvSpPr>
        <p:spPr bwMode="auto">
          <a:xfrm>
            <a:off x="2024064" y="1576295"/>
            <a:ext cx="8429625" cy="466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342900" indent="-3429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111111"/>
                </a:solidFill>
                <a:ea typeface="微软雅黑" panose="020b0503020204020204" pitchFamily="34" charset="-122"/>
              </a:rPr>
              <a:t>（三）降压治疗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rgbClr val="111111"/>
                </a:solidFill>
                <a:ea typeface="微软雅黑" panose="020b0503020204020204" pitchFamily="34" charset="-122"/>
              </a:rPr>
              <a:t>1.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降压治疗的</a:t>
            </a:r>
            <a:r>
              <a:rPr lang="zh-CN" altLang="en-US" sz="2000">
                <a:solidFill>
                  <a:srgbClr val="FF0000"/>
                </a:solidFill>
                <a:ea typeface="微软雅黑" panose="020b0503020204020204" pitchFamily="34" charset="-122"/>
              </a:rPr>
              <a:t>目的</a:t>
            </a:r>
            <a:r>
              <a:rPr lang="en-US" altLang="en-US" sz="2000" err="1">
                <a:solidFill>
                  <a:srgbClr val="111111"/>
                </a:solidFill>
                <a:ea typeface="微软雅黑" panose="020b0503020204020204" pitchFamily="34" charset="-122"/>
              </a:rPr>
              <a:t>是预防心脑血管意外和胎盘早剥等严重母胎并发症。</a:t>
            </a: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 </a:t>
            </a:r>
            <a:r>
              <a:rPr lang="en-US" altLang="en-US" sz="2000" err="1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降压治疗指征：</a:t>
            </a:r>
            <a:endParaRPr lang="zh-CN" altLang="en-US" sz="2000">
              <a:solidFill>
                <a:srgbClr val="11111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AutoNum type="arabicPeriod"/>
            </a:pPr>
            <a:r>
              <a:rPr lang="en-US" altLang="en-US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收缩压≥160 mmHg</a:t>
            </a:r>
            <a:r>
              <a:rPr lang="zh-CN" altLang="en-US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和（或） 舒张压</a:t>
            </a:r>
            <a:r>
              <a:rPr lang="en-US" altLang="zh-CN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≥</a:t>
            </a:r>
            <a:r>
              <a:rPr lang="en-US" altLang="en-US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110 mmHg</a:t>
            </a:r>
            <a:r>
              <a:rPr lang="zh-CN" altLang="en-US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的严重高血压孕妇</a:t>
            </a:r>
            <a:r>
              <a:rPr lang="zh-CN" altLang="en-US" b="1" u="sng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必须</a:t>
            </a:r>
            <a:r>
              <a:rPr lang="en-US" altLang="en-US" err="1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降压治疗； </a:t>
            </a:r>
            <a:endParaRPr lang="zh-CN" altLang="en-US">
              <a:solidFill>
                <a:srgbClr val="11111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AutoNum type="arabicPeriod"/>
            </a:pPr>
            <a:r>
              <a:rPr lang="en-US" altLang="en-US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收缩压≥140 mmHg 和（或）舒张压≥90 mmHg的高血压孕妇</a:t>
            </a:r>
            <a:r>
              <a:rPr lang="en-US" altLang="en-US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</a:t>
            </a:r>
            <a:r>
              <a:rPr lang="en-US" altLang="en-US" err="1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降压治疗</a:t>
            </a:r>
            <a:r>
              <a:rPr lang="zh-CN" altLang="en-US">
                <a:solidFill>
                  <a:srgbClr val="111111"/>
                </a:solidFill>
                <a:latin typeface="微软雅黑" panose="020b0503020204020204" pitchFamily="34" charset="-122"/>
              </a:rPr>
              <a:t>（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</a:rPr>
              <a:t>2020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</a:rPr>
              <a:t>版</a:t>
            </a:r>
            <a:r>
              <a:rPr lang="zh-CN" altLang="en-US">
                <a:solidFill>
                  <a:srgbClr val="111111"/>
                </a:solidFill>
                <a:latin typeface="微软雅黑" panose="020b0503020204020204" pitchFamily="34" charset="-122"/>
              </a:rPr>
              <a:t>）。 </a:t>
            </a:r>
            <a:r>
              <a:rPr lang="en-US" altLang="en-US" u="sng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收缩压≥1</a:t>
            </a:r>
            <a:r>
              <a:rPr lang="en-US" altLang="zh-CN" u="sng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en-US" altLang="en-US" u="sng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 mmHg</a:t>
            </a:r>
            <a:r>
              <a:rPr lang="zh-CN" altLang="en-US" u="sng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和（或） 舒张压</a:t>
            </a:r>
            <a:r>
              <a:rPr lang="en-US" altLang="zh-CN" u="sng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≥</a:t>
            </a:r>
            <a:r>
              <a:rPr lang="en-US" altLang="en-US" u="sng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u="sng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en-US" u="sng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 mmHg</a:t>
            </a:r>
            <a:r>
              <a:rPr lang="zh-CN" altLang="en-US" u="sng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的高血压孕妇</a:t>
            </a:r>
            <a:r>
              <a:rPr lang="zh-CN" altLang="en-US" b="1" u="sng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</a:t>
            </a:r>
            <a:r>
              <a:rPr lang="en-US" altLang="en-US" u="sng" err="1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降压治疗</a:t>
            </a:r>
            <a:r>
              <a:rPr lang="zh-CN" altLang="en-US" u="sng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en-US" altLang="en-US" u="sng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收缩压1</a:t>
            </a:r>
            <a:r>
              <a:rPr lang="en-US" altLang="zh-CN" u="sng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en-US" u="sng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u="sng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-150</a:t>
            </a:r>
            <a:r>
              <a:rPr lang="en-US" altLang="en-US" u="sng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mmHg</a:t>
            </a:r>
            <a:r>
              <a:rPr lang="zh-CN" altLang="en-US" u="sng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和（或） 舒张压</a:t>
            </a:r>
            <a:r>
              <a:rPr lang="en-US" altLang="zh-CN" u="sng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≥90-100</a:t>
            </a:r>
            <a:r>
              <a:rPr lang="en-US" altLang="en-US" u="sng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mmHg</a:t>
            </a:r>
            <a:r>
              <a:rPr lang="zh-CN" altLang="en-US" u="sng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的高血压孕妇</a:t>
            </a:r>
            <a:r>
              <a:rPr lang="zh-CN" altLang="en-US" b="1" u="sng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不建议</a:t>
            </a:r>
            <a:r>
              <a:rPr lang="zh-CN" altLang="en-US" u="sng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降压，但</a:t>
            </a:r>
            <a:r>
              <a:rPr lang="zh-CN" altLang="en-US" u="sng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并发脏器损伤可考虑</a:t>
            </a:r>
            <a:r>
              <a:rPr lang="zh-CN" altLang="en-US" u="sng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降压（</a:t>
            </a:r>
            <a:r>
              <a:rPr lang="en-US" altLang="zh-CN" u="sng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u="sng">
                <a:solidFill>
                  <a:schemeClr val="tx1"/>
                </a:solidFill>
                <a:latin typeface="微软雅黑" panose="020b0503020204020204" pitchFamily="34" charset="-122"/>
              </a:rPr>
              <a:t>版</a:t>
            </a:r>
            <a:r>
              <a:rPr lang="zh-CN" altLang="en-US" u="sng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AutoNum type="arabicPeriod"/>
            </a:pPr>
            <a:r>
              <a: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妊娠前已用降压药的孕妇应</a:t>
            </a:r>
            <a:r>
              <a:rPr lang="zh-CN" altLang="en-US" u="sng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继续</a:t>
            </a:r>
            <a:r>
              <a: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降压治疗。</a:t>
            </a:r>
            <a:endParaRPr lang="zh-CN" altLang="zh-CN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68" name="矩形 1049317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6907E5CE-E4BD-42BA-9B18-B1F26D3E505E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28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89" name="矩形 1049319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3DE95534-F9D9-49E0-A59F-8257692128B7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29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37890" name="矩形 1049321"/>
          <p:cNvSpPr>
            <a:spLocks noChangeArrowheads="1"/>
          </p:cNvSpPr>
          <p:nvPr/>
        </p:nvSpPr>
        <p:spPr bwMode="auto">
          <a:xfrm>
            <a:off x="2024064" y="1676645"/>
            <a:ext cx="8643937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2.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目标血压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FF0000"/>
                </a:solidFill>
                <a:ea typeface="微软雅黑" panose="020b0503020204020204" pitchFamily="34" charset="-122"/>
              </a:rPr>
              <a:t> </a:t>
            </a:r>
            <a:r>
              <a:rPr lang="zh-CN" altLang="en-US" sz="2000" u="sng">
                <a:solidFill>
                  <a:srgbClr val="111111"/>
                </a:solidFill>
                <a:ea typeface="微软雅黑" panose="020b0503020204020204" pitchFamily="34" charset="-122"/>
              </a:rPr>
              <a:t>孕妇</a:t>
            </a:r>
            <a:r>
              <a:rPr lang="zh-CN" altLang="en-US" sz="2000" u="sng">
                <a:solidFill>
                  <a:srgbClr val="FF0000"/>
                </a:solidFill>
                <a:ea typeface="微软雅黑" panose="020b0503020204020204" pitchFamily="34" charset="-122"/>
              </a:rPr>
              <a:t>未并发</a:t>
            </a:r>
            <a:r>
              <a:rPr lang="zh-CN" altLang="en-US" sz="2000" u="sng">
                <a:solidFill>
                  <a:srgbClr val="111111"/>
                </a:solidFill>
                <a:ea typeface="微软雅黑" panose="020b0503020204020204" pitchFamily="34" charset="-122"/>
              </a:rPr>
              <a:t>器官功能损伤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， 收缩压应控制在130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～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155 mmHg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为宜， 舒张压应控制在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80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～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105 mmHg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； 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zh-CN" altLang="en-US" sz="2000" u="sng">
                <a:solidFill>
                  <a:srgbClr val="111111"/>
                </a:solidFill>
                <a:ea typeface="微软雅黑" panose="020b0503020204020204" pitchFamily="34" charset="-122"/>
              </a:rPr>
              <a:t>孕妇</a:t>
            </a:r>
            <a:r>
              <a:rPr lang="zh-CN" altLang="en-US" sz="2000" u="sng">
                <a:solidFill>
                  <a:srgbClr val="FF0000"/>
                </a:solidFill>
                <a:ea typeface="微软雅黑" panose="020b0503020204020204" pitchFamily="34" charset="-122"/>
              </a:rPr>
              <a:t>并发</a:t>
            </a:r>
            <a:r>
              <a:rPr lang="zh-CN" altLang="en-US" sz="2000" u="sng">
                <a:solidFill>
                  <a:srgbClr val="111111"/>
                </a:solidFill>
                <a:ea typeface="微软雅黑" panose="020b0503020204020204" pitchFamily="34" charset="-122"/>
              </a:rPr>
              <a:t>器官功能损伤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， 则收缩压应控制在130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～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139 mmHg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， 舒张压应控制在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80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～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89 mmHg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。</a:t>
            </a:r>
            <a:endParaRPr lang="zh-CN" altLang="zh-CN"/>
          </a:p>
          <a:p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  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降压过程力求血压下降平稳， 不可波动过大， 且</a:t>
            </a:r>
            <a:r>
              <a:rPr lang="en-US" altLang="en-US" sz="2000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血压不可低于130/80 mmHg</a:t>
            </a:r>
            <a:r>
              <a:rPr lang="zh-CN" altLang="en-US" sz="2000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，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以保证子宫-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胎盘血流灌注 。</a:t>
            </a:r>
            <a:endParaRPr lang="zh-CN" altLang="zh-CN"/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zh-CN"/>
          </a:p>
        </p:txBody>
      </p:sp>
      <p:sp>
        <p:nvSpPr>
          <p:cNvPr id="37893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84EE7A49-4751-454C-BB41-6F1B7410E593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标题 1049307"/>
          <p:cNvSpPr txBox="1">
            <a:spLocks noChangeArrowheads="1"/>
          </p:cNvSpPr>
          <p:nvPr/>
        </p:nvSpPr>
        <p:spPr>
          <a:xfrm>
            <a:off x="0" y="908150"/>
            <a:ext cx="8353425" cy="7207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TW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三、处理</a:t>
            </a:r>
            <a:endParaRPr lang="en-US" altLang="en-US"/>
          </a:p>
        </p:txBody>
      </p:sp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917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68AD8DBB-4D5D-4712-9383-DC00480A6B61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38913" name="标题 104932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150"/>
            <a:ext cx="8353425" cy="720725"/>
          </a:xfrm>
        </p:spPr>
        <p:txBody>
          <a:bodyPr/>
          <a:lstStyle/>
          <a:p>
            <a:pPr eaLnBrk="1" hangingPunct="1"/>
            <a:r>
              <a:rPr lang="zh-CN" altLang="en-US"/>
              <a:t>三、处理</a:t>
            </a:r>
            <a:endParaRPr lang="en-US" altLang="en-US"/>
          </a:p>
        </p:txBody>
      </p:sp>
      <p:sp>
        <p:nvSpPr>
          <p:cNvPr id="38914" name="矩形 1049327"/>
          <p:cNvSpPr>
            <a:spLocks noChangeArrowheads="1"/>
          </p:cNvSpPr>
          <p:nvPr/>
        </p:nvSpPr>
        <p:spPr bwMode="auto">
          <a:xfrm>
            <a:off x="1881188" y="2116605"/>
            <a:ext cx="8786812" cy="318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3.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常用降压药物</a:t>
            </a:r>
            <a:endParaRPr lang="zh-CN" altLang="zh-CN"/>
          </a:p>
          <a:p>
            <a:r>
              <a:rPr lang="zh-CN" altLang="en-US">
                <a:solidFill>
                  <a:srgbClr val="111111"/>
                </a:solidFill>
                <a:ea typeface="微软雅黑" panose="020b0503020204020204" pitchFamily="34" charset="-122"/>
              </a:rPr>
              <a:t>    肾上腺素能受体阻滞剂、 钙离子通道阻滞剂及中枢性肾上腺素能神经阻滞剂等药物。</a:t>
            </a:r>
            <a:endParaRPr lang="zh-CN" altLang="zh-CN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 常用口服降压药物有</a:t>
            </a:r>
            <a:r>
              <a:rPr lang="zh-CN" altLang="en-US">
                <a:solidFill>
                  <a:srgbClr val="CC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拉贝洛尔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、 </a:t>
            </a:r>
            <a:r>
              <a:rPr lang="zh-CN" altLang="en-US">
                <a:solidFill>
                  <a:srgbClr val="CC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硝苯地平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或</a:t>
            </a:r>
            <a:r>
              <a:rPr lang="zh-CN" altLang="en-US">
                <a:solidFill>
                  <a:srgbClr val="CC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硝苯地平缓释片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等；</a:t>
            </a:r>
            <a:endParaRPr lang="zh-CN" altLang="zh-CN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 静脉用降压药物， 常用有： </a:t>
            </a:r>
            <a:r>
              <a:rPr lang="zh-CN" altLang="en-US">
                <a:solidFill>
                  <a:srgbClr val="CC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拉贝洛尔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、 </a:t>
            </a:r>
            <a:r>
              <a:rPr lang="zh-CN" altLang="en-US">
                <a:solidFill>
                  <a:srgbClr val="CC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酚妥拉明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； </a:t>
            </a:r>
            <a:endParaRPr lang="zh-CN" altLang="zh-CN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 孕期</a:t>
            </a:r>
            <a:r>
              <a:rPr lang="zh-CN" altLang="en-US">
                <a:solidFill>
                  <a:srgbClr val="CC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一般不使用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利尿剂降压，以防血液浓缩、有效循环血量减少和高凝倾向。</a:t>
            </a:r>
            <a:endParaRPr lang="zh-CN" altLang="zh-CN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 </a:t>
            </a:r>
            <a:r>
              <a:rPr lang="zh-CN" altLang="en-US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硫酸镁不作为降压药使用</a:t>
            </a:r>
            <a:r>
              <a:rPr lang="zh-CN" altLang="en-US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。</a:t>
            </a:r>
            <a:endParaRPr lang="zh-CN" altLang="zh-CN"/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zh-CN"/>
          </a:p>
          <a:p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</p:txBody>
      </p:sp>
      <p:sp>
        <p:nvSpPr>
          <p:cNvPr id="38916" name="矩形 1049329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70B054F8-6A05-442F-BCF6-B1168340597F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30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941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C4AC72AB-26EB-41D2-8086-35A650529D5C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39937" name="标题 104933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150"/>
            <a:ext cx="8353425" cy="720725"/>
          </a:xfrm>
        </p:spPr>
        <p:txBody>
          <a:bodyPr/>
          <a:lstStyle/>
          <a:p>
            <a:pPr eaLnBrk="1" hangingPunct="1"/>
            <a:r>
              <a:rPr lang="zh-CN" altLang="en-US"/>
              <a:t>三、处理</a:t>
            </a:r>
            <a:endParaRPr lang="en-US" altLang="en-US"/>
          </a:p>
        </p:txBody>
      </p:sp>
      <p:sp>
        <p:nvSpPr>
          <p:cNvPr id="39938" name="矩形 1049333"/>
          <p:cNvSpPr>
            <a:spLocks noChangeArrowheads="1"/>
          </p:cNvSpPr>
          <p:nvPr/>
        </p:nvSpPr>
        <p:spPr bwMode="auto">
          <a:xfrm>
            <a:off x="2024064" y="1484865"/>
            <a:ext cx="8643937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r>
              <a:rPr lang="en-US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4.</a:t>
            </a:r>
            <a:r>
              <a:rPr lang="zh-CN" altLang="en-US" sz="2400">
                <a:solidFill>
                  <a:srgbClr val="111111"/>
                </a:solidFill>
                <a:ea typeface="微软雅黑" panose="020b0503020204020204" pitchFamily="34" charset="-122"/>
              </a:rPr>
              <a:t>常用降压药物用法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rgbClr val="111111"/>
                </a:solidFill>
                <a:ea typeface="微软雅黑" panose="020b0503020204020204" pitchFamily="34" charset="-122"/>
              </a:rPr>
              <a:t>1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）</a:t>
            </a:r>
            <a:r>
              <a:rPr lang="zh-CN" altLang="en-US" sz="2000" b="1">
                <a:solidFill>
                  <a:srgbClr val="CC0000"/>
                </a:solidFill>
                <a:ea typeface="微软雅黑" panose="020b0503020204020204" pitchFamily="34" charset="-122"/>
              </a:rPr>
              <a:t>拉贝洛尔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： 为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α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、 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β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肾上腺素能受体阻滞剂。用法：</a:t>
            </a:r>
            <a:endParaRPr lang="zh-CN" altLang="zh-CN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 口服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50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～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150 mg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，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3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～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4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次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/d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。</a:t>
            </a:r>
            <a:endParaRPr lang="zh-CN" altLang="zh-CN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  静脉注射： 初始剂量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20 mg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，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10 min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后如未有效降压则剂量加倍，最大单次剂量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80 mg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，直至血压被控制，每日最大总剂量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220mg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。</a:t>
            </a:r>
            <a:endParaRPr lang="zh-CN" altLang="zh-CN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  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静脉滴注：50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～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100 mg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加入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5%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葡萄糖溶液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250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～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500 ml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， 根据血压调整滴速， 血压稳定后改口服。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2 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）</a:t>
            </a:r>
            <a:r>
              <a:rPr lang="zh-CN" altLang="en-US" sz="2000" b="1">
                <a:solidFill>
                  <a:srgbClr val="FF0000"/>
                </a:solidFill>
                <a:ea typeface="微软雅黑" panose="020b0503020204020204" pitchFamily="34" charset="-122"/>
              </a:rPr>
              <a:t>硝苯地平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：为二氢吡啶类钙离子通道阻滞剂。用法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  <a:sym typeface="Wingdings" panose="05000000000000000000" pitchFamily="2" charset="2"/>
              </a:rPr>
              <a:t>（</a:t>
            </a:r>
            <a:r>
              <a:rPr lang="zh-CN" altLang="en-US" sz="2000">
                <a:solidFill>
                  <a:srgbClr val="CC0000"/>
                </a:solidFill>
                <a:ea typeface="微软雅黑" panose="020b0503020204020204" pitchFamily="34" charset="-122"/>
                <a:sym typeface="Wingdings" panose="05000000000000000000" pitchFamily="2" charset="2"/>
              </a:rPr>
              <a:t>不主张舌下含化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  <a:sym typeface="Wingdings" panose="05000000000000000000" pitchFamily="2" charset="2"/>
              </a:rPr>
              <a:t>）</a:t>
            </a:r>
            <a:endParaRPr lang="zh-CN" altLang="zh-CN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  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口服5-</a:t>
            </a:r>
            <a:r>
              <a:rPr lang="en-US" altLang="en-US" sz="2000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10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mg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，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3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～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4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次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/d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，</a:t>
            </a:r>
            <a:r>
              <a:rPr lang="en-US" altLang="zh-CN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24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h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总量不超过</a:t>
            </a:r>
            <a:r>
              <a:rPr lang="en-US" altLang="zh-CN" sz="2000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60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mg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。副作用：</a:t>
            </a:r>
            <a:r>
              <a:rPr lang="zh-CN" altLang="en-US" sz="2000">
                <a:solidFill>
                  <a:srgbClr val="CC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心悸头痛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，使用时监测血压，警惕低血压，</a:t>
            </a:r>
            <a:r>
              <a:rPr lang="zh-CN" altLang="en-US" sz="2000" b="1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与硫酸镁协调作用，不建议联用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。</a:t>
            </a:r>
            <a:endParaRPr lang="zh-CN" altLang="zh-CN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 缓释片</a:t>
            </a:r>
            <a:r>
              <a:rPr lang="en-US" altLang="zh-CN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30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mg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口服，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1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～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2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次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/d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。</a:t>
            </a:r>
            <a:endParaRPr lang="en-US" altLang="en-US" sz="2400">
              <a:solidFill>
                <a:srgbClr val="111111"/>
              </a:solidFill>
              <a:ea typeface="微软雅黑" panose="020b0503020204020204" pitchFamily="34" charset="-122"/>
            </a:endParaRPr>
          </a:p>
        </p:txBody>
      </p:sp>
      <p:sp>
        <p:nvSpPr>
          <p:cNvPr id="39940" name="矩形 1049335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31D7D9C4-4964-4A0C-AEEB-36463078BC9E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31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65" name="日期占位符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defRPr>
            </a:lvl9pPr>
          </a:lstStyle>
          <a:p>
            <a:fld id="{3CF71758-5C57-40D1-88CB-6541FF4E4458}" type="datetime1">
              <a:rPr lang="zh-CN" altLang="en-US">
                <a:solidFill>
                  <a:srgbClr val="4D4D4D"/>
                </a:solidFill>
                <a:ea typeface="微软雅黑" panose="020b0503020204020204" pitchFamily="34" charset="-122"/>
              </a:rPr>
              <a:t>2024/9/18</a:t>
            </a:fld>
            <a:endParaRPr lang="zh-CN" altLang="en-US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  <p:sp>
        <p:nvSpPr>
          <p:cNvPr id="40961" name="标题 1049337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08150"/>
            <a:ext cx="8353425" cy="720725"/>
          </a:xfrm>
        </p:spPr>
        <p:txBody>
          <a:bodyPr/>
          <a:lstStyle/>
          <a:p>
            <a:pPr eaLnBrk="1" hangingPunct="1"/>
            <a:r>
              <a:rPr lang="zh-CN" altLang="en-US"/>
              <a:t>三、处理</a:t>
            </a:r>
            <a:endParaRPr lang="en-US" altLang="en-US"/>
          </a:p>
        </p:txBody>
      </p:sp>
      <p:sp>
        <p:nvSpPr>
          <p:cNvPr id="40962" name="矩形 1049339"/>
          <p:cNvSpPr>
            <a:spLocks noChangeArrowheads="1"/>
          </p:cNvSpPr>
          <p:nvPr/>
        </p:nvSpPr>
        <p:spPr bwMode="auto">
          <a:xfrm>
            <a:off x="2024064" y="1719095"/>
            <a:ext cx="8643937" cy="4662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3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）</a:t>
            </a:r>
            <a:r>
              <a:rPr lang="zh-CN" altLang="en-US" sz="2000" b="1">
                <a:solidFill>
                  <a:srgbClr val="CC0000"/>
                </a:solidFill>
                <a:ea typeface="微软雅黑" panose="020b0503020204020204" pitchFamily="34" charset="-122"/>
              </a:rPr>
              <a:t>尼莫地平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： 为二氢吡啶类钙离子通道阻滞剂， 可选择性扩张脑血管。用法：</a:t>
            </a:r>
            <a:endParaRPr lang="zh-CN" altLang="zh-CN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 口服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20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～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60 mg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，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2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～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3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次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/d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。</a:t>
            </a:r>
            <a:endParaRPr lang="zh-CN" altLang="zh-CN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 静脉滴注： 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20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～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40 mg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加入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5%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葡萄糖溶液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250 ml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， 每天总量不超过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360 mg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。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rgbClr val="111111"/>
                </a:solidFill>
                <a:ea typeface="微软雅黑" panose="020b0503020204020204" pitchFamily="34" charset="-122"/>
              </a:rPr>
              <a:t>4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）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 </a:t>
            </a:r>
            <a:r>
              <a:rPr lang="zh-CN" altLang="en-US" sz="2000" b="1">
                <a:solidFill>
                  <a:srgbClr val="FF0000"/>
                </a:solidFill>
                <a:ea typeface="微软雅黑" panose="020b0503020204020204" pitchFamily="34" charset="-122"/>
              </a:rPr>
              <a:t>尼卡地平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： 为二氢吡啶类钙离子通道阻滞剂。用法：</a:t>
            </a:r>
            <a:endParaRPr lang="zh-CN" altLang="zh-CN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 口服初始剂量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20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～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40 mg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， 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3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次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/d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。</a:t>
            </a:r>
            <a:endParaRPr lang="zh-CN" altLang="zh-CN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 静脉滴注： 每小时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1 mg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为起始剂量， 根据血压变化每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10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分钟调整用量。</a:t>
            </a:r>
            <a:endParaRPr lang="zh-CN" altLang="zh-CN"/>
          </a:p>
          <a:p>
            <a:pPr>
              <a:lnSpc>
                <a:spcPct val="150000"/>
              </a:lnSpc>
            </a:pP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5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）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 </a:t>
            </a:r>
            <a:r>
              <a:rPr lang="zh-CN" altLang="en-US" sz="2000" b="1">
                <a:solidFill>
                  <a:srgbClr val="FF0000"/>
                </a:solidFill>
                <a:ea typeface="微软雅黑" panose="020b0503020204020204" pitchFamily="34" charset="-122"/>
              </a:rPr>
              <a:t>酚妥拉明</a:t>
            </a:r>
            <a:r>
              <a:rPr lang="en-US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：为α</a:t>
            </a:r>
            <a:r>
              <a:rPr lang="zh-CN" altLang="en-US" sz="2000">
                <a:solidFill>
                  <a:srgbClr val="111111"/>
                </a:solidFill>
                <a:ea typeface="微软雅黑" panose="020b0503020204020204" pitchFamily="34" charset="-122"/>
              </a:rPr>
              <a:t>肾上腺素能受体阻滞剂。用法： </a:t>
            </a:r>
            <a:endParaRPr lang="zh-CN" altLang="zh-CN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 </a:t>
            </a:r>
            <a:r>
              <a:rPr lang="en-US" altLang="zh-CN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10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～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20 mg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溶于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5%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葡萄糖溶液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100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～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200 ml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， 以</a:t>
            </a:r>
            <a:r>
              <a:rPr lang="en-US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10 μg/min</a:t>
            </a:r>
            <a:r>
              <a:rPr lang="zh-CN" altLang="en-US" sz="200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的速度开始静脉滴注， 应根据降压效果调整滴注剂量。</a:t>
            </a:r>
            <a:endParaRPr lang="zh-CN" altLang="zh-CN"/>
          </a:p>
        </p:txBody>
      </p:sp>
      <p:sp>
        <p:nvSpPr>
          <p:cNvPr id="40964" name="矩形 1049341"/>
          <p:cNvSpPr>
            <a:spLocks noChangeArrowheads="1"/>
          </p:cNvSpPr>
          <p:nvPr/>
        </p:nvSpPr>
        <p:spPr bwMode="auto">
          <a:xfrm>
            <a:off x="8139113" y="6453189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  <a:sym typeface="Arial" pitchFamily="34" charset="0"/>
              </a:defRPr>
            </a:lvl9pPr>
          </a:lstStyle>
          <a:p>
            <a:pPr algn="r"/>
            <a:fld id="{8C9D9075-411E-471C-9D29-0040BDF1D557}" type="slidenum">
              <a:rPr lang="zh-CN" altLang="en-US" sz="1200">
                <a:solidFill>
                  <a:srgbClr val="4D4D4D"/>
                </a:solidFill>
                <a:ea typeface="微软雅黑" panose="020b0503020204020204" pitchFamily="34" charset="-122"/>
              </a:rPr>
              <a:t>32</a:t>
            </a:fld>
            <a:endParaRPr lang="zh-CN" altLang="en-US" sz="1200">
              <a:solidFill>
                <a:srgbClr val="4D4D4D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https://d.book118.com/236005044113010052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佈景主題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新細明體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新細明體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261</Paragraphs>
  <Slides>33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baseType="lpstr" size="44">
      <vt:lpstr>Arial</vt:lpstr>
      <vt:lpstr>Calibri</vt:lpstr>
      <vt:lpstr>Calibri Light</vt:lpstr>
      <vt:lpstr>新細明體</vt:lpstr>
      <vt:lpstr>宋体</vt:lpstr>
      <vt:lpstr>微软雅黑</vt:lpstr>
      <vt:lpstr>汉仪旗黑-55</vt:lpstr>
      <vt:lpstr>Wingdings</vt:lpstr>
      <vt:lpstr>华文仿宋</vt:lpstr>
      <vt:lpstr>Arial Black</vt:lpstr>
      <vt:lpstr>Office Theme</vt:lpstr>
      <vt:lpstr>妊娠期高血压疾病指南</vt:lpstr>
      <vt:lpstr>妊娠期高血压疾病诊治指南</vt:lpstr>
      <vt:lpstr>病理生理改变</vt:lpstr>
      <vt:lpstr>PowerPoint Presentation</vt:lpstr>
      <vt:lpstr>一、分类</vt:lpstr>
      <vt:lpstr>一、分类</vt:lpstr>
      <vt:lpstr>一、分类</vt:lpstr>
      <vt:lpstr>一、分类</vt:lpstr>
      <vt:lpstr>一、分类</vt:lpstr>
      <vt:lpstr>一、分类</vt:lpstr>
      <vt:lpstr>一、分类</vt:lpstr>
      <vt:lpstr>一、分类</vt:lpstr>
      <vt:lpstr>一、分类</vt:lpstr>
      <vt:lpstr>二、诊断</vt:lpstr>
      <vt:lpstr>二、诊断</vt:lpstr>
      <vt:lpstr>二、诊断</vt:lpstr>
      <vt:lpstr>二、诊断</vt:lpstr>
      <vt:lpstr>二、诊断</vt:lpstr>
      <vt:lpstr>二、诊断</vt:lpstr>
      <vt:lpstr>二、诊断</vt:lpstr>
      <vt:lpstr>二、诊断</vt:lpstr>
      <vt:lpstr>三、处理</vt:lpstr>
      <vt:lpstr>三、处理</vt:lpstr>
      <vt:lpstr>三、处理</vt:lpstr>
      <vt:lpstr>三、处理</vt:lpstr>
      <vt:lpstr>三、处理</vt:lpstr>
      <vt:lpstr>三、处理</vt:lpstr>
      <vt:lpstr>三、处理</vt:lpstr>
      <vt:lpstr>PowerPoint Presentation</vt:lpstr>
      <vt:lpstr>三、处理</vt:lpstr>
      <vt:lpstr>三、处理</vt:lpstr>
      <vt:lpstr>三、处理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2024-09-18T20:35:47.940</cp:lastPrinted>
  <dcterms:created xsi:type="dcterms:W3CDTF">2024-09-18T12:35:47Z</dcterms:created>
  <dcterms:modified xsi:type="dcterms:W3CDTF">2024-09-18T12:35:50Z</dcterms:modified>
</cp:coreProperties>
</file>