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711A79-09AD-416B-B6B2-6AFB796528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45BB30-90DC-4C0D-AC92-4836176E53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2C4023-3241-4DB9-819E-C866435DAA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EFF5C4-68E8-46EC-AC55-8D38691469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7A6160-E6B7-4D00-88B7-E033923011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35A024E-2FAA-42FE-ADE5-37D1C33878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E9726D-50A9-4A49-A41D-780AF957DE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D0B2B8-E47B-42EA-A38C-DD6CAAA3F3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84D7C3-2C00-4EE0-917D-99C630C7F9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17EFC5-8C06-45E0-96C8-2B1969C5C2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2DC947-B35F-453D-BA9A-2B5156195F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600515002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小学教学质量的关键互动式教学方法的运用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互动式教学方法概述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互动式教学方法在小学教学中的应用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互动式教学方法的实践效果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互动式教学方法的挑战与解决方案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489" r="5489"/>
          <a:stretch>
            <a:fillRect/>
          </a:stretch>
        </p:blipFill>
        <p:spPr>
          <a:xfrm>
            <a:off x="4821846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探讨互动式教学方法在小学教学中的应用，以提高教学质量和学习效果。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分析当前小学教学面临的挑战，提出互动式教学方法作为解决方案。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通过实践案例和理论研究，证明互动式教学方法在小学教学中的有效性。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474591" y="3601169"/>
            <a:ext cx="492347" cy="492347"/>
            <a:chOff x="1474591" y="3601169"/>
            <a:chExt cx="492347" cy="492347"/>
          </a:xfrm>
        </p:grpSpPr>
        <p:sp>
          <p:nvSpPr>
            <p:cNvPr id="6" name="AutoShape 6"/>
            <p:cNvSpPr/>
            <p:nvPr/>
          </p:nvSpPr>
          <p:spPr>
            <a:xfrm rot="2700000">
              <a:off x="1474591" y="3601169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2372036" y="2275003"/>
            <a:ext cx="2139982" cy="2139982"/>
            <a:chOff x="2372036" y="2275003"/>
            <a:chExt cx="2139982" cy="2139982"/>
          </a:xfrm>
        </p:grpSpPr>
        <p:sp>
          <p:nvSpPr>
            <p:cNvPr id="8" name="Freeform 8"/>
            <p:cNvSpPr/>
            <p:nvPr/>
          </p:nvSpPr>
          <p:spPr>
            <a:xfrm rot="2700000">
              <a:off x="2372036" y="2275003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4244" y="3123014"/>
            <a:ext cx="330613" cy="588550"/>
            <a:chOff x="3274244" y="3123014"/>
            <a:chExt cx="330613" cy="588550"/>
          </a:xfrm>
        </p:grpSpPr>
        <p:sp>
          <p:nvSpPr>
            <p:cNvPr id="10" name="Freeform 10"/>
            <p:cNvSpPr/>
            <p:nvPr/>
          </p:nvSpPr>
          <p:spPr>
            <a:xfrm>
              <a:off x="3274244" y="3123014"/>
              <a:ext cx="330613" cy="588550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12" name="Freeform 12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3195854" y="2092028"/>
            <a:ext cx="492347" cy="492347"/>
            <a:chOff x="3195854" y="2092028"/>
            <a:chExt cx="492347" cy="492347"/>
          </a:xfrm>
        </p:grpSpPr>
        <p:sp>
          <p:nvSpPr>
            <p:cNvPr id="63" name="AutoShape 63"/>
            <p:cNvSpPr/>
            <p:nvPr/>
          </p:nvSpPr>
          <p:spPr>
            <a:xfrm rot="2700000">
              <a:off x="3195854" y="2092028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5" name="Freeform 65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7" name="Group 67"/>
          <p:cNvGrpSpPr/>
          <p:nvPr/>
        </p:nvGrpSpPr>
        <p:grpSpPr>
          <a:xfrm>
            <a:off x="4948930" y="3611741"/>
            <a:ext cx="492347" cy="492347"/>
            <a:chOff x="4948930" y="3611741"/>
            <a:chExt cx="492347" cy="492347"/>
          </a:xfrm>
        </p:grpSpPr>
        <p:sp>
          <p:nvSpPr>
            <p:cNvPr id="68" name="AutoShape 68"/>
            <p:cNvSpPr/>
            <p:nvPr/>
          </p:nvSpPr>
          <p:spPr>
            <a:xfrm rot="2700000">
              <a:off x="4948930" y="3611741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9" name="AutoShape 69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70" name="AutoShape 70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71" name="AutoShape 71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grpSp>
        <p:nvGrpSpPr>
          <p:cNvPr id="72" name="Group 72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73" name="AutoShape 73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5" name="Group 75"/>
          <p:cNvGrpSpPr/>
          <p:nvPr/>
        </p:nvGrpSpPr>
        <p:grpSpPr>
          <a:xfrm>
            <a:off x="6649402" y="3402766"/>
            <a:ext cx="587026" cy="585597"/>
            <a:chOff x="6649402" y="3402766"/>
            <a:chExt cx="587026" cy="585597"/>
          </a:xfrm>
        </p:grpSpPr>
        <p:sp>
          <p:nvSpPr>
            <p:cNvPr id="76" name="AutoShape 76"/>
            <p:cNvSpPr/>
            <p:nvPr/>
          </p:nvSpPr>
          <p:spPr>
            <a:xfrm>
              <a:off x="6649402" y="3402766"/>
              <a:ext cx="587026" cy="585597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7" name="Group 77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8" name="Freeform 78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Freeform 103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Freeform 106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Freeform 122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Freeform 123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Freeform 126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9" name="Group 129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30" name="AutoShape 130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2" name="TextBox 132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教学质量是学校教育的核心，直接影响学生的学习成果和未来发展。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高质量的教学能够激发学生的学习兴趣和主动性，培养学生的创新能力和批判性思维。</a:t>
            </a:r>
          </a:p>
        </p:txBody>
      </p:sp>
      <p:sp>
        <p:nvSpPr>
          <p:cNvPr id="134" name="TextBox 134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提高教学质量是教育改革的重要目标，也是实现教育公平和社会进步的关键。</a:t>
            </a:r>
          </a:p>
        </p:txBody>
      </p:sp>
      <p:grpSp>
        <p:nvGrpSpPr>
          <p:cNvPr id="135" name="Group 13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6" name="AutoShape 13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TextBox 15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教学质量的重要性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互动式教学方法概述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互动式教学方法是一种以学生为主体，通过学生积极参与、师生互动的方式，促进学生主动学习和思考的教学方法。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注重学生的主体性和参与性，强调师生之间的双向交流和合作，以提高学生的学习兴趣和积极性为主要目标。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问答式互动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讨论式互动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角色扮演式互动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小组合作式互动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互动式教学方法的种类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教师安排学生扮演不同的角色，模拟真实场景进行表演或对话，让学生在角色扮演中体验和学习知识，提高其实践能力和社交能力。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教师组织学生对某个话题或问题进行讨论，鼓励学生发表自己的观点和看法，通过讨论和交流，提高学生的思维能力和表达能力。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教师提出问题，引导学生思考并回答，通过问题的解答和交流，促进学生对知识的理解和掌握。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教师将学生分成若干小组，安排小组任务或项目，让学生在小组内合作完成任务，通过小组合作和交流，培养学生的团队合作能力和解决问题的能力。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互动式教学方法在小学教学中的应用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266" r="526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创设生动场景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激发学生情感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培养实践能力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通过模拟真实场景或事件，让学生在仿真的环境中学习和体验，提高学习兴趣和参与度。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情景模拟能够引发学生的情感共鸣，使其在情感上更加投入学习，加深对知识的理解和记忆。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情景模拟法强调实践操作，让学生在模拟场景中运用所学知识解决问题，提高实践能力和解决问题的能力。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情景模拟法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角色扮演法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让学生扮演不同的角色，分配相应的任务和责任，使其在角色扮演中体验和学习相关知识。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角色扮演法需要学生之间的交流和合作，通过互动和沟通共同完成任务，培养学生的团队协作能力和沟通技巧。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角色扮演法鼓励学生发挥想象力和创造力，在角色扮演中探索新的思路和方法，培养学生的创新意识和能力。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分配角色任务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促进交流合作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激发创造力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选择典型案例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启发学生思维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培养批判性思维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案例分析法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案例分析法通过引导学生对案例进行深入分析，启发学生的思维方式和解决问题的能力。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案例分析法鼓励学生提出不同观点和解决方案，培养学生的批判性思维和判断能力。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选取与教学内容相关的典型案例，引导学生进行分析和讨论，加深对知识的理解和应用。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将教学内容与游戏相结合，设计有趣的游戏环节和规则，让学生在游戏中学习和掌握知识。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设计游戏环节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提高学习兴趣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培养竞争意识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游戏化教学法能够激发学生的学习兴趣和积极性，使其在轻松愉快的氛围中学习。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游戏化教学法通过引入竞争机制，培养学生的竞争意识和团队协作能力。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游戏化教学法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互动式教学方法的实践效果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https://d.book118.com/236005150021010042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2024-09-09T08:39:42.939</cp:lastPrinted>
  <dcterms:created xsi:type="dcterms:W3CDTF">2024-09-09T00:39:42Z</dcterms:created>
  <dcterms:modified xsi:type="dcterms:W3CDTF">2024-09-09T00:39:45Z</dcterms:modified>
</cp:coreProperties>
</file>