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BD3F7-FB61-402A-A243-4A2071CA7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E93FA-E97B-4297-8366-652A16878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59FC7-AF27-4399-8C50-35846208A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9072B7-2C39-4F1D-8541-B61064F90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7AF258-20F7-4592-8EE5-79BA97563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C45498-E206-4C14-9BE2-A5AABBC15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63F649-2721-4B5E-8870-3D05DF10F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1944E-4820-4665-A4B7-684660881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8ED1B3-7917-4863-9B7F-AAF645905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AB19A-CE60-418D-BA4B-F5E9101E3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E6033D-17FC-4032-9F61-7A37E56F0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3123322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《微积分公式》ppt课件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微积分公式的推导与证明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微积分公式的应用实例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微积分公式的习题与练习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微积分公式概述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微积分公式在数学、物理、工程等领域有着广泛的应用，是解决实际问题的重要工具之一。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微积分公式是微积分学中的基本公式，用于描述函数的变化率和积分等概念。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微积分公式包括极限公式、导数公式、积分公式等，是微积分学中的基础工具。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微积分公式的基本概念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微积分公式的历史背景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微积分公式的发展可以追溯到17世纪，由牛顿和莱布尼茨等数学家创立。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在微积分公式的发展过程中，数学家们不断探索和完善微积分理论，使其成为数学和物理学中的重要分支。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微积分公式的历史背景对于理解其应用和推广具有重要意义，也是数学史上的重要篇章。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1924526" y="2519839"/>
            <a:ext cx="1044607" cy="1047369"/>
            <a:chOff x="1924526" y="2519839"/>
            <a:chExt cx="1044607" cy="1047369"/>
          </a:xfrm>
        </p:grpSpPr>
        <p:sp>
          <p:nvSpPr>
            <p:cNvPr id="12" name="AutoShape 12"/>
            <p:cNvSpPr/>
            <p:nvPr/>
          </p:nvSpPr>
          <p:spPr>
            <a:xfrm>
              <a:off x="1924526" y="2519839"/>
              <a:ext cx="1044607" cy="10473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65985" y="2636329"/>
              <a:ext cx="577596" cy="786956"/>
            </a:xfrm>
            <a:custGeom>
              <a:rect l="l" t="t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947577" y="3946970"/>
            <a:ext cx="1044607" cy="1047369"/>
            <a:chOff x="1947577" y="3946970"/>
            <a:chExt cx="1044607" cy="1047369"/>
          </a:xfrm>
        </p:grpSpPr>
        <p:sp>
          <p:nvSpPr>
            <p:cNvPr id="15" name="AutoShape 15"/>
            <p:cNvSpPr/>
            <p:nvPr/>
          </p:nvSpPr>
          <p:spPr>
            <a:xfrm>
              <a:off x="1947577" y="3946970"/>
              <a:ext cx="1044607" cy="1047369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191798" y="4100989"/>
              <a:ext cx="510064" cy="694849"/>
            </a:xfrm>
            <a:custGeom>
              <a:rect l="l" t="t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9137428" y="2548604"/>
            <a:ext cx="1046035" cy="1047369"/>
            <a:chOff x="9137428" y="2548604"/>
            <a:chExt cx="1046035" cy="1047369"/>
          </a:xfrm>
        </p:grpSpPr>
        <p:sp>
          <p:nvSpPr>
            <p:cNvPr id="18" name="AutoShape 18"/>
            <p:cNvSpPr/>
            <p:nvPr/>
          </p:nvSpPr>
          <p:spPr>
            <a:xfrm>
              <a:off x="9137428" y="2548604"/>
              <a:ext cx="1046035" cy="10473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9374505" y="2745677"/>
              <a:ext cx="645128" cy="635889"/>
            </a:xfrm>
            <a:custGeom>
              <a:rect l="l" t="t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9180481" y="3974306"/>
            <a:ext cx="1044607" cy="1047369"/>
            <a:chOff x="9180481" y="3974306"/>
            <a:chExt cx="1044607" cy="1047369"/>
          </a:xfrm>
        </p:grpSpPr>
        <p:sp>
          <p:nvSpPr>
            <p:cNvPr id="21" name="AutoShape 21"/>
            <p:cNvSpPr/>
            <p:nvPr/>
          </p:nvSpPr>
          <p:spPr>
            <a:xfrm>
              <a:off x="9180481" y="3974306"/>
              <a:ext cx="1044607" cy="1047369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9423273" y="4204526"/>
              <a:ext cx="596265" cy="591312"/>
            </a:xfrm>
            <a:custGeom>
              <a:rect l="l" t="t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AutoShape 23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微积分公式在数学领域中有着广泛的应用，如函数分析、微分方程、实数分析等。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在物理学中，微积分公式被广泛应用于力学、电磁学、热学等领域。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在工程学中，微积分公式被用于解决各种实际问题，如优化设计、控制系统分析等。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此外，微积分公式还在经济学、生物学等领域有着广泛的应用。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微积分公式的应用领域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微积分公式解析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导数公式解析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导数公式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导数是函数在某一点的切线斜率，导数公式用于计算函数的斜率。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导数性质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导数具有一些基本性质，如可加性、可乘性和可导函数的商的导数等。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导数定义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导数定义为函数在某一点的变化率，即函数在这一点附近的小增量与自变量增量的比值。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导数应用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导数在许多领域都有应用，如物理、工程、经济等。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积分公式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积分是微分的逆运算，用于计算函数与坐标轴所夹的面积。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定积分定义为函数在某个区间上的面积，即函数在区间上与坐标轴所夹的面积。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积分性质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积分具有一些基本性质，如可加性、可乘性和积分的极限定理等。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积分应用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积分在许多领域都有应用，如物理、工程、经济等。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积分公式解析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微分方程可以分为线性微分方程和非线性微分方程。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微分方程分类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微分方程解法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微分方程应用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微分方程在许多领域都有应用，如物理、工程、经济等。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微分方程是包含未知函数的导数或偏导数的方程。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微分方程的解法包括分离变量法、常数变异法、参数方程法等。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微分方程公式解析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微积分公式的推导与证明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导数公式的推导与证明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导数的定义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函数在某一点的导数是该函数在这一点附近取值的变化率。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导数的几何意义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函数在某一点的导数等于该点切线的斜率。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导数公式的推导与证明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常数函数的导数为0；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幂函数的导数为其指数乘以函数值；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基本初等函数的导数公式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指数函数的导数为函数值乘以指数；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导数的运算法则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对数函数的导数为1除以函数值的导数。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导数公式的推导与证明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852041" y="2608040"/>
            <a:ext cx="1741075" cy="1743361"/>
            <a:chOff x="1852041" y="2608040"/>
            <a:chExt cx="1741075" cy="1743361"/>
          </a:xfrm>
        </p:grpSpPr>
        <p:sp>
          <p:nvSpPr>
            <p:cNvPr id="3" name="Freeform 3"/>
            <p:cNvSpPr/>
            <p:nvPr/>
          </p:nvSpPr>
          <p:spPr>
            <a:xfrm>
              <a:off x="1852041" y="2608040"/>
              <a:ext cx="1741075" cy="1743361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5" name="Freeform 5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8" name="Freeform 8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11" name="Freeform 11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76214" y="2441829"/>
            <a:ext cx="497967" cy="2077498"/>
            <a:chOff x="2476214" y="2441829"/>
            <a:chExt cx="497967" cy="2077498"/>
          </a:xfrm>
        </p:grpSpPr>
        <p:sp>
          <p:nvSpPr>
            <p:cNvPr id="14" name="Freeform 14"/>
            <p:cNvSpPr/>
            <p:nvPr/>
          </p:nvSpPr>
          <p:spPr>
            <a:xfrm>
              <a:off x="247621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 flipV="1">
              <a:off x="247621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1852041" y="2607469"/>
            <a:ext cx="1741075" cy="1743361"/>
            <a:chOff x="1852041" y="2607469"/>
            <a:chExt cx="1741075" cy="1743361"/>
          </a:xfrm>
        </p:grpSpPr>
        <p:sp>
          <p:nvSpPr>
            <p:cNvPr id="17" name="Freeform 17"/>
            <p:cNvSpPr/>
            <p:nvPr/>
          </p:nvSpPr>
          <p:spPr>
            <a:xfrm>
              <a:off x="1852041" y="2607469"/>
              <a:ext cx="1741075" cy="1743361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19" name="Freeform 19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2" name="Freeform 22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5" name="Freeform 25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2476214" y="2441257"/>
            <a:ext cx="497967" cy="2077498"/>
            <a:chOff x="2476214" y="2441257"/>
            <a:chExt cx="497967" cy="2077498"/>
          </a:xfrm>
        </p:grpSpPr>
        <p:sp>
          <p:nvSpPr>
            <p:cNvPr id="28" name="Freeform 28"/>
            <p:cNvSpPr/>
            <p:nvPr/>
          </p:nvSpPr>
          <p:spPr>
            <a:xfrm>
              <a:off x="247621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 flipV="1">
              <a:off x="247621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3653980" y="3200971"/>
            <a:ext cx="2390966" cy="2394109"/>
            <a:chOff x="3653980" y="3200971"/>
            <a:chExt cx="2390966" cy="2394109"/>
          </a:xfrm>
        </p:grpSpPr>
        <p:sp>
          <p:nvSpPr>
            <p:cNvPr id="31" name="Freeform 31"/>
            <p:cNvSpPr/>
            <p:nvPr/>
          </p:nvSpPr>
          <p:spPr>
            <a:xfrm>
              <a:off x="3653980" y="3200971"/>
              <a:ext cx="2390966" cy="2394109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3" name="Freeform 33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6" name="Freeform 36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9" name="Freeform 39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11135" y="2972753"/>
            <a:ext cx="683800" cy="2852928"/>
            <a:chOff x="4511135" y="2972753"/>
            <a:chExt cx="683800" cy="2852928"/>
          </a:xfrm>
        </p:grpSpPr>
        <p:sp>
          <p:nvSpPr>
            <p:cNvPr id="42" name="Freeform 42"/>
            <p:cNvSpPr/>
            <p:nvPr/>
          </p:nvSpPr>
          <p:spPr>
            <a:xfrm>
              <a:off x="4511135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 flipV="1">
              <a:off x="4511135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3648742" y="3197923"/>
            <a:ext cx="2396966" cy="2400109"/>
            <a:chOff x="3648742" y="3197923"/>
            <a:chExt cx="2396966" cy="2400109"/>
          </a:xfrm>
        </p:grpSpPr>
        <p:sp>
          <p:nvSpPr>
            <p:cNvPr id="45" name="Freeform 45"/>
            <p:cNvSpPr/>
            <p:nvPr/>
          </p:nvSpPr>
          <p:spPr>
            <a:xfrm>
              <a:off x="3648742" y="3197923"/>
              <a:ext cx="2396966" cy="2400109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7" name="Freeform 47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9" name="Group 49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50" name="Freeform 50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53" name="Freeform 53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5" name="Group 55"/>
          <p:cNvGrpSpPr/>
          <p:nvPr/>
        </p:nvGrpSpPr>
        <p:grpSpPr>
          <a:xfrm>
            <a:off x="4508087" y="2969133"/>
            <a:ext cx="685514" cy="2860167"/>
            <a:chOff x="4508087" y="2969133"/>
            <a:chExt cx="685514" cy="2860167"/>
          </a:xfrm>
        </p:grpSpPr>
        <p:sp>
          <p:nvSpPr>
            <p:cNvPr id="56" name="Freeform 56"/>
            <p:cNvSpPr/>
            <p:nvPr/>
          </p:nvSpPr>
          <p:spPr>
            <a:xfrm>
              <a:off x="4508087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 flipV="1">
              <a:off x="4508087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124670" y="2332768"/>
            <a:ext cx="2128075" cy="2130933"/>
            <a:chOff x="6124670" y="2332768"/>
            <a:chExt cx="2128075" cy="2130933"/>
          </a:xfrm>
        </p:grpSpPr>
        <p:sp>
          <p:nvSpPr>
            <p:cNvPr id="59" name="Freeform 59"/>
            <p:cNvSpPr/>
            <p:nvPr/>
          </p:nvSpPr>
          <p:spPr>
            <a:xfrm>
              <a:off x="6124670" y="2332768"/>
              <a:ext cx="2128075" cy="2130933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61" name="Freeform 61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64" name="Freeform 64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67" name="Freeform 67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9" name="Group 69"/>
          <p:cNvGrpSpPr/>
          <p:nvPr/>
        </p:nvGrpSpPr>
        <p:grpSpPr>
          <a:xfrm>
            <a:off x="6887527" y="2129600"/>
            <a:ext cx="608648" cy="2539364"/>
            <a:chOff x="6887527" y="2129600"/>
            <a:chExt cx="608648" cy="2539364"/>
          </a:xfrm>
        </p:grpSpPr>
        <p:sp>
          <p:nvSpPr>
            <p:cNvPr id="70" name="Freeform 70"/>
            <p:cNvSpPr/>
            <p:nvPr/>
          </p:nvSpPr>
          <p:spPr>
            <a:xfrm>
              <a:off x="6887527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 flipV="1">
              <a:off x="6887527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6128195" y="2331911"/>
            <a:ext cx="2132933" cy="2135696"/>
            <a:chOff x="6128195" y="2331911"/>
            <a:chExt cx="2132933" cy="2135696"/>
          </a:xfrm>
        </p:grpSpPr>
        <p:sp>
          <p:nvSpPr>
            <p:cNvPr id="73" name="Freeform 73"/>
            <p:cNvSpPr/>
            <p:nvPr/>
          </p:nvSpPr>
          <p:spPr>
            <a:xfrm>
              <a:off x="6128195" y="2331911"/>
              <a:ext cx="2132933" cy="2135696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5" name="Freeform 75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8" name="Freeform 78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0" name="Group 80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81" name="Freeform 81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3" name="Group 83"/>
          <p:cNvGrpSpPr/>
          <p:nvPr/>
        </p:nvGrpSpPr>
        <p:grpSpPr>
          <a:xfrm>
            <a:off x="6892861" y="2128361"/>
            <a:ext cx="609981" cy="2545080"/>
            <a:chOff x="6892861" y="2128361"/>
            <a:chExt cx="609981" cy="2545080"/>
          </a:xfrm>
        </p:grpSpPr>
        <p:sp>
          <p:nvSpPr>
            <p:cNvPr id="84" name="Freeform 84"/>
            <p:cNvSpPr/>
            <p:nvPr/>
          </p:nvSpPr>
          <p:spPr>
            <a:xfrm>
              <a:off x="6892861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 flipV="1">
              <a:off x="6892861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8370475" y="3384518"/>
            <a:ext cx="1691640" cy="1693831"/>
            <a:chOff x="8370475" y="3384518"/>
            <a:chExt cx="1691640" cy="1693831"/>
          </a:xfrm>
        </p:grpSpPr>
        <p:sp>
          <p:nvSpPr>
            <p:cNvPr id="87" name="Freeform 87"/>
            <p:cNvSpPr/>
            <p:nvPr/>
          </p:nvSpPr>
          <p:spPr>
            <a:xfrm>
              <a:off x="8370475" y="3384518"/>
              <a:ext cx="1691640" cy="1693831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9" name="Freeform 89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1" name="Group 91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92" name="Freeform 92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4" name="Group 94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95" name="Freeform 95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976932" y="3223070"/>
            <a:ext cx="483775" cy="2018442"/>
            <a:chOff x="8976932" y="3223070"/>
            <a:chExt cx="483775" cy="2018442"/>
          </a:xfrm>
        </p:grpSpPr>
        <p:sp>
          <p:nvSpPr>
            <p:cNvPr id="98" name="Freeform 98"/>
            <p:cNvSpPr/>
            <p:nvPr/>
          </p:nvSpPr>
          <p:spPr>
            <a:xfrm>
              <a:off x="8976932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 flipV="1">
              <a:off x="8976932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8365141" y="3394805"/>
            <a:ext cx="1696498" cy="1698688"/>
            <a:chOff x="8365141" y="3394805"/>
            <a:chExt cx="1696498" cy="1698688"/>
          </a:xfrm>
        </p:grpSpPr>
        <p:sp>
          <p:nvSpPr>
            <p:cNvPr id="101" name="Freeform 101"/>
            <p:cNvSpPr/>
            <p:nvPr/>
          </p:nvSpPr>
          <p:spPr>
            <a:xfrm>
              <a:off x="8365141" y="3394805"/>
              <a:ext cx="1696498" cy="1698688"/>
            </a:xfrm>
            <a:custGeom>
              <a:rect l="l" t="t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103" name="Freeform 103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5" name="Group 105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106" name="Freeform 106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109" name="Freeform 109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1" name="Group 111"/>
          <p:cNvGrpSpPr/>
          <p:nvPr/>
        </p:nvGrpSpPr>
        <p:grpSpPr>
          <a:xfrm>
            <a:off x="8973312" y="3232880"/>
            <a:ext cx="485203" cy="2024254"/>
            <a:chOff x="8973312" y="3232880"/>
            <a:chExt cx="485203" cy="2024254"/>
          </a:xfrm>
        </p:grpSpPr>
        <p:sp>
          <p:nvSpPr>
            <p:cNvPr id="112" name="Freeform 112"/>
            <p:cNvSpPr/>
            <p:nvPr/>
          </p:nvSpPr>
          <p:spPr>
            <a:xfrm>
              <a:off x="897331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 flipV="1">
              <a:off x="897331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4" name="AutoShape 114"/>
          <p:cNvSpPr/>
          <p:nvPr/>
        </p:nvSpPr>
        <p:spPr>
          <a:xfrm>
            <a:off x="1881440" y="1529633"/>
            <a:ext cx="1711676" cy="926585"/>
          </a:xfrm>
          <a:prstGeom prst="roundRect">
            <a:avLst>
              <a:gd name="adj" fmla="val 50000"/>
            </a:avLst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5" name="AutoShape 115"/>
          <p:cNvSpPr/>
          <p:nvPr/>
        </p:nvSpPr>
        <p:spPr>
          <a:xfrm>
            <a:off x="3930347" y="2068834"/>
            <a:ext cx="1861281" cy="801731"/>
          </a:xfrm>
          <a:prstGeom prst="roundRect">
            <a:avLst>
              <a:gd name="adj" fmla="val 50000"/>
            </a:avLst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6" name="AutoShape 116"/>
          <p:cNvSpPr/>
          <p:nvPr/>
        </p:nvSpPr>
        <p:spPr>
          <a:xfrm>
            <a:off x="6291044" y="4827209"/>
            <a:ext cx="1961702" cy="676877"/>
          </a:xfrm>
          <a:prstGeom prst="roundRect">
            <a:avLst>
              <a:gd name="adj" fmla="val 50000"/>
            </a:avLst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17" name="AutoShape 117"/>
          <p:cNvSpPr/>
          <p:nvPr/>
        </p:nvSpPr>
        <p:spPr>
          <a:xfrm>
            <a:off x="8259490" y="2472045"/>
            <a:ext cx="1802625" cy="598843"/>
          </a:xfrm>
          <a:prstGeom prst="roundRect">
            <a:avLst>
              <a:gd name="adj" fmla="val 50000"/>
            </a:avLst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8" name="AutoShape 118"/>
          <p:cNvSpPr/>
          <p:nvPr/>
        </p:nvSpPr>
        <p:spPr>
          <a:xfrm>
            <a:off x="2048111" y="2956888"/>
            <a:ext cx="1319003" cy="1021481"/>
          </a:xfrm>
          <a:prstGeom prst="rect">
            <a:avLst/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加减乘除的导数法则；</a:t>
            </a:r>
            <a:endParaRPr lang="en-US" sz="1100"/>
          </a:p>
        </p:txBody>
      </p:sp>
      <p:sp>
        <p:nvSpPr>
          <p:cNvPr id="119" name="AutoShape 119"/>
          <p:cNvSpPr/>
          <p:nvPr/>
        </p:nvSpPr>
        <p:spPr>
          <a:xfrm>
            <a:off x="4161675" y="3892047"/>
            <a:ext cx="1319003" cy="1021481"/>
          </a:xfrm>
          <a:prstGeom prst="rect">
            <a:avLst/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复合函数的导数法则；</a:t>
            </a:r>
            <a:endParaRPr lang="en-US" sz="1100"/>
          </a:p>
        </p:txBody>
      </p:sp>
      <p:sp>
        <p:nvSpPr>
          <p:cNvPr id="120" name="AutoShape 120"/>
          <p:cNvSpPr/>
          <p:nvPr/>
        </p:nvSpPr>
        <p:spPr>
          <a:xfrm>
            <a:off x="6500820" y="2876320"/>
            <a:ext cx="1319003" cy="1021481"/>
          </a:xfrm>
          <a:prstGeom prst="rect">
            <a:avLst/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链式法则；</a:t>
            </a:r>
            <a:endParaRPr lang="en-US" sz="1100"/>
          </a:p>
        </p:txBody>
      </p:sp>
      <p:sp>
        <p:nvSpPr>
          <p:cNvPr id="121" name="AutoShape 121"/>
          <p:cNvSpPr/>
          <p:nvPr/>
        </p:nvSpPr>
        <p:spPr>
          <a:xfrm>
            <a:off x="8543982" y="3710771"/>
            <a:ext cx="1319003" cy="1021481"/>
          </a:xfrm>
          <a:prstGeom prst="rect">
            <a:avLst/>
          </a:prstGeom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反函数的导数法则。</a:t>
            </a:r>
            <a:endParaRPr lang="en-US" sz="1100"/>
          </a:p>
        </p:txBody>
      </p:sp>
      <p:grpSp>
        <p:nvGrpSpPr>
          <p:cNvPr id="122" name="Group 122"/>
          <p:cNvGrpSpPr/>
          <p:nvPr/>
        </p:nvGrpSpPr>
        <p:grpSpPr>
          <a:xfrm>
            <a:off x="355440" y="80608"/>
            <a:ext cx="8413466" cy="723900"/>
            <a:chOff x="355440" y="80608"/>
            <a:chExt cx="8413466" cy="723900"/>
          </a:xfrm>
        </p:grpSpPr>
        <p:sp>
          <p:nvSpPr>
            <p:cNvPr id="123" name="TextBox 123"/>
            <p:cNvSpPr txBox="1"/>
            <p:nvPr/>
          </p:nvSpPr>
          <p:spPr>
            <a:xfrm>
              <a:off x="948881" y="80608"/>
              <a:ext cx="7820025" cy="7239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导数公式的推导与证明</a:t>
              </a:r>
            </a:p>
          </p:txBody>
        </p:sp>
        <p:sp>
          <p:nvSpPr>
            <p:cNvPr id="124" name="AutoShape 124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https://d.book118.com/236031233221010033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2024-09-02T14:34:31.353</cp:lastPrinted>
  <dcterms:created xsi:type="dcterms:W3CDTF">2024-09-02T06:34:31Z</dcterms:created>
  <dcterms:modified xsi:type="dcterms:W3CDTF">2024-09-02T06:34:33Z</dcterms:modified>
</cp:coreProperties>
</file>