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  <p:sldMasterId id="2147483688" r:id="rId3"/>
    <p:sldMasterId id="2147483700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EA538-B8B2-4895-8609-0C0D1D40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0F9D3-873D-4F02-AD20-94E8407E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8B02A-8F06-426D-BE6F-6D1B310B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07362-2160-45C3-AD35-93CABFAA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6852E-0FA5-4857-9A90-C191BB274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2D7AA-439C-4DEC-A0E0-8EA1DD05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4E7EE-A73C-4E6F-9EE6-04FC9C62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EE072-8E8F-4459-907B-77F54669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E09E3-FBF9-4990-87B1-F7EAB899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96F4C-66B7-4767-921D-6A05C30B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B6A2-9C67-49C9-BD8D-397D4FCC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700213"/>
            <a:ext cx="4025900" cy="4403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431800"/>
            <a:ext cx="2051050" cy="56721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431800"/>
            <a:ext cx="6000750" cy="56721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../media/image1.png" /><Relationship Id="rId13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/>
          <p:nvPr/>
        </p:nvSpPr>
        <p:spPr bwMode="ltGray">
          <a:xfrm>
            <a:off x="417513" y="7556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7" name="Rectangle 3"/>
          <p:cNvSpPr/>
          <p:nvPr/>
        </p:nvSpPr>
        <p:spPr bwMode="ltGray">
          <a:xfrm>
            <a:off x="800100" y="7556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4"/>
          <p:cNvSpPr/>
          <p:nvPr/>
        </p:nvSpPr>
        <p:spPr bwMode="ltGray">
          <a:xfrm>
            <a:off x="541338" y="11779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5"/>
          <p:cNvSpPr/>
          <p:nvPr/>
        </p:nvSpPr>
        <p:spPr bwMode="ltGray">
          <a:xfrm>
            <a:off x="911225" y="11779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6"/>
          <p:cNvSpPr/>
          <p:nvPr/>
        </p:nvSpPr>
        <p:spPr bwMode="ltGray">
          <a:xfrm>
            <a:off x="127000" y="11049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7"/>
          <p:cNvSpPr/>
          <p:nvPr/>
        </p:nvSpPr>
        <p:spPr bwMode="gray">
          <a:xfrm>
            <a:off x="762000" y="6477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8"/>
          <p:cNvSpPr/>
          <p:nvPr/>
        </p:nvSpPr>
        <p:spPr bwMode="gray">
          <a:xfrm>
            <a:off x="442913" y="14382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9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Rectangle 10"/>
          <p:cNvSpPr>
            <a:spLocks noGrp="1"/>
          </p:cNvSpPr>
          <p:nvPr>
            <p:ph type="body" idx="1"/>
          </p:nvPr>
        </p:nvSpPr>
        <p:spPr>
          <a:xfrm>
            <a:off x="755650" y="1700213"/>
            <a:ext cx="8204200" cy="44037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110515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：机车编挂规定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知识点一 本务机编挂要求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>
                <a:ea typeface="黑体" pitchFamily="2" charset="-122"/>
              </a:rPr>
              <a:t>本务机车编挂</a:t>
            </a:r>
            <a:r>
              <a:rPr lang="en-US" altLang="zh-CN" sz="4000">
                <a:latin typeface="黑体" pitchFamily="2" charset="-122"/>
                <a:ea typeface="黑体" pitchFamily="2" charset="-122"/>
              </a:rPr>
              <a:t>—</a:t>
            </a:r>
            <a:r>
              <a:rPr lang="en-US" altLang="zh-CN" sz="4000">
                <a:ea typeface="黑体" pitchFamily="2" charset="-122"/>
              </a:rPr>
              <a:t>《</a:t>
            </a:r>
            <a:r>
              <a:rPr lang="zh-CN" altLang="en-US" sz="4000">
                <a:ea typeface="黑体" pitchFamily="2" charset="-122"/>
              </a:rPr>
              <a:t>技规</a:t>
            </a:r>
            <a:r>
              <a:rPr lang="en-US" altLang="zh-CN" sz="4000">
                <a:ea typeface="黑体" pitchFamily="2" charset="-122"/>
              </a:rPr>
              <a:t>》197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（一）一台机车牵引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本务机车应挂于列车头部</a:t>
            </a:r>
            <a:r>
              <a:rPr lang="en-US" altLang="zh-CN"/>
              <a:t>,</a:t>
            </a:r>
            <a:r>
              <a:rPr lang="zh-CN" altLang="en-US"/>
              <a:t>正向运行（牵引小运转、路用、救援列车的机车除外）；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无转向设备的</a:t>
            </a:r>
            <a:r>
              <a:rPr lang="en-US" altLang="zh-CN"/>
              <a:t>,</a:t>
            </a:r>
            <a:r>
              <a:rPr lang="zh-CN" altLang="en-US"/>
              <a:t>可逆向运行。  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（二）双机、多机牵引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/>
              <a:t>双机或多机牵引时</a:t>
            </a:r>
            <a:r>
              <a:rPr lang="en-US" altLang="zh-CN"/>
              <a:t>,</a:t>
            </a:r>
            <a:r>
              <a:rPr lang="zh-CN" altLang="en-US"/>
              <a:t>本务机车的职务由第一位机车担当。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单机牵引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/>
          </a:p>
        </p:txBody>
      </p:sp>
      <p:pic>
        <p:nvPicPr>
          <p:cNvPr id="5124" name="Picture 4" descr="58760_20121120151927675200_1"/>
          <p:cNvPicPr>
            <a:picLocks noChangeAspect="1"/>
          </p:cNvPicPr>
          <p:nvPr/>
        </p:nvPicPr>
        <p:blipFill>
          <a:blip r:embed="rId2"/>
          <a:srcRect b="25187"/>
          <a:stretch>
            <a:fillRect/>
          </a:stretch>
        </p:blipFill>
        <p:spPr>
          <a:xfrm>
            <a:off x="611188" y="1484313"/>
            <a:ext cx="8208962" cy="48101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>
                <a:ea typeface="黑体" pitchFamily="2" charset="-122"/>
              </a:rPr>
              <a:t>本务机车编挂</a:t>
            </a:r>
            <a:r>
              <a:rPr lang="en-US" altLang="zh-CN" sz="4000">
                <a:latin typeface="黑体" pitchFamily="2" charset="-122"/>
                <a:ea typeface="黑体" pitchFamily="2" charset="-122"/>
              </a:rPr>
              <a:t>—</a:t>
            </a:r>
            <a:r>
              <a:rPr lang="en-US" altLang="zh-CN" sz="4000">
                <a:ea typeface="黑体" pitchFamily="2" charset="-122"/>
              </a:rPr>
              <a:t>《</a:t>
            </a:r>
            <a:r>
              <a:rPr lang="zh-CN" altLang="en-US" sz="4000">
                <a:ea typeface="黑体" pitchFamily="2" charset="-122"/>
              </a:rPr>
              <a:t>技规</a:t>
            </a:r>
            <a:r>
              <a:rPr lang="en-US" altLang="zh-CN" sz="4000">
                <a:ea typeface="黑体" pitchFamily="2" charset="-122"/>
              </a:rPr>
              <a:t>》197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249737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>
                <a:solidFill>
                  <a:schemeClr val="folHlink"/>
                </a:solidFill>
                <a:ea typeface="黑体" pitchFamily="2" charset="-122"/>
              </a:rPr>
              <a:t>（三）补机编挂</a:t>
            </a:r>
          </a:p>
          <a:p>
            <a:pPr lvl="0" eaLnBrk="1" hangingPunct="1"/>
            <a:r>
              <a:rPr lang="zh-CN" altLang="en-US"/>
              <a:t>补机原则上应挂于本务机车的前位或次位</a:t>
            </a:r>
            <a:r>
              <a:rPr lang="en-US" altLang="zh-CN"/>
              <a:t>,</a:t>
            </a:r>
            <a:r>
              <a:rPr lang="zh-CN" altLang="en-US"/>
              <a:t>在特殊区段或需途中返回时</a:t>
            </a:r>
            <a:r>
              <a:rPr lang="en-US" altLang="zh-CN"/>
              <a:t>,</a:t>
            </a:r>
            <a:r>
              <a:rPr lang="zh-CN" altLang="en-US"/>
              <a:t>经铁路局批准</a:t>
            </a:r>
            <a:r>
              <a:rPr lang="en-US" altLang="zh-CN"/>
              <a:t>,</a:t>
            </a:r>
            <a:r>
              <a:rPr lang="zh-CN" altLang="en-US"/>
              <a:t>可挂于列车后部</a:t>
            </a:r>
            <a:r>
              <a:rPr lang="en-US" altLang="zh-CN"/>
              <a:t>,</a:t>
            </a:r>
            <a:r>
              <a:rPr lang="zh-CN" altLang="en-US"/>
              <a:t>如后部补机不接软管时</a:t>
            </a:r>
            <a:r>
              <a:rPr lang="en-US" altLang="zh-CN"/>
              <a:t>,</a:t>
            </a:r>
            <a:r>
              <a:rPr lang="zh-CN" altLang="en-US"/>
              <a:t>由铁路局规定保证安全办法。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补机牵引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/>
          </a:p>
        </p:txBody>
      </p:sp>
      <p:pic>
        <p:nvPicPr>
          <p:cNvPr id="7172" name="Picture 5" descr="image006%2882%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8" y="1557338"/>
            <a:ext cx="7129462" cy="48450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：机车编挂规定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知识点二 单机挂车规定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4000">
                <a:ea typeface="黑体" pitchFamily="2" charset="-122"/>
              </a:rPr>
              <a:t>单机挂车规定</a:t>
            </a:r>
            <a:r>
              <a:rPr lang="en-US" altLang="zh-CN" sz="4000">
                <a:latin typeface="黑体" pitchFamily="2" charset="-122"/>
                <a:ea typeface="黑体" pitchFamily="2" charset="-122"/>
              </a:rPr>
              <a:t>—</a:t>
            </a:r>
            <a:r>
              <a:rPr lang="en-US" altLang="zh-CN" sz="4000">
                <a:ea typeface="黑体" pitchFamily="2" charset="-122"/>
              </a:rPr>
              <a:t>《</a:t>
            </a:r>
            <a:r>
              <a:rPr lang="zh-CN" altLang="en-US" sz="4000">
                <a:ea typeface="黑体" pitchFamily="2" charset="-122"/>
              </a:rPr>
              <a:t>技规</a:t>
            </a:r>
            <a:r>
              <a:rPr lang="en-US" altLang="zh-CN" sz="4000">
                <a:ea typeface="黑体" pitchFamily="2" charset="-122"/>
              </a:rPr>
              <a:t>》199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/>
              <a:t>单机挂车的辆数</a:t>
            </a:r>
            <a:r>
              <a:rPr lang="en-US" altLang="zh-CN"/>
              <a:t>,</a:t>
            </a:r>
            <a:r>
              <a:rPr lang="zh-CN" altLang="en-US"/>
              <a:t>线路坡度不超过</a:t>
            </a:r>
            <a:r>
              <a:rPr lang="en-US" altLang="zh-CN"/>
              <a:t>12</a:t>
            </a:r>
            <a:r>
              <a:rPr lang="en-US" altLang="zh-CN">
                <a:latin typeface="Arial"/>
              </a:rPr>
              <a:t>‰</a:t>
            </a:r>
            <a:r>
              <a:rPr lang="zh-CN" altLang="en-US"/>
              <a:t>的区段</a:t>
            </a:r>
            <a:r>
              <a:rPr lang="en-US" altLang="zh-CN"/>
              <a:t>,</a:t>
            </a:r>
            <a:r>
              <a:rPr lang="zh-CN" altLang="en-US"/>
              <a:t>以</a:t>
            </a:r>
            <a:r>
              <a:rPr lang="en-US" altLang="zh-CN"/>
              <a:t>10</a:t>
            </a:r>
            <a:r>
              <a:rPr lang="zh-CN" altLang="en-US"/>
              <a:t>辆为限；</a:t>
            </a:r>
          </a:p>
          <a:p>
            <a:pPr lvl="0" eaLnBrk="1" hangingPunct="1"/>
            <a:r>
              <a:rPr lang="zh-CN" altLang="en-US"/>
              <a:t>超过</a:t>
            </a:r>
            <a:r>
              <a:rPr lang="en-US" altLang="zh-CN"/>
              <a:t>12</a:t>
            </a:r>
            <a:r>
              <a:rPr lang="en-US" altLang="zh-CN">
                <a:latin typeface="Arial"/>
              </a:rPr>
              <a:t>‰</a:t>
            </a:r>
            <a:r>
              <a:rPr lang="zh-CN" altLang="en-US"/>
              <a:t>的区段</a:t>
            </a:r>
            <a:r>
              <a:rPr lang="en-US" altLang="zh-CN"/>
              <a:t>,</a:t>
            </a:r>
            <a:r>
              <a:rPr lang="zh-CN" altLang="en-US"/>
              <a:t>由铁路局规定。</a:t>
            </a:r>
          </a:p>
          <a:p>
            <a:pPr lvl="0" eaLnBrk="1" hangingPunct="1"/>
            <a:r>
              <a:rPr lang="en-US" altLang="zh-CN"/>
              <a:t>1. </a:t>
            </a:r>
            <a:r>
              <a:rPr lang="zh-CN" altLang="en-US"/>
              <a:t>所挂车辆的自动制动机作用必须良好</a:t>
            </a:r>
            <a:r>
              <a:rPr lang="en-US" altLang="zh-CN"/>
              <a:t>,</a:t>
            </a:r>
            <a:r>
              <a:rPr lang="zh-CN" altLang="en-US"/>
              <a:t>发车前列检按规定进行制动试验；</a:t>
            </a:r>
          </a:p>
          <a:p>
            <a:pPr lvl="0" eaLnBrk="1" hangingPunct="1"/>
            <a:r>
              <a:rPr lang="en-US" altLang="zh-CN"/>
              <a:t>2. </a:t>
            </a:r>
            <a:r>
              <a:rPr lang="zh-CN" altLang="en-US"/>
              <a:t>连挂前由车站彻底检查货物装载状态</a:t>
            </a:r>
            <a:r>
              <a:rPr lang="en-US" altLang="zh-CN"/>
              <a:t>,</a:t>
            </a:r>
            <a:r>
              <a:rPr lang="zh-CN" altLang="en-US"/>
              <a:t>并将编组顺序表和货运单据交与司机；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多机牵引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8204200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/>
          </a:p>
        </p:txBody>
      </p:sp>
      <p:pic>
        <p:nvPicPr>
          <p:cNvPr id="5124" name="Picture 4" descr="11d2a3aed5bg215"/>
          <p:cNvPicPr>
            <a:picLocks noChangeAspect="1"/>
          </p:cNvPicPr>
          <p:nvPr/>
        </p:nvPicPr>
        <p:blipFill>
          <a:blip r:embed="rId2"/>
          <a:srcRect t="10303" b="13333"/>
          <a:stretch>
            <a:fillRect/>
          </a:stretch>
        </p:blipFill>
        <p:spPr>
          <a:xfrm>
            <a:off x="827088" y="1700213"/>
            <a:ext cx="7777162" cy="45926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单机挂车规定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—</a:t>
            </a:r>
            <a:r>
              <a:rPr lang="zh-CN" altLang="en-US">
                <a:ea typeface="黑体" pitchFamily="2" charset="-122"/>
              </a:rPr>
              <a:t>技规</a:t>
            </a:r>
            <a:r>
              <a:rPr lang="en-US" altLang="zh-CN">
                <a:ea typeface="黑体" pitchFamily="2" charset="-122"/>
              </a:rPr>
              <a:t>199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/>
              <a:t>3. </a:t>
            </a:r>
            <a:r>
              <a:rPr lang="zh-CN" altLang="en-US"/>
              <a:t>在区间被迫停车后的防护工作由机车乘务组负责</a:t>
            </a:r>
            <a:r>
              <a:rPr lang="en-US" altLang="zh-CN"/>
              <a:t>,</a:t>
            </a:r>
            <a:r>
              <a:rPr lang="zh-CN" altLang="en-US"/>
              <a:t>开车前应确认附挂辆数和通风状态是否良好；</a:t>
            </a:r>
          </a:p>
          <a:p>
            <a:pPr lvl="0" eaLnBrk="1" hangingPunct="1"/>
            <a:r>
              <a:rPr lang="en-US" altLang="zh-CN"/>
              <a:t>4. </a:t>
            </a:r>
            <a:r>
              <a:rPr lang="zh-CN" altLang="en-US"/>
              <a:t>列车调度员应严格掌握</a:t>
            </a:r>
            <a:r>
              <a:rPr lang="en-US" altLang="zh-CN"/>
              <a:t>,</a:t>
            </a:r>
            <a:r>
              <a:rPr lang="zh-CN" altLang="en-US"/>
              <a:t>不得影响机车固定交路和乘务员劳动时间；</a:t>
            </a:r>
          </a:p>
          <a:p>
            <a:pPr lvl="0" eaLnBrk="1" hangingPunct="1"/>
            <a:r>
              <a:rPr lang="en-US" altLang="zh-CN"/>
              <a:t>5. </a:t>
            </a:r>
            <a:r>
              <a:rPr lang="zh-CN" altLang="en-US"/>
              <a:t>不准挂装载爆炸品、超限货物车辆。</a:t>
            </a:r>
          </a:p>
          <a:p>
            <a:pPr lvl="0" eaLnBrk="1" hangingPunct="1"/>
            <a:r>
              <a:rPr lang="en-US" altLang="zh-CN"/>
              <a:t>6.</a:t>
            </a:r>
            <a:r>
              <a:rPr lang="zh-CN" altLang="en-US"/>
              <a:t>单机挂车时</a:t>
            </a:r>
            <a:r>
              <a:rPr lang="en-US" altLang="zh-CN"/>
              <a:t>,</a:t>
            </a:r>
            <a:r>
              <a:rPr lang="zh-CN" altLang="en-US"/>
              <a:t>可不挂列尾装置。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机车回送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—</a:t>
            </a:r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技规</a:t>
            </a:r>
            <a:r>
              <a:rPr lang="en-US" altLang="zh-CN">
                <a:ea typeface="黑体" pitchFamily="2" charset="-122"/>
              </a:rPr>
              <a:t>》198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/>
              <a:t>1.</a:t>
            </a:r>
            <a:r>
              <a:rPr lang="zh-CN" altLang="en-US"/>
              <a:t>铁路局所属的机车跨牵引区段回送时</a:t>
            </a:r>
            <a:r>
              <a:rPr lang="en-US" altLang="zh-CN"/>
              <a:t>,</a:t>
            </a:r>
            <a:r>
              <a:rPr lang="zh-CN" altLang="en-US"/>
              <a:t>原则上应有动力附挂货物列车。</a:t>
            </a:r>
          </a:p>
          <a:p>
            <a:pPr lvl="0" eaLnBrk="1" hangingPunct="1"/>
            <a:r>
              <a:rPr lang="en-US" altLang="zh-CN"/>
              <a:t>2.</a:t>
            </a:r>
            <a:r>
              <a:rPr lang="zh-CN" altLang="en-US"/>
              <a:t>在所担当的区段外单机运行时</a:t>
            </a:r>
            <a:r>
              <a:rPr lang="en-US" altLang="zh-CN"/>
              <a:t>,</a:t>
            </a:r>
            <a:r>
              <a:rPr lang="zh-CN" altLang="en-US"/>
              <a:t>应派线路指导人员添乘。</a:t>
            </a:r>
          </a:p>
          <a:p>
            <a:pPr lvl="0" eaLnBrk="1" hangingPunct="1"/>
            <a:r>
              <a:rPr lang="en-US" altLang="zh-CN"/>
              <a:t>3.</a:t>
            </a:r>
            <a:r>
              <a:rPr lang="zh-CN" altLang="en-US"/>
              <a:t>杂小型及状态不良的</a:t>
            </a:r>
            <a:r>
              <a:rPr lang="en-US" altLang="zh-CN"/>
              <a:t>,</a:t>
            </a:r>
            <a:r>
              <a:rPr lang="zh-CN" altLang="en-US"/>
              <a:t>可随货物列车无动力回送。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>
          <a:xfrm>
            <a:off x="1116013" y="431800"/>
            <a:ext cx="7793037" cy="10080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机车回送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—</a:t>
            </a:r>
            <a:r>
              <a:rPr lang="en-US" altLang="zh-CN">
                <a:ea typeface="黑体" pitchFamily="2" charset="-122"/>
              </a:rPr>
              <a:t>《</a:t>
            </a:r>
            <a:r>
              <a:rPr lang="zh-CN" altLang="en-US">
                <a:ea typeface="黑体" pitchFamily="2" charset="-122"/>
              </a:rPr>
              <a:t>技规</a:t>
            </a:r>
            <a:r>
              <a:rPr lang="en-US" altLang="zh-CN">
                <a:ea typeface="黑体" pitchFamily="2" charset="-122"/>
              </a:rPr>
              <a:t>》198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834313" cy="440372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en-US" altLang="zh-CN"/>
              <a:t>4.</a:t>
            </a:r>
            <a:r>
              <a:rPr lang="zh-CN" altLang="en-US"/>
              <a:t>旅客列车遇特殊情况须附挂跨铁路局的回送机车时</a:t>
            </a:r>
            <a:r>
              <a:rPr lang="en-US" altLang="zh-CN"/>
              <a:t>,</a:t>
            </a:r>
            <a:r>
              <a:rPr lang="zh-CN" altLang="en-US"/>
              <a:t>按铁道部命令办理。</a:t>
            </a:r>
          </a:p>
          <a:p>
            <a:pPr lvl="0" eaLnBrk="1" hangingPunct="1"/>
            <a:r>
              <a:rPr lang="en-US" altLang="zh-CN"/>
              <a:t>5.</a:t>
            </a:r>
            <a:r>
              <a:rPr lang="zh-CN" altLang="en-US"/>
              <a:t>回送机车应挂于本务机车次位。</a:t>
            </a:r>
            <a:r>
              <a:rPr lang="en-US" altLang="zh-CN"/>
              <a:t>20</a:t>
            </a:r>
            <a:r>
              <a:rPr lang="en-US" altLang="zh-CN">
                <a:latin typeface="Arial"/>
              </a:rPr>
              <a:t>‰</a:t>
            </a:r>
            <a:r>
              <a:rPr lang="zh-CN" altLang="en-US"/>
              <a:t>及以上坡道区段</a:t>
            </a:r>
            <a:r>
              <a:rPr lang="en-US" altLang="zh-CN"/>
              <a:t>,</a:t>
            </a:r>
            <a:r>
              <a:rPr lang="zh-CN" altLang="en-US"/>
              <a:t>禁止办理机车专列回送。</a:t>
            </a:r>
          </a:p>
          <a:p>
            <a:pPr lvl="0" eaLnBrk="1" hangingPunct="1"/>
            <a:r>
              <a:rPr lang="en-US" altLang="zh-CN"/>
              <a:t>6.</a:t>
            </a:r>
            <a:r>
              <a:rPr lang="zh-CN" altLang="en-US"/>
              <a:t>回送轨道起重机</a:t>
            </a:r>
            <a:r>
              <a:rPr lang="en-US" altLang="zh-CN"/>
              <a:t>,</a:t>
            </a:r>
            <a:r>
              <a:rPr lang="zh-CN" altLang="en-US"/>
              <a:t>一律挂于列车中部或后部。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6921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任务</a:t>
            </a:r>
            <a:r>
              <a:rPr lang="en-US" altLang="zh-CN" b="1">
                <a:solidFill>
                  <a:srgbClr val="FF0066"/>
                </a:solidFill>
                <a:ea typeface="黑体" pitchFamily="2" charset="-122"/>
              </a:rPr>
              <a:t>4</a:t>
            </a:r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：机车编挂规定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403350" y="2565400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0066"/>
                </a:solidFill>
                <a:ea typeface="黑体" pitchFamily="2" charset="-122"/>
              </a:rPr>
              <a:t>知识点三 列尾装置使用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https://d.book118.com/236041105151010034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Tahoma</vt:lpstr>
      <vt:lpstr>宋体</vt:lpstr>
      <vt:lpstr>Wingdings</vt:lpstr>
      <vt:lpstr>黑体</vt:lpstr>
      <vt:lpstr>Office Theme</vt:lpstr>
      <vt:lpstr>任务4：机车编挂规定</vt:lpstr>
      <vt:lpstr>本务机车编挂—《技规》197</vt:lpstr>
      <vt:lpstr>单机牵引</vt:lpstr>
      <vt:lpstr>本务机车编挂—《技规》197</vt:lpstr>
      <vt:lpstr>补机牵引</vt:lpstr>
      <vt:lpstr>任务4：机车编挂规定</vt:lpstr>
      <vt:lpstr>单机挂车规定—《技规》199</vt:lpstr>
      <vt:lpstr>多机牵引</vt:lpstr>
      <vt:lpstr>单机挂车规定—技规199</vt:lpstr>
      <vt:lpstr>机车回送—《技规》198</vt:lpstr>
      <vt:lpstr>机车回送—《技规》198</vt:lpstr>
      <vt:lpstr>任务4：机车编挂规定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2024-09-04T00:43:40.440</cp:lastPrinted>
  <dcterms:created xsi:type="dcterms:W3CDTF">2024-09-03T16:43:40Z</dcterms:created>
  <dcterms:modified xsi:type="dcterms:W3CDTF">2024-09-03T16:43:41Z</dcterms:modified>
</cp:coreProperties>
</file>