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B186378-26DB-4B54-B40A-9AB184A7E6C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46322FF-4C63-42B0-ACB5-8FE8300B39B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FC2CFCF-F8A2-4CE9-B1D9-932A0B05D23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6D2F14E-8A4B-4F57-B212-A004A51CA76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31378762-12D7-4235-A9BC-D5EF4592EF2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10CCDBDA-72D0-4D06-A4D7-FDB122C1004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B0823CE8-2DA3-455D-A76F-FAD6D809645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D47833C-006B-49B0-96C5-864CA7EB595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D8FD42A-5A54-4677-9591-B0CA3E14206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7680ABC-7BEE-4144-93A6-196261247D1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F660EB6-57CA-4693-B8D7-E4F0C4F4FE8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Relationship Id="rId3" Type="http://schemas.openxmlformats.org/officeDocument/2006/relationships/image" Target="../media/image4.jpeg" /><Relationship Id="rId4" Type="http://schemas.openxmlformats.org/officeDocument/2006/relationships/image" Target="../media/image5.jpeg" /><Relationship Id="rId5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3604115220501010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249023" y="2622666"/>
            <a:ext cx="7693954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495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春季流行病传染病预防教育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cxnSp>
        <p:nvCxnSpPr>
          <p:cNvPr id="3" name="Connector 3"/>
          <p:cNvCxnSpPr/>
          <p:nvPr/>
        </p:nvCxnSpPr>
        <p:spPr>
          <a:xfrm>
            <a:off x="4764564" y="833217"/>
            <a:ext cx="5248275" cy="0"/>
          </a:xfrm>
          <a:prstGeom prst="line">
            <a:avLst/>
          </a:prstGeom>
          <a:ln w="6350">
            <a:solidFill>
              <a:schemeClr val="accent3"/>
            </a:solidFill>
            <a:prstDash val="solid"/>
            <a:headEnd type="none"/>
            <a:tailEnd type="none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4" name="AutoShape 4"/>
          <p:cNvSpPr/>
          <p:nvPr/>
        </p:nvSpPr>
        <p:spPr>
          <a:xfrm>
            <a:off x="887096" y="833217"/>
            <a:ext cx="1851660" cy="76835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5700" b="1">
                <a:solidFill>
                  <a:schemeClr val="accent3">
                    <a:alpha val="100000"/>
                  </a:schemeClr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87095" y="1677767"/>
            <a:ext cx="1851660" cy="36830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1800">
                <a:solidFill>
                  <a:schemeClr val="accent3">
                    <a:alpha val="58999"/>
                  </a:schemeClr>
                </a:solidFill>
                <a:latin typeface="Arial"/>
                <a:ea typeface="Arial"/>
                <a:cs typeface="Arial"/>
              </a:rPr>
              <a:t>CONTENTS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2897505" y="955137"/>
            <a:ext cx="76200" cy="922655"/>
          </a:xfrm>
          <a:prstGeom prst="rect">
            <a:avLst/>
          </a:prstGeom>
          <a:solidFill>
            <a:schemeClr val="dk1">
              <a:lumMod val="75000"/>
              <a:lumOff val="2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 flipH="1">
            <a:off x="2933375" y="964933"/>
            <a:ext cx="13178" cy="922438"/>
          </a:xfrm>
          <a:prstGeom prst="line">
            <a:avLst/>
          </a:prstGeom>
          <a:ln w="76200">
            <a:solidFill>
              <a:schemeClr val="accent3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8" name="TextBox 8"/>
          <p:cNvSpPr txBox="1"/>
          <p:nvPr/>
        </p:nvSpPr>
        <p:spPr>
          <a:xfrm>
            <a:off x="4701326" y="1027968"/>
            <a:ext cx="6840855" cy="49968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春季流行病传染病概述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春季流行病传染病预防措施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春季流行病传染病案例分析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春季流行病传染病预防教育的重要性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春季流行病传染病预防教育的实施途径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365325" y="1915064"/>
            <a:ext cx="7405389" cy="1138956"/>
            <a:chOff x="1365325" y="1915064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365325" y="1915064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840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365325" y="3174455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春季流行病传染病概述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0365" r="30365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4670" r="24670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春季流行病传染病是指在春季高发的、具有传染性的疾病，通常由病毒、细菌等微生物引起。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春季流行病传染病通常具有传播速度快、范围广、易感染等特点，对人类健康造成较大威胁。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特点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春季流行病传染病的定义与特点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24819" y="4114483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空气传播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348163" y="4114483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接触传播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107773" y="4114483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食物和水传播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3416" b="3416"/>
          <a:stretch>
            <a:fillRect/>
          </a:stretch>
        </p:blipFill>
        <p:spPr>
          <a:xfrm>
            <a:off x="624819" y="1389220"/>
            <a:ext cx="3505200" cy="2628900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7262" b="7262"/>
          <a:stretch>
            <a:fillRect/>
          </a:stretch>
        </p:blipFill>
        <p:spPr>
          <a:xfrm>
            <a:off x="4343400" y="1390333"/>
            <a:ext cx="3505200" cy="2628900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13594" b="13594"/>
          <a:stretch>
            <a:fillRect/>
          </a:stretch>
        </p:blipFill>
        <p:spPr>
          <a:xfrm>
            <a:off x="8079695" y="1390333"/>
            <a:ext cx="3505200" cy="2628900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春季流行病传染病的传播途径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586719" y="4533583"/>
            <a:ext cx="3523139" cy="19387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通过咳嗽、打喷嚏、说话等方式，将带有病原体的飞沫传播到空气中，他人吸入后感染。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4336552" y="4533583"/>
            <a:ext cx="3523139" cy="19387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通过接触患者或被病原体污染的物品，如门把手、手机等，再接触口、鼻、眼等部位而感染。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8069673" y="4533583"/>
            <a:ext cx="3523139" cy="19387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食用被病原体污染的食物或饮用水，或通过接触污染水源而感染。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844212" y="1238585"/>
            <a:ext cx="83343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危害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844212" y="3550787"/>
            <a:ext cx="83343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影响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5" name="AutoShape 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TextBox 2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春季流行病传染病的危害与影响</a:t>
              </a:r>
            </a:p>
          </p:txBody>
        </p:sp>
      </p:grpSp>
      <p:sp>
        <p:nvSpPr>
          <p:cNvPr id="26" name="TextBox 26"/>
          <p:cNvSpPr txBox="1"/>
          <p:nvPr/>
        </p:nvSpPr>
        <p:spPr>
          <a:xfrm>
            <a:off x="1844212" y="3897132"/>
            <a:ext cx="8503576" cy="1682853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春季流行病传染病不仅对个体健康造成威胁，还可能引起社会恐慌，影响社会稳定和经济发展。同时，预防和控制春季流行病传染病也需要投入大量的人力、物力和财力。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1844212" y="1585278"/>
            <a:ext cx="8503576" cy="1682853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春季流行病传染病可能导致身体不适、发热、咳嗽等症状，严重时可引起肺炎、心脏疾病等并发症，甚至危及生命。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365325" y="1915064"/>
            <a:ext cx="7405389" cy="1138956"/>
            <a:chOff x="1365325" y="1915064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365325" y="1915064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840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365325" y="3174455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春季流行病传染病预防措施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4667" r="14667"/>
          <a:stretch>
            <a:fillRect/>
          </a:stretch>
        </p:blipFill>
        <p:spPr>
          <a:xfrm>
            <a:off x="4289936" y="1498289"/>
            <a:ext cx="3861422" cy="3861422"/>
          </a:xfrm>
          <a:prstGeom prst="diamond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4972" y="1608799"/>
            <a:ext cx="5067193" cy="1224567"/>
            <a:chOff x="44972" y="1608799"/>
            <a:chExt cx="5067193" cy="1224567"/>
          </a:xfrm>
        </p:grpSpPr>
        <p:sp>
          <p:nvSpPr>
            <p:cNvPr id="4" name="AutoShape 4"/>
            <p:cNvSpPr/>
            <p:nvPr/>
          </p:nvSpPr>
          <p:spPr>
            <a:xfrm>
              <a:off x="4429413" y="1744054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216800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勤洗手、洗脸、刷牙，不与他人共用餐具、水杯等个人物品。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44972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保持个人卫生</a:t>
              </a:r>
            </a:p>
          </p:txBody>
        </p:sp>
        <p:sp>
          <p:nvSpPr>
            <p:cNvPr id="7" name="Freeform 7"/>
            <p:cNvSpPr/>
            <p:nvPr/>
          </p:nvSpPr>
          <p:spPr>
            <a:xfrm>
              <a:off x="4566065" y="1914535"/>
              <a:ext cx="418083" cy="363887"/>
            </a:xfrm>
            <a:custGeom>
              <a:rect l="l" t="t" r="r" b="b"/>
              <a:pathLst>
                <a:path w="304800" h="304800">
                  <a:moveTo>
                    <a:pt x="257299" y="240773"/>
                  </a:moveTo>
                  <a:lnTo>
                    <a:pt x="257299" y="258156"/>
                  </a:lnTo>
                  <a:lnTo>
                    <a:pt x="47501" y="258156"/>
                  </a:lnTo>
                  <a:lnTo>
                    <a:pt x="47501" y="240773"/>
                  </a:lnTo>
                  <a:cubicBezTo>
                    <a:pt x="47501" y="240773"/>
                    <a:pt x="43015" y="231162"/>
                    <a:pt x="67361" y="208112"/>
                  </a:cubicBezTo>
                  <a:cubicBezTo>
                    <a:pt x="91688" y="185071"/>
                    <a:pt x="88487" y="125511"/>
                    <a:pt x="88487" y="85173"/>
                  </a:cubicBezTo>
                  <a:cubicBezTo>
                    <a:pt x="88487" y="44834"/>
                    <a:pt x="145142" y="43977"/>
                    <a:pt x="145142" y="43977"/>
                  </a:cubicBezTo>
                  <a:lnTo>
                    <a:pt x="147085" y="43977"/>
                  </a:lnTo>
                  <a:cubicBezTo>
                    <a:pt x="147085" y="43996"/>
                    <a:pt x="147085" y="43701"/>
                    <a:pt x="147085" y="37424"/>
                  </a:cubicBezTo>
                  <a:cubicBezTo>
                    <a:pt x="147085" y="33395"/>
                    <a:pt x="133560" y="18802"/>
                    <a:pt x="133560" y="18802"/>
                  </a:cubicBezTo>
                  <a:lnTo>
                    <a:pt x="133360" y="9973"/>
                  </a:lnTo>
                  <a:lnTo>
                    <a:pt x="171555" y="9973"/>
                  </a:lnTo>
                  <a:lnTo>
                    <a:pt x="171298" y="19136"/>
                  </a:lnTo>
                  <a:cubicBezTo>
                    <a:pt x="171298" y="19136"/>
                    <a:pt x="156639" y="33719"/>
                    <a:pt x="156639" y="38014"/>
                  </a:cubicBezTo>
                  <a:cubicBezTo>
                    <a:pt x="156639" y="42167"/>
                    <a:pt x="156639" y="43558"/>
                    <a:pt x="156639" y="43967"/>
                  </a:cubicBezTo>
                  <a:lnTo>
                    <a:pt x="159658" y="43967"/>
                  </a:lnTo>
                  <a:cubicBezTo>
                    <a:pt x="159658" y="43967"/>
                    <a:pt x="216313" y="44825"/>
                    <a:pt x="216313" y="85163"/>
                  </a:cubicBezTo>
                  <a:cubicBezTo>
                    <a:pt x="216313" y="125501"/>
                    <a:pt x="213112" y="185071"/>
                    <a:pt x="237449" y="208121"/>
                  </a:cubicBezTo>
                  <a:cubicBezTo>
                    <a:pt x="261785" y="231172"/>
                    <a:pt x="257299" y="240773"/>
                    <a:pt x="257299" y="240773"/>
                  </a:cubicBezTo>
                  <a:close/>
                  <a:moveTo>
                    <a:pt x="176327" y="267367"/>
                  </a:moveTo>
                  <a:cubicBezTo>
                    <a:pt x="176327" y="280559"/>
                    <a:pt x="165640" y="294827"/>
                    <a:pt x="152457" y="294827"/>
                  </a:cubicBezTo>
                  <a:cubicBezTo>
                    <a:pt x="139275" y="294827"/>
                    <a:pt x="128588" y="280559"/>
                    <a:pt x="128588" y="267367"/>
                  </a:cubicBezTo>
                  <a:cubicBezTo>
                    <a:pt x="128588" y="267662"/>
                    <a:pt x="176327" y="267062"/>
                    <a:pt x="176327" y="267367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7180959" y="1608799"/>
            <a:ext cx="4946836" cy="1224567"/>
            <a:chOff x="7180959" y="1608799"/>
            <a:chExt cx="4946836" cy="1224567"/>
          </a:xfrm>
        </p:grpSpPr>
        <p:sp>
          <p:nvSpPr>
            <p:cNvPr id="9" name="AutoShape 9"/>
            <p:cNvSpPr/>
            <p:nvPr/>
          </p:nvSpPr>
          <p:spPr>
            <a:xfrm>
              <a:off x="7180959" y="168804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8027972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经常开窗通风，保持室内空气流通。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7606701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保持室内通风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7356302" y="1863389"/>
              <a:ext cx="332068" cy="332068"/>
            </a:xfrm>
            <a:custGeom>
              <a:rect l="l" t="t" r="r" b="b"/>
              <a:pathLst>
                <a:path w="304800" h="304800">
                  <a:moveTo>
                    <a:pt x="304800" y="171155"/>
                  </a:moveTo>
                  <a:lnTo>
                    <a:pt x="304800" y="133055"/>
                  </a:lnTo>
                  <a:lnTo>
                    <a:pt x="259261" y="114081"/>
                  </a:lnTo>
                  <a:cubicBezTo>
                    <a:pt x="257994" y="110509"/>
                    <a:pt x="256661" y="107051"/>
                    <a:pt x="255022" y="103661"/>
                  </a:cubicBezTo>
                  <a:lnTo>
                    <a:pt x="273406" y="57893"/>
                  </a:lnTo>
                  <a:lnTo>
                    <a:pt x="246459" y="30956"/>
                  </a:lnTo>
                  <a:lnTo>
                    <a:pt x="201101" y="49635"/>
                  </a:lnTo>
                  <a:cubicBezTo>
                    <a:pt x="197644" y="47958"/>
                    <a:pt x="194110" y="46549"/>
                    <a:pt x="190462" y="45244"/>
                  </a:cubicBezTo>
                  <a:lnTo>
                    <a:pt x="171155" y="0"/>
                  </a:lnTo>
                  <a:lnTo>
                    <a:pt x="133055" y="0"/>
                  </a:lnTo>
                  <a:lnTo>
                    <a:pt x="114224" y="45091"/>
                  </a:lnTo>
                  <a:cubicBezTo>
                    <a:pt x="110433" y="46434"/>
                    <a:pt x="106785" y="47844"/>
                    <a:pt x="103175" y="49559"/>
                  </a:cubicBezTo>
                  <a:lnTo>
                    <a:pt x="57893" y="31366"/>
                  </a:lnTo>
                  <a:lnTo>
                    <a:pt x="30956" y="58303"/>
                  </a:lnTo>
                  <a:lnTo>
                    <a:pt x="49416" y="103175"/>
                  </a:lnTo>
                  <a:cubicBezTo>
                    <a:pt x="47625" y="106861"/>
                    <a:pt x="46177" y="110614"/>
                    <a:pt x="44796" y="114491"/>
                  </a:cubicBezTo>
                  <a:lnTo>
                    <a:pt x="0" y="133645"/>
                  </a:lnTo>
                  <a:lnTo>
                    <a:pt x="0" y="171745"/>
                  </a:lnTo>
                  <a:lnTo>
                    <a:pt x="44834" y="190424"/>
                  </a:lnTo>
                  <a:cubicBezTo>
                    <a:pt x="46215" y="194291"/>
                    <a:pt x="47701" y="198053"/>
                    <a:pt x="49482" y="201740"/>
                  </a:cubicBezTo>
                  <a:lnTo>
                    <a:pt x="31366" y="246907"/>
                  </a:lnTo>
                  <a:lnTo>
                    <a:pt x="58303" y="273844"/>
                  </a:lnTo>
                  <a:lnTo>
                    <a:pt x="103289" y="255318"/>
                  </a:lnTo>
                  <a:cubicBezTo>
                    <a:pt x="106899" y="257032"/>
                    <a:pt x="110585" y="258404"/>
                    <a:pt x="114376" y="259709"/>
                  </a:cubicBezTo>
                  <a:lnTo>
                    <a:pt x="133645" y="304800"/>
                  </a:lnTo>
                  <a:lnTo>
                    <a:pt x="171745" y="304800"/>
                  </a:lnTo>
                  <a:lnTo>
                    <a:pt x="190605" y="259480"/>
                  </a:lnTo>
                  <a:cubicBezTo>
                    <a:pt x="194215" y="258137"/>
                    <a:pt x="197787" y="256727"/>
                    <a:pt x="201206" y="255089"/>
                  </a:cubicBezTo>
                  <a:lnTo>
                    <a:pt x="246898" y="273396"/>
                  </a:lnTo>
                  <a:lnTo>
                    <a:pt x="273834" y="246459"/>
                  </a:lnTo>
                  <a:lnTo>
                    <a:pt x="255079" y="200997"/>
                  </a:lnTo>
                  <a:cubicBezTo>
                    <a:pt x="256680" y="197577"/>
                    <a:pt x="257985" y="194110"/>
                    <a:pt x="259251" y="190576"/>
                  </a:cubicBezTo>
                  <a:lnTo>
                    <a:pt x="304800" y="171155"/>
                  </a:lnTo>
                  <a:close/>
                  <a:moveTo>
                    <a:pt x="152105" y="209550"/>
                  </a:moveTo>
                  <a:cubicBezTo>
                    <a:pt x="120558" y="209550"/>
                    <a:pt x="94955" y="183947"/>
                    <a:pt x="94955" y="152400"/>
                  </a:cubicBezTo>
                  <a:cubicBezTo>
                    <a:pt x="94955" y="120853"/>
                    <a:pt x="120558" y="95250"/>
                    <a:pt x="152105" y="95250"/>
                  </a:cubicBezTo>
                  <a:cubicBezTo>
                    <a:pt x="183652" y="95250"/>
                    <a:pt x="209255" y="120853"/>
                    <a:pt x="209255" y="152400"/>
                  </a:cubicBezTo>
                  <a:cubicBezTo>
                    <a:pt x="209255" y="183947"/>
                    <a:pt x="183652" y="209550"/>
                    <a:pt x="152105" y="20955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24384" y="4380910"/>
            <a:ext cx="5067193" cy="1224566"/>
            <a:chOff x="24384" y="4380910"/>
            <a:chExt cx="5067193" cy="1224566"/>
          </a:xfrm>
        </p:grpSpPr>
        <p:sp>
          <p:nvSpPr>
            <p:cNvPr id="14" name="AutoShape 14"/>
            <p:cNvSpPr/>
            <p:nvPr/>
          </p:nvSpPr>
          <p:spPr>
            <a:xfrm>
              <a:off x="4408825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196211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尽量减少去人群密集的公共场所，如商场、车站等。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24384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避免前往人群密集场所</a:t>
              </a:r>
            </a:p>
          </p:txBody>
        </p:sp>
        <p:sp>
          <p:nvSpPr>
            <p:cNvPr id="17" name="Freeform 17"/>
            <p:cNvSpPr/>
            <p:nvPr/>
          </p:nvSpPr>
          <p:spPr>
            <a:xfrm>
              <a:off x="4584167" y="4590972"/>
              <a:ext cx="332068" cy="374641"/>
            </a:xfrm>
            <a:custGeom>
              <a:rect l="l" t="t" r="r" b="b"/>
              <a:pathLst>
                <a:path w="304800" h="304800">
                  <a:moveTo>
                    <a:pt x="0" y="209550"/>
                  </a:moveTo>
                  <a:lnTo>
                    <a:pt x="152410" y="247650"/>
                  </a:lnTo>
                  <a:lnTo>
                    <a:pt x="304800" y="209550"/>
                  </a:lnTo>
                  <a:lnTo>
                    <a:pt x="304800" y="247650"/>
                  </a:lnTo>
                  <a:lnTo>
                    <a:pt x="152410" y="285750"/>
                  </a:lnTo>
                  <a:lnTo>
                    <a:pt x="0" y="247650"/>
                  </a:lnTo>
                  <a:close/>
                  <a:moveTo>
                    <a:pt x="0" y="133350"/>
                  </a:moveTo>
                  <a:lnTo>
                    <a:pt x="152410" y="171450"/>
                  </a:lnTo>
                  <a:lnTo>
                    <a:pt x="304800" y="133350"/>
                  </a:lnTo>
                  <a:lnTo>
                    <a:pt x="304800" y="171450"/>
                  </a:lnTo>
                  <a:lnTo>
                    <a:pt x="152410" y="209550"/>
                  </a:lnTo>
                  <a:lnTo>
                    <a:pt x="0" y="171450"/>
                  </a:lnTo>
                  <a:close/>
                  <a:moveTo>
                    <a:pt x="0" y="57150"/>
                  </a:moveTo>
                  <a:lnTo>
                    <a:pt x="152410" y="19050"/>
                  </a:lnTo>
                  <a:lnTo>
                    <a:pt x="304800" y="57150"/>
                  </a:lnTo>
                  <a:lnTo>
                    <a:pt x="304800" y="95250"/>
                  </a:lnTo>
                  <a:lnTo>
                    <a:pt x="152410" y="133350"/>
                  </a:lnTo>
                  <a:lnTo>
                    <a:pt x="0" y="9525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180959" y="4380910"/>
            <a:ext cx="4946836" cy="1224566"/>
            <a:chOff x="7180959" y="4380910"/>
            <a:chExt cx="4946836" cy="1224566"/>
          </a:xfrm>
        </p:grpSpPr>
        <p:sp>
          <p:nvSpPr>
            <p:cNvPr id="19" name="AutoShape 19"/>
            <p:cNvSpPr/>
            <p:nvPr/>
          </p:nvSpPr>
          <p:spPr>
            <a:xfrm>
              <a:off x="7180959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TextBox 20"/>
            <p:cNvSpPr txBox="1"/>
            <p:nvPr/>
          </p:nvSpPr>
          <p:spPr>
            <a:xfrm>
              <a:off x="8027972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咳嗽、打喷嚏时用纸巾遮住口鼻，不随地吐痰。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7606701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保持良好的呼吸道卫生</a:t>
              </a:r>
            </a:p>
          </p:txBody>
        </p:sp>
        <p:sp>
          <p:nvSpPr>
            <p:cNvPr id="22" name="Freeform 22"/>
            <p:cNvSpPr/>
            <p:nvPr/>
          </p:nvSpPr>
          <p:spPr>
            <a:xfrm>
              <a:off x="7339272" y="4595230"/>
              <a:ext cx="366126" cy="366126"/>
            </a:xfrm>
            <a:custGeom>
              <a:rect l="l" t="t" r="r" b="b"/>
              <a:pathLst>
                <a:path w="304800" h="304800">
                  <a:moveTo>
                    <a:pt x="152800" y="79486"/>
                  </a:moveTo>
                  <a:cubicBezTo>
                    <a:pt x="152800" y="79486"/>
                    <a:pt x="133750" y="38891"/>
                    <a:pt x="90888" y="38891"/>
                  </a:cubicBezTo>
                  <a:cubicBezTo>
                    <a:pt x="44053" y="38891"/>
                    <a:pt x="19450" y="78581"/>
                    <a:pt x="19450" y="118262"/>
                  </a:cubicBezTo>
                  <a:cubicBezTo>
                    <a:pt x="19450" y="184147"/>
                    <a:pt x="152800" y="265900"/>
                    <a:pt x="152800" y="265900"/>
                  </a:cubicBezTo>
                  <a:cubicBezTo>
                    <a:pt x="152800" y="265900"/>
                    <a:pt x="285350" y="184937"/>
                    <a:pt x="285350" y="118262"/>
                  </a:cubicBezTo>
                  <a:cubicBezTo>
                    <a:pt x="285350" y="77781"/>
                    <a:pt x="259956" y="38891"/>
                    <a:pt x="214713" y="38891"/>
                  </a:cubicBezTo>
                  <a:cubicBezTo>
                    <a:pt x="169469" y="38891"/>
                    <a:pt x="152800" y="79486"/>
                    <a:pt x="152800" y="79486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个人预防措施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H="1">
            <a:off x="916305" y="3823335"/>
            <a:ext cx="0" cy="864235"/>
          </a:xfrm>
          <a:prstGeom prst="line">
            <a:avLst/>
          </a:prstGeom>
          <a:ln w="25400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" name="Connector 3"/>
          <p:cNvCxnSpPr/>
          <p:nvPr/>
        </p:nvCxnSpPr>
        <p:spPr>
          <a:xfrm flipH="1" flipV="1">
            <a:off x="3601085" y="2314575"/>
            <a:ext cx="0" cy="1369695"/>
          </a:xfrm>
          <a:prstGeom prst="line">
            <a:avLst/>
          </a:prstGeom>
          <a:ln w="2540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4" name="Connector 4"/>
          <p:cNvCxnSpPr/>
          <p:nvPr/>
        </p:nvCxnSpPr>
        <p:spPr>
          <a:xfrm flipH="1" flipV="1">
            <a:off x="8928735" y="2314575"/>
            <a:ext cx="0" cy="1369695"/>
          </a:xfrm>
          <a:prstGeom prst="line">
            <a:avLst/>
          </a:prstGeom>
          <a:ln w="25400">
            <a:solidFill>
              <a:schemeClr val="accent4"/>
            </a:solidFill>
            <a:prstDash val="dash"/>
            <a:headEnd type="none"/>
            <a:tailEnd type="none"/>
          </a:ln>
        </p:spPr>
        <p:style>
          <a:lnRef idx="0">
            <a:schemeClr val="accent4"/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</p:cxnSp>
      <p:cxnSp>
        <p:nvCxnSpPr>
          <p:cNvPr id="5" name="Connector 5"/>
          <p:cNvCxnSpPr/>
          <p:nvPr/>
        </p:nvCxnSpPr>
        <p:spPr>
          <a:xfrm flipH="1">
            <a:off x="6288405" y="3823335"/>
            <a:ext cx="0" cy="864235"/>
          </a:xfrm>
          <a:prstGeom prst="line">
            <a:avLst/>
          </a:prstGeom>
          <a:ln w="25400">
            <a:solidFill>
              <a:schemeClr val="accent3"/>
            </a:solidFill>
            <a:prstDash val="dash"/>
            <a:headEnd type="none"/>
            <a:tailEnd type="none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6" name="AutoShape 6"/>
          <p:cNvSpPr/>
          <p:nvPr/>
        </p:nvSpPr>
        <p:spPr>
          <a:xfrm>
            <a:off x="805180" y="4687570"/>
            <a:ext cx="222250" cy="222250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17855" y="3538586"/>
            <a:ext cx="2908375" cy="577215"/>
          </a:xfrm>
          <a:custGeom>
            <a:rect l="l" t="t" r="r" b="b"/>
            <a:pathLst>
              <a:path w="2908375" h="577215">
                <a:moveTo>
                  <a:pt x="2620395" y="0"/>
                </a:moveTo>
                <a:lnTo>
                  <a:pt x="2908375" y="287973"/>
                </a:lnTo>
                <a:lnTo>
                  <a:pt x="2620395" y="575945"/>
                </a:lnTo>
                <a:lnTo>
                  <a:pt x="2620078" y="575628"/>
                </a:lnTo>
                <a:lnTo>
                  <a:pt x="2620078" y="577215"/>
                </a:lnTo>
                <a:lnTo>
                  <a:pt x="298458" y="577215"/>
                </a:lnTo>
                <a:lnTo>
                  <a:pt x="298458" y="576580"/>
                </a:lnTo>
                <a:lnTo>
                  <a:pt x="0" y="576580"/>
                </a:lnTo>
                <a:lnTo>
                  <a:pt x="288050" y="288608"/>
                </a:lnTo>
                <a:lnTo>
                  <a:pt x="0" y="635"/>
                </a:lnTo>
                <a:lnTo>
                  <a:pt x="344814" y="635"/>
                </a:lnTo>
                <a:lnTo>
                  <a:pt x="344814" y="1270"/>
                </a:lnTo>
                <a:lnTo>
                  <a:pt x="2619125" y="127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967114" y="3597006"/>
            <a:ext cx="1762170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400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9" name="Freeform 9"/>
          <p:cNvSpPr/>
          <p:nvPr/>
        </p:nvSpPr>
        <p:spPr>
          <a:xfrm>
            <a:off x="3302709" y="3538586"/>
            <a:ext cx="2908300" cy="577215"/>
          </a:xfrm>
          <a:custGeom>
            <a:rect l="l" t="t" r="r" b="b"/>
            <a:pathLst>
              <a:path w="2908300" h="577215">
                <a:moveTo>
                  <a:pt x="2620328" y="0"/>
                </a:moveTo>
                <a:lnTo>
                  <a:pt x="2908300" y="287973"/>
                </a:lnTo>
                <a:lnTo>
                  <a:pt x="2620328" y="575945"/>
                </a:lnTo>
                <a:lnTo>
                  <a:pt x="2620010" y="575627"/>
                </a:lnTo>
                <a:lnTo>
                  <a:pt x="2620010" y="577215"/>
                </a:lnTo>
                <a:lnTo>
                  <a:pt x="298450" y="577215"/>
                </a:lnTo>
                <a:lnTo>
                  <a:pt x="298450" y="576580"/>
                </a:lnTo>
                <a:lnTo>
                  <a:pt x="0" y="576580"/>
                </a:lnTo>
                <a:lnTo>
                  <a:pt x="288042" y="288608"/>
                </a:lnTo>
                <a:lnTo>
                  <a:pt x="0" y="635"/>
                </a:lnTo>
                <a:lnTo>
                  <a:pt x="344805" y="635"/>
                </a:lnTo>
                <a:lnTo>
                  <a:pt x="344805" y="1270"/>
                </a:lnTo>
                <a:lnTo>
                  <a:pt x="2619058" y="127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3651960" y="3596371"/>
            <a:ext cx="1762125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400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11" name="Freeform 11"/>
          <p:cNvSpPr/>
          <p:nvPr/>
        </p:nvSpPr>
        <p:spPr>
          <a:xfrm>
            <a:off x="5987489" y="3538586"/>
            <a:ext cx="2908300" cy="577215"/>
          </a:xfrm>
          <a:custGeom>
            <a:rect l="l" t="t" r="r" b="b"/>
            <a:pathLst>
              <a:path w="2908300" h="577215">
                <a:moveTo>
                  <a:pt x="2620328" y="0"/>
                </a:moveTo>
                <a:lnTo>
                  <a:pt x="2908300" y="287973"/>
                </a:lnTo>
                <a:lnTo>
                  <a:pt x="2620328" y="575945"/>
                </a:lnTo>
                <a:lnTo>
                  <a:pt x="2620010" y="575627"/>
                </a:lnTo>
                <a:lnTo>
                  <a:pt x="2620010" y="577215"/>
                </a:lnTo>
                <a:lnTo>
                  <a:pt x="298450" y="577215"/>
                </a:lnTo>
                <a:lnTo>
                  <a:pt x="298450" y="576580"/>
                </a:lnTo>
                <a:lnTo>
                  <a:pt x="0" y="576580"/>
                </a:lnTo>
                <a:lnTo>
                  <a:pt x="288042" y="288608"/>
                </a:lnTo>
                <a:lnTo>
                  <a:pt x="0" y="635"/>
                </a:lnTo>
                <a:lnTo>
                  <a:pt x="344805" y="635"/>
                </a:lnTo>
                <a:lnTo>
                  <a:pt x="344805" y="1270"/>
                </a:lnTo>
                <a:lnTo>
                  <a:pt x="2619058" y="1270"/>
                </a:lnTo>
                <a:close/>
              </a:path>
            </a:pathLst>
          </a:cu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6336740" y="3596371"/>
            <a:ext cx="1762125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400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  <p:sp>
        <p:nvSpPr>
          <p:cNvPr id="13" name="Freeform 13"/>
          <p:cNvSpPr/>
          <p:nvPr/>
        </p:nvSpPr>
        <p:spPr>
          <a:xfrm>
            <a:off x="8672269" y="3537951"/>
            <a:ext cx="2908300" cy="577215"/>
          </a:xfrm>
          <a:custGeom>
            <a:rect l="l" t="t" r="r" b="b"/>
            <a:pathLst>
              <a:path w="2908300" h="577215">
                <a:moveTo>
                  <a:pt x="2620328" y="0"/>
                </a:moveTo>
                <a:lnTo>
                  <a:pt x="2908300" y="287973"/>
                </a:lnTo>
                <a:lnTo>
                  <a:pt x="2620328" y="575945"/>
                </a:lnTo>
                <a:lnTo>
                  <a:pt x="2620010" y="575627"/>
                </a:lnTo>
                <a:lnTo>
                  <a:pt x="2620010" y="577215"/>
                </a:lnTo>
                <a:lnTo>
                  <a:pt x="298450" y="577215"/>
                </a:lnTo>
                <a:lnTo>
                  <a:pt x="298450" y="576580"/>
                </a:lnTo>
                <a:lnTo>
                  <a:pt x="0" y="576580"/>
                </a:lnTo>
                <a:lnTo>
                  <a:pt x="288043" y="288608"/>
                </a:lnTo>
                <a:lnTo>
                  <a:pt x="0" y="635"/>
                </a:lnTo>
                <a:lnTo>
                  <a:pt x="344805" y="635"/>
                </a:lnTo>
                <a:lnTo>
                  <a:pt x="344805" y="1270"/>
                </a:lnTo>
                <a:lnTo>
                  <a:pt x="2619058" y="1270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9021520" y="3595736"/>
            <a:ext cx="1762125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400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 rot="10800000">
            <a:off x="3489960" y="2092325"/>
            <a:ext cx="222250" cy="222250"/>
          </a:xfrm>
          <a:prstGeom prst="diamond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 rot="10800000">
            <a:off x="8817610" y="2092325"/>
            <a:ext cx="222250" cy="222250"/>
          </a:xfrm>
          <a:prstGeom prst="diamond">
            <a:avLst/>
          </a:pr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177280" y="4687570"/>
            <a:ext cx="222250" cy="222250"/>
          </a:xfrm>
          <a:prstGeom prst="diamond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1098102" y="4213433"/>
            <a:ext cx="1847850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加强宣传教育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3808730" y="1625600"/>
            <a:ext cx="208597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开展爱国卫生运动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6398651" y="4213433"/>
            <a:ext cx="208597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加强社区管理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9083432" y="1625600"/>
            <a:ext cx="208597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5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限制人员流动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社区预防措施</a:t>
              </a:r>
            </a:p>
          </p:txBody>
        </p:sp>
      </p:grpSp>
      <p:sp>
        <p:nvSpPr>
          <p:cNvPr id="44" name="TextBox 44"/>
          <p:cNvSpPr txBox="1"/>
          <p:nvPr/>
        </p:nvSpPr>
        <p:spPr>
          <a:xfrm>
            <a:off x="1092835" y="4551961"/>
            <a:ext cx="2590800" cy="1546046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通过各种渠道宣传春季流行病传染病预防知识，提高居民的防控意识。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3808730" y="1992540"/>
            <a:ext cx="2590800" cy="1546046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组织居民进行环境卫生整治，清理垃圾，消灭病媒生物。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9138115" y="1992540"/>
            <a:ext cx="2590800" cy="1546046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在疫情严重时，限制人员流动，减少人员聚集。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6430720" y="4551961"/>
            <a:ext cx="2590800" cy="1546046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对社区内的疫情进行监测和报告，及时采取防控措施。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5298153" y="3371015"/>
            <a:ext cx="1597488" cy="1597488"/>
          </a:xfrm>
          <a:custGeom>
            <a:rect l="l" t="t" r="r" b="b"/>
            <a:pathLst>
              <a:path w="890" h="890">
                <a:moveTo>
                  <a:pt x="0" y="445"/>
                </a:moveTo>
                <a:lnTo>
                  <a:pt x="445" y="0"/>
                </a:lnTo>
                <a:lnTo>
                  <a:pt x="890" y="445"/>
                </a:lnTo>
                <a:lnTo>
                  <a:pt x="445" y="890"/>
                </a:lnTo>
                <a:lnTo>
                  <a:pt x="0" y="445"/>
                </a:lnTo>
                <a:close/>
              </a:path>
            </a:pathLst>
          </a:custGeom>
          <a:solidFill>
            <a:schemeClr val="accent3">
              <a:alpha val="100000"/>
            </a:schemeClr>
          </a:solidFill>
          <a:ln w="14288">
            <a:solidFill>
              <a:schemeClr val="l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4434792" y="2507653"/>
            <a:ext cx="1597488" cy="1597488"/>
          </a:xfrm>
          <a:custGeom>
            <a:rect l="l" t="t" r="r" b="b"/>
            <a:pathLst>
              <a:path w="890" h="890">
                <a:moveTo>
                  <a:pt x="0" y="445"/>
                </a:moveTo>
                <a:lnTo>
                  <a:pt x="445" y="0"/>
                </a:lnTo>
                <a:lnTo>
                  <a:pt x="890" y="445"/>
                </a:lnTo>
                <a:lnTo>
                  <a:pt x="445" y="890"/>
                </a:lnTo>
                <a:lnTo>
                  <a:pt x="0" y="44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14288">
            <a:solidFill>
              <a:schemeClr val="l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6159720" y="4232582"/>
            <a:ext cx="1597488" cy="1597488"/>
          </a:xfrm>
          <a:custGeom>
            <a:rect l="l" t="t" r="r" b="b"/>
            <a:pathLst>
              <a:path w="890" h="890">
                <a:moveTo>
                  <a:pt x="0" y="445"/>
                </a:moveTo>
                <a:lnTo>
                  <a:pt x="445" y="0"/>
                </a:lnTo>
                <a:lnTo>
                  <a:pt x="890" y="445"/>
                </a:lnTo>
                <a:lnTo>
                  <a:pt x="445" y="890"/>
                </a:lnTo>
                <a:lnTo>
                  <a:pt x="0" y="44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14288">
            <a:solidFill>
              <a:schemeClr val="l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6159720" y="2507653"/>
            <a:ext cx="1597488" cy="1597488"/>
          </a:xfrm>
          <a:custGeom>
            <a:rect l="l" t="t" r="r" b="b"/>
            <a:pathLst>
              <a:path w="890" h="890">
                <a:moveTo>
                  <a:pt x="0" y="445"/>
                </a:moveTo>
                <a:lnTo>
                  <a:pt x="445" y="0"/>
                </a:lnTo>
                <a:lnTo>
                  <a:pt x="890" y="445"/>
                </a:lnTo>
                <a:lnTo>
                  <a:pt x="445" y="890"/>
                </a:lnTo>
                <a:lnTo>
                  <a:pt x="0" y="445"/>
                </a:lnTo>
                <a:close/>
              </a:path>
            </a:pathLst>
          </a:custGeom>
          <a:solidFill>
            <a:schemeClr val="accent5">
              <a:alpha val="100000"/>
            </a:schemeClr>
          </a:solidFill>
          <a:ln w="14288">
            <a:solidFill>
              <a:schemeClr val="l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4434792" y="4232582"/>
            <a:ext cx="1597488" cy="1597488"/>
          </a:xfrm>
          <a:custGeom>
            <a:rect l="l" t="t" r="r" b="b"/>
            <a:pathLst>
              <a:path w="890" h="890">
                <a:moveTo>
                  <a:pt x="0" y="445"/>
                </a:moveTo>
                <a:lnTo>
                  <a:pt x="445" y="0"/>
                </a:lnTo>
                <a:lnTo>
                  <a:pt x="890" y="445"/>
                </a:lnTo>
                <a:lnTo>
                  <a:pt x="445" y="890"/>
                </a:lnTo>
                <a:lnTo>
                  <a:pt x="0" y="445"/>
                </a:lnTo>
                <a:close/>
              </a:path>
            </a:pathLst>
          </a:custGeom>
          <a:solidFill>
            <a:schemeClr val="accent5">
              <a:alpha val="100000"/>
            </a:schemeClr>
          </a:solidFill>
          <a:ln w="14288">
            <a:solidFill>
              <a:schemeClr val="l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4988632" y="3127092"/>
            <a:ext cx="489808" cy="358610"/>
          </a:xfrm>
          <a:custGeom>
            <a:rect l="l" t="t" r="r" b="b"/>
            <a:pathLst>
              <a:path w="142" h="104">
                <a:moveTo>
                  <a:pt x="0" y="104"/>
                </a:moveTo>
                <a:cubicBezTo>
                  <a:pt x="142" y="104"/>
                  <a:pt x="142" y="104"/>
                  <a:pt x="142" y="104"/>
                </a:cubicBezTo>
                <a:cubicBezTo>
                  <a:pt x="142" y="0"/>
                  <a:pt x="142" y="0"/>
                  <a:pt x="142" y="0"/>
                </a:cubicBezTo>
                <a:cubicBezTo>
                  <a:pt x="0" y="0"/>
                  <a:pt x="0" y="0"/>
                  <a:pt x="0" y="0"/>
                </a:cubicBezTo>
                <a:lnTo>
                  <a:pt x="0" y="104"/>
                </a:lnTo>
                <a:close/>
                <a:moveTo>
                  <a:pt x="98" y="11"/>
                </a:moveTo>
                <a:cubicBezTo>
                  <a:pt x="127" y="11"/>
                  <a:pt x="127" y="11"/>
                  <a:pt x="127" y="11"/>
                </a:cubicBezTo>
                <a:cubicBezTo>
                  <a:pt x="127" y="29"/>
                  <a:pt x="127" y="29"/>
                  <a:pt x="127" y="29"/>
                </a:cubicBezTo>
                <a:cubicBezTo>
                  <a:pt x="98" y="29"/>
                  <a:pt x="98" y="29"/>
                  <a:pt x="98" y="29"/>
                </a:cubicBezTo>
                <a:lnTo>
                  <a:pt x="98" y="11"/>
                </a:lnTo>
                <a:close/>
                <a:moveTo>
                  <a:pt x="12" y="52"/>
                </a:moveTo>
                <a:cubicBezTo>
                  <a:pt x="12" y="50"/>
                  <a:pt x="13" y="49"/>
                  <a:pt x="13" y="48"/>
                </a:cubicBezTo>
                <a:cubicBezTo>
                  <a:pt x="13" y="46"/>
                  <a:pt x="13" y="45"/>
                  <a:pt x="13" y="44"/>
                </a:cubicBezTo>
                <a:cubicBezTo>
                  <a:pt x="14" y="41"/>
                  <a:pt x="15" y="38"/>
                  <a:pt x="16" y="36"/>
                </a:cubicBezTo>
                <a:cubicBezTo>
                  <a:pt x="16" y="35"/>
                  <a:pt x="17" y="34"/>
                  <a:pt x="17" y="32"/>
                </a:cubicBezTo>
                <a:cubicBezTo>
                  <a:pt x="18" y="31"/>
                  <a:pt x="19" y="30"/>
                  <a:pt x="19" y="29"/>
                </a:cubicBezTo>
                <a:cubicBezTo>
                  <a:pt x="20" y="28"/>
                  <a:pt x="21" y="27"/>
                  <a:pt x="22" y="26"/>
                </a:cubicBezTo>
                <a:cubicBezTo>
                  <a:pt x="22" y="25"/>
                  <a:pt x="23" y="24"/>
                  <a:pt x="24" y="24"/>
                </a:cubicBezTo>
                <a:cubicBezTo>
                  <a:pt x="31" y="16"/>
                  <a:pt x="42" y="11"/>
                  <a:pt x="53" y="11"/>
                </a:cubicBezTo>
                <a:cubicBezTo>
                  <a:pt x="65" y="11"/>
                  <a:pt x="76" y="16"/>
                  <a:pt x="83" y="24"/>
                </a:cubicBezTo>
                <a:cubicBezTo>
                  <a:pt x="85" y="26"/>
                  <a:pt x="86" y="27"/>
                  <a:pt x="87" y="29"/>
                </a:cubicBezTo>
                <a:cubicBezTo>
                  <a:pt x="88" y="30"/>
                  <a:pt x="88" y="31"/>
                  <a:pt x="89" y="32"/>
                </a:cubicBezTo>
                <a:cubicBezTo>
                  <a:pt x="90" y="34"/>
                  <a:pt x="90" y="35"/>
                  <a:pt x="91" y="36"/>
                </a:cubicBezTo>
                <a:cubicBezTo>
                  <a:pt x="92" y="38"/>
                  <a:pt x="93" y="41"/>
                  <a:pt x="93" y="44"/>
                </a:cubicBezTo>
                <a:cubicBezTo>
                  <a:pt x="93" y="45"/>
                  <a:pt x="94" y="46"/>
                  <a:pt x="94" y="48"/>
                </a:cubicBezTo>
                <a:cubicBezTo>
                  <a:pt x="94" y="49"/>
                  <a:pt x="94" y="50"/>
                  <a:pt x="94" y="52"/>
                </a:cubicBezTo>
                <a:cubicBezTo>
                  <a:pt x="94" y="57"/>
                  <a:pt x="93" y="62"/>
                  <a:pt x="91" y="66"/>
                </a:cubicBezTo>
                <a:cubicBezTo>
                  <a:pt x="90" y="69"/>
                  <a:pt x="89" y="72"/>
                  <a:pt x="87" y="75"/>
                </a:cubicBezTo>
                <a:cubicBezTo>
                  <a:pt x="86" y="76"/>
                  <a:pt x="85" y="78"/>
                  <a:pt x="83" y="79"/>
                </a:cubicBezTo>
                <a:cubicBezTo>
                  <a:pt x="76" y="87"/>
                  <a:pt x="65" y="93"/>
                  <a:pt x="53" y="93"/>
                </a:cubicBezTo>
                <a:cubicBezTo>
                  <a:pt x="49" y="93"/>
                  <a:pt x="45" y="92"/>
                  <a:pt x="41" y="91"/>
                </a:cubicBezTo>
                <a:cubicBezTo>
                  <a:pt x="38" y="90"/>
                  <a:pt x="35" y="88"/>
                  <a:pt x="32" y="87"/>
                </a:cubicBezTo>
                <a:cubicBezTo>
                  <a:pt x="31" y="86"/>
                  <a:pt x="30" y="85"/>
                  <a:pt x="29" y="85"/>
                </a:cubicBezTo>
                <a:cubicBezTo>
                  <a:pt x="28" y="84"/>
                  <a:pt x="28" y="84"/>
                  <a:pt x="27" y="83"/>
                </a:cubicBezTo>
                <a:cubicBezTo>
                  <a:pt x="26" y="82"/>
                  <a:pt x="25" y="82"/>
                  <a:pt x="24" y="81"/>
                </a:cubicBezTo>
                <a:cubicBezTo>
                  <a:pt x="24" y="80"/>
                  <a:pt x="23" y="79"/>
                  <a:pt x="22" y="78"/>
                </a:cubicBezTo>
                <a:cubicBezTo>
                  <a:pt x="22" y="78"/>
                  <a:pt x="21" y="77"/>
                  <a:pt x="21" y="77"/>
                </a:cubicBezTo>
                <a:cubicBezTo>
                  <a:pt x="20" y="76"/>
                  <a:pt x="20" y="75"/>
                  <a:pt x="19" y="75"/>
                </a:cubicBezTo>
                <a:cubicBezTo>
                  <a:pt x="19" y="74"/>
                  <a:pt x="18" y="72"/>
                  <a:pt x="17" y="71"/>
                </a:cubicBezTo>
                <a:cubicBezTo>
                  <a:pt x="16" y="70"/>
                  <a:pt x="16" y="68"/>
                  <a:pt x="15" y="66"/>
                </a:cubicBezTo>
                <a:cubicBezTo>
                  <a:pt x="13" y="62"/>
                  <a:pt x="12" y="57"/>
                  <a:pt x="12" y="52"/>
                </a:cubicBezTo>
              </a:path>
            </a:pathLst>
          </a:custGeom>
          <a:solidFill>
            <a:srgbClr val="FFFEFE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707799" y="4779038"/>
            <a:ext cx="501330" cy="504577"/>
          </a:xfrm>
          <a:custGeom>
            <a:rect l="l" t="t" r="r" b="b"/>
            <a:pathLst>
              <a:path w="196" h="197">
                <a:moveTo>
                  <a:pt x="98" y="197"/>
                </a:moveTo>
                <a:cubicBezTo>
                  <a:pt x="152" y="197"/>
                  <a:pt x="196" y="153"/>
                  <a:pt x="196" y="99"/>
                </a:cubicBezTo>
                <a:cubicBezTo>
                  <a:pt x="196" y="44"/>
                  <a:pt x="152" y="0"/>
                  <a:pt x="98" y="0"/>
                </a:cubicBezTo>
                <a:cubicBezTo>
                  <a:pt x="43" y="0"/>
                  <a:pt x="0" y="44"/>
                  <a:pt x="0" y="99"/>
                </a:cubicBezTo>
                <a:cubicBezTo>
                  <a:pt x="0" y="153"/>
                  <a:pt x="43" y="197"/>
                  <a:pt x="98" y="197"/>
                </a:cubicBezTo>
                <a:moveTo>
                  <a:pt x="38" y="166"/>
                </a:moveTo>
                <a:cubicBezTo>
                  <a:pt x="30" y="158"/>
                  <a:pt x="30" y="158"/>
                  <a:pt x="30" y="158"/>
                </a:cubicBezTo>
                <a:cubicBezTo>
                  <a:pt x="49" y="140"/>
                  <a:pt x="49" y="140"/>
                  <a:pt x="49" y="140"/>
                </a:cubicBezTo>
                <a:cubicBezTo>
                  <a:pt x="57" y="148"/>
                  <a:pt x="57" y="148"/>
                  <a:pt x="57" y="148"/>
                </a:cubicBezTo>
                <a:lnTo>
                  <a:pt x="38" y="166"/>
                </a:lnTo>
                <a:close/>
                <a:moveTo>
                  <a:pt x="103" y="188"/>
                </a:moveTo>
                <a:cubicBezTo>
                  <a:pt x="92" y="188"/>
                  <a:pt x="92" y="188"/>
                  <a:pt x="92" y="188"/>
                </a:cubicBezTo>
                <a:cubicBezTo>
                  <a:pt x="92" y="162"/>
                  <a:pt x="92" y="162"/>
                  <a:pt x="92" y="162"/>
                </a:cubicBezTo>
                <a:cubicBezTo>
                  <a:pt x="103" y="162"/>
                  <a:pt x="103" y="162"/>
                  <a:pt x="103" y="162"/>
                </a:cubicBezTo>
                <a:lnTo>
                  <a:pt x="103" y="188"/>
                </a:lnTo>
                <a:close/>
                <a:moveTo>
                  <a:pt x="188" y="104"/>
                </a:moveTo>
                <a:cubicBezTo>
                  <a:pt x="161" y="104"/>
                  <a:pt x="161" y="104"/>
                  <a:pt x="161" y="104"/>
                </a:cubicBezTo>
                <a:cubicBezTo>
                  <a:pt x="161" y="93"/>
                  <a:pt x="161" y="93"/>
                  <a:pt x="161" y="93"/>
                </a:cubicBezTo>
                <a:cubicBezTo>
                  <a:pt x="188" y="93"/>
                  <a:pt x="188" y="93"/>
                  <a:pt x="188" y="93"/>
                </a:cubicBezTo>
                <a:lnTo>
                  <a:pt x="188" y="104"/>
                </a:lnTo>
                <a:close/>
                <a:moveTo>
                  <a:pt x="157" y="31"/>
                </a:moveTo>
                <a:cubicBezTo>
                  <a:pt x="165" y="39"/>
                  <a:pt x="165" y="39"/>
                  <a:pt x="165" y="39"/>
                </a:cubicBezTo>
                <a:cubicBezTo>
                  <a:pt x="147" y="58"/>
                  <a:pt x="147" y="58"/>
                  <a:pt x="147" y="58"/>
                </a:cubicBezTo>
                <a:cubicBezTo>
                  <a:pt x="139" y="50"/>
                  <a:pt x="139" y="50"/>
                  <a:pt x="139" y="50"/>
                </a:cubicBezTo>
                <a:lnTo>
                  <a:pt x="157" y="31"/>
                </a:lnTo>
                <a:close/>
                <a:moveTo>
                  <a:pt x="147" y="140"/>
                </a:moveTo>
                <a:cubicBezTo>
                  <a:pt x="165" y="158"/>
                  <a:pt x="165" y="158"/>
                  <a:pt x="165" y="158"/>
                </a:cubicBezTo>
                <a:cubicBezTo>
                  <a:pt x="157" y="166"/>
                  <a:pt x="157" y="166"/>
                  <a:pt x="157" y="166"/>
                </a:cubicBezTo>
                <a:cubicBezTo>
                  <a:pt x="139" y="148"/>
                  <a:pt x="139" y="148"/>
                  <a:pt x="139" y="148"/>
                </a:cubicBezTo>
                <a:lnTo>
                  <a:pt x="147" y="140"/>
                </a:lnTo>
                <a:close/>
                <a:moveTo>
                  <a:pt x="92" y="9"/>
                </a:moveTo>
                <a:cubicBezTo>
                  <a:pt x="103" y="9"/>
                  <a:pt x="103" y="9"/>
                  <a:pt x="103" y="9"/>
                </a:cubicBezTo>
                <a:cubicBezTo>
                  <a:pt x="103" y="35"/>
                  <a:pt x="103" y="35"/>
                  <a:pt x="103" y="35"/>
                </a:cubicBezTo>
                <a:cubicBezTo>
                  <a:pt x="92" y="35"/>
                  <a:pt x="92" y="35"/>
                  <a:pt x="92" y="35"/>
                </a:cubicBezTo>
                <a:lnTo>
                  <a:pt x="92" y="9"/>
                </a:lnTo>
                <a:close/>
                <a:moveTo>
                  <a:pt x="82" y="76"/>
                </a:moveTo>
                <a:cubicBezTo>
                  <a:pt x="99" y="92"/>
                  <a:pt x="99" y="92"/>
                  <a:pt x="99" y="92"/>
                </a:cubicBezTo>
                <a:cubicBezTo>
                  <a:pt x="130" y="62"/>
                  <a:pt x="130" y="62"/>
                  <a:pt x="130" y="62"/>
                </a:cubicBezTo>
                <a:cubicBezTo>
                  <a:pt x="137" y="70"/>
                  <a:pt x="137" y="70"/>
                  <a:pt x="137" y="70"/>
                </a:cubicBezTo>
                <a:cubicBezTo>
                  <a:pt x="99" y="108"/>
                  <a:pt x="99" y="108"/>
                  <a:pt x="99" y="108"/>
                </a:cubicBezTo>
                <a:cubicBezTo>
                  <a:pt x="74" y="84"/>
                  <a:pt x="74" y="84"/>
                  <a:pt x="74" y="84"/>
                </a:cubicBezTo>
                <a:lnTo>
                  <a:pt x="82" y="76"/>
                </a:lnTo>
                <a:close/>
                <a:moveTo>
                  <a:pt x="38" y="31"/>
                </a:moveTo>
                <a:cubicBezTo>
                  <a:pt x="57" y="50"/>
                  <a:pt x="57" y="50"/>
                  <a:pt x="57" y="50"/>
                </a:cubicBezTo>
                <a:cubicBezTo>
                  <a:pt x="49" y="58"/>
                  <a:pt x="49" y="58"/>
                  <a:pt x="49" y="58"/>
                </a:cubicBezTo>
                <a:cubicBezTo>
                  <a:pt x="30" y="39"/>
                  <a:pt x="30" y="39"/>
                  <a:pt x="30" y="39"/>
                </a:cubicBezTo>
                <a:lnTo>
                  <a:pt x="38" y="31"/>
                </a:lnTo>
                <a:close/>
                <a:moveTo>
                  <a:pt x="34" y="104"/>
                </a:moveTo>
                <a:cubicBezTo>
                  <a:pt x="8" y="104"/>
                  <a:pt x="8" y="104"/>
                  <a:pt x="8" y="104"/>
                </a:cubicBezTo>
                <a:cubicBezTo>
                  <a:pt x="8" y="93"/>
                  <a:pt x="8" y="93"/>
                  <a:pt x="8" y="93"/>
                </a:cubicBezTo>
                <a:cubicBezTo>
                  <a:pt x="34" y="93"/>
                  <a:pt x="34" y="93"/>
                  <a:pt x="34" y="93"/>
                </a:cubicBezTo>
                <a:lnTo>
                  <a:pt x="34" y="104"/>
                </a:lnTo>
                <a:close/>
              </a:path>
            </a:pathLst>
          </a:custGeom>
          <a:solidFill>
            <a:srgbClr val="FFFEFE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6695413" y="3086347"/>
            <a:ext cx="531662" cy="459548"/>
          </a:xfrm>
          <a:custGeom>
            <a:rect l="l" t="t" r="r" b="b"/>
            <a:pathLst>
              <a:path w="184" h="159">
                <a:moveTo>
                  <a:pt x="132" y="124"/>
                </a:moveTo>
                <a:cubicBezTo>
                  <a:pt x="165" y="159"/>
                  <a:pt x="165" y="159"/>
                  <a:pt x="165" y="159"/>
                </a:cubicBezTo>
                <a:cubicBezTo>
                  <a:pt x="165" y="124"/>
                  <a:pt x="165" y="124"/>
                  <a:pt x="165" y="124"/>
                </a:cubicBezTo>
                <a:cubicBezTo>
                  <a:pt x="184" y="124"/>
                  <a:pt x="184" y="124"/>
                  <a:pt x="184" y="124"/>
                </a:cubicBezTo>
                <a:cubicBezTo>
                  <a:pt x="184" y="0"/>
                  <a:pt x="184" y="0"/>
                  <a:pt x="184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47"/>
                  <a:pt x="0" y="47"/>
                  <a:pt x="0" y="47"/>
                </a:cubicBezTo>
                <a:cubicBezTo>
                  <a:pt x="0" y="124"/>
                  <a:pt x="0" y="124"/>
                  <a:pt x="0" y="124"/>
                </a:cubicBezTo>
                <a:cubicBezTo>
                  <a:pt x="115" y="124"/>
                  <a:pt x="115" y="124"/>
                  <a:pt x="115" y="124"/>
                </a:cubicBezTo>
                <a:lnTo>
                  <a:pt x="132" y="124"/>
                </a:lnTo>
                <a:close/>
                <a:moveTo>
                  <a:pt x="154" y="49"/>
                </a:moveTo>
                <a:cubicBezTo>
                  <a:pt x="162" y="49"/>
                  <a:pt x="168" y="56"/>
                  <a:pt x="168" y="63"/>
                </a:cubicBezTo>
                <a:cubicBezTo>
                  <a:pt x="168" y="71"/>
                  <a:pt x="162" y="77"/>
                  <a:pt x="154" y="77"/>
                </a:cubicBezTo>
                <a:cubicBezTo>
                  <a:pt x="146" y="77"/>
                  <a:pt x="140" y="71"/>
                  <a:pt x="140" y="63"/>
                </a:cubicBezTo>
                <a:cubicBezTo>
                  <a:pt x="140" y="56"/>
                  <a:pt x="146" y="49"/>
                  <a:pt x="154" y="49"/>
                </a:cubicBezTo>
                <a:moveTo>
                  <a:pt x="36" y="77"/>
                </a:moveTo>
                <a:cubicBezTo>
                  <a:pt x="28" y="77"/>
                  <a:pt x="22" y="71"/>
                  <a:pt x="22" y="63"/>
                </a:cubicBezTo>
                <a:cubicBezTo>
                  <a:pt x="22" y="56"/>
                  <a:pt x="28" y="49"/>
                  <a:pt x="36" y="49"/>
                </a:cubicBezTo>
                <a:cubicBezTo>
                  <a:pt x="44" y="49"/>
                  <a:pt x="50" y="56"/>
                  <a:pt x="50" y="63"/>
                </a:cubicBezTo>
                <a:cubicBezTo>
                  <a:pt x="50" y="71"/>
                  <a:pt x="44" y="77"/>
                  <a:pt x="36" y="77"/>
                </a:cubicBezTo>
                <a:moveTo>
                  <a:pt x="75" y="77"/>
                </a:moveTo>
                <a:cubicBezTo>
                  <a:pt x="67" y="77"/>
                  <a:pt x="61" y="71"/>
                  <a:pt x="61" y="63"/>
                </a:cubicBezTo>
                <a:cubicBezTo>
                  <a:pt x="61" y="56"/>
                  <a:pt x="67" y="49"/>
                  <a:pt x="75" y="49"/>
                </a:cubicBezTo>
                <a:cubicBezTo>
                  <a:pt x="83" y="49"/>
                  <a:pt x="89" y="56"/>
                  <a:pt x="89" y="63"/>
                </a:cubicBezTo>
                <a:cubicBezTo>
                  <a:pt x="89" y="71"/>
                  <a:pt x="83" y="77"/>
                  <a:pt x="75" y="77"/>
                </a:cubicBezTo>
                <a:moveTo>
                  <a:pt x="115" y="77"/>
                </a:moveTo>
                <a:cubicBezTo>
                  <a:pt x="107" y="77"/>
                  <a:pt x="100" y="71"/>
                  <a:pt x="100" y="63"/>
                </a:cubicBezTo>
                <a:cubicBezTo>
                  <a:pt x="100" y="56"/>
                  <a:pt x="107" y="49"/>
                  <a:pt x="115" y="49"/>
                </a:cubicBezTo>
                <a:cubicBezTo>
                  <a:pt x="115" y="49"/>
                  <a:pt x="115" y="49"/>
                  <a:pt x="115" y="49"/>
                </a:cubicBezTo>
                <a:cubicBezTo>
                  <a:pt x="123" y="50"/>
                  <a:pt x="129" y="56"/>
                  <a:pt x="129" y="63"/>
                </a:cubicBezTo>
                <a:cubicBezTo>
                  <a:pt x="129" y="71"/>
                  <a:pt x="123" y="77"/>
                  <a:pt x="115" y="77"/>
                </a:cubicBezTo>
                <a:cubicBezTo>
                  <a:pt x="115" y="77"/>
                  <a:pt x="115" y="77"/>
                  <a:pt x="115" y="77"/>
                </a:cubicBezTo>
              </a:path>
            </a:pathLst>
          </a:custGeom>
          <a:solidFill>
            <a:srgbClr val="FFFEFE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0" name="Group 10"/>
          <p:cNvGrpSpPr/>
          <p:nvPr/>
        </p:nvGrpSpPr>
        <p:grpSpPr>
          <a:xfrm>
            <a:off x="5004107" y="4794077"/>
            <a:ext cx="458857" cy="474498"/>
            <a:chOff x="5004107" y="4794077"/>
            <a:chExt cx="458857" cy="474498"/>
          </a:xfrm>
        </p:grpSpPr>
        <p:sp>
          <p:nvSpPr>
            <p:cNvPr id="11" name="AutoShape 11"/>
            <p:cNvSpPr/>
            <p:nvPr/>
          </p:nvSpPr>
          <p:spPr>
            <a:xfrm>
              <a:off x="5130280" y="4794077"/>
              <a:ext cx="206512" cy="224827"/>
            </a:xfrm>
            <a:prstGeom prst="ellipse">
              <a:avLst/>
            </a:prstGeom>
            <a:solidFill>
              <a:srgbClr val="FFFEFE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5004107" y="5054031"/>
              <a:ext cx="458857" cy="214544"/>
            </a:xfrm>
            <a:custGeom>
              <a:rect l="l" t="t" r="r" b="b"/>
              <a:pathLst>
                <a:path w="200" h="87">
                  <a:moveTo>
                    <a:pt x="35" y="87"/>
                  </a:moveTo>
                  <a:cubicBezTo>
                    <a:pt x="35" y="72"/>
                    <a:pt x="35" y="72"/>
                    <a:pt x="35" y="72"/>
                  </a:cubicBezTo>
                  <a:cubicBezTo>
                    <a:pt x="46" y="72"/>
                    <a:pt x="46" y="72"/>
                    <a:pt x="46" y="72"/>
                  </a:cubicBezTo>
                  <a:cubicBezTo>
                    <a:pt x="46" y="87"/>
                    <a:pt x="46" y="87"/>
                    <a:pt x="46" y="87"/>
                  </a:cubicBezTo>
                  <a:cubicBezTo>
                    <a:pt x="155" y="87"/>
                    <a:pt x="155" y="87"/>
                    <a:pt x="155" y="87"/>
                  </a:cubicBezTo>
                  <a:cubicBezTo>
                    <a:pt x="155" y="72"/>
                    <a:pt x="155" y="72"/>
                    <a:pt x="155" y="72"/>
                  </a:cubicBezTo>
                  <a:cubicBezTo>
                    <a:pt x="166" y="72"/>
                    <a:pt x="166" y="72"/>
                    <a:pt x="166" y="72"/>
                  </a:cubicBezTo>
                  <a:cubicBezTo>
                    <a:pt x="166" y="87"/>
                    <a:pt x="166" y="87"/>
                    <a:pt x="166" y="87"/>
                  </a:cubicBezTo>
                  <a:cubicBezTo>
                    <a:pt x="199" y="87"/>
                    <a:pt x="199" y="87"/>
                    <a:pt x="199" y="87"/>
                  </a:cubicBezTo>
                  <a:cubicBezTo>
                    <a:pt x="199" y="47"/>
                    <a:pt x="200" y="43"/>
                    <a:pt x="200" y="43"/>
                  </a:cubicBezTo>
                  <a:cubicBezTo>
                    <a:pt x="200" y="19"/>
                    <a:pt x="180" y="0"/>
                    <a:pt x="156" y="0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40" y="0"/>
                    <a:pt x="140" y="0"/>
                    <a:pt x="140" y="0"/>
                  </a:cubicBezTo>
                  <a:cubicBezTo>
                    <a:pt x="100" y="80"/>
                    <a:pt x="100" y="80"/>
                    <a:pt x="100" y="80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5" y="0"/>
                    <a:pt x="44" y="0"/>
                    <a:pt x="44" y="0"/>
                  </a:cubicBezTo>
                  <a:cubicBezTo>
                    <a:pt x="20" y="0"/>
                    <a:pt x="1" y="19"/>
                    <a:pt x="1" y="43"/>
                  </a:cubicBezTo>
                  <a:cubicBezTo>
                    <a:pt x="1" y="43"/>
                    <a:pt x="0" y="47"/>
                    <a:pt x="0" y="87"/>
                  </a:cubicBezTo>
                  <a:lnTo>
                    <a:pt x="35" y="87"/>
                  </a:lnTo>
                  <a:close/>
                </a:path>
              </a:pathLst>
            </a:custGeom>
            <a:solidFill>
              <a:srgbClr val="FFFEFE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5820196" y="3941016"/>
            <a:ext cx="553402" cy="457486"/>
            <a:chOff x="5820196" y="3941016"/>
            <a:chExt cx="553402" cy="457486"/>
          </a:xfrm>
        </p:grpSpPr>
        <p:sp>
          <p:nvSpPr>
            <p:cNvPr id="14" name="Freeform 14"/>
            <p:cNvSpPr/>
            <p:nvPr/>
          </p:nvSpPr>
          <p:spPr>
            <a:xfrm>
              <a:off x="5820196" y="3941016"/>
              <a:ext cx="553402" cy="457486"/>
            </a:xfrm>
            <a:custGeom>
              <a:rect l="l" t="t" r="r" b="b"/>
              <a:pathLst>
                <a:path w="287" h="236">
                  <a:moveTo>
                    <a:pt x="260" y="78"/>
                  </a:moveTo>
                  <a:cubicBezTo>
                    <a:pt x="251" y="78"/>
                    <a:pt x="244" y="85"/>
                    <a:pt x="244" y="94"/>
                  </a:cubicBezTo>
                  <a:cubicBezTo>
                    <a:pt x="244" y="103"/>
                    <a:pt x="251" y="111"/>
                    <a:pt x="260" y="111"/>
                  </a:cubicBezTo>
                  <a:cubicBezTo>
                    <a:pt x="269" y="111"/>
                    <a:pt x="277" y="103"/>
                    <a:pt x="277" y="94"/>
                  </a:cubicBezTo>
                  <a:cubicBezTo>
                    <a:pt x="277" y="85"/>
                    <a:pt x="269" y="78"/>
                    <a:pt x="260" y="78"/>
                  </a:cubicBezTo>
                  <a:close/>
                  <a:moveTo>
                    <a:pt x="27" y="78"/>
                  </a:moveTo>
                  <a:cubicBezTo>
                    <a:pt x="18" y="78"/>
                    <a:pt x="11" y="85"/>
                    <a:pt x="11" y="94"/>
                  </a:cubicBezTo>
                  <a:cubicBezTo>
                    <a:pt x="11" y="103"/>
                    <a:pt x="18" y="111"/>
                    <a:pt x="27" y="111"/>
                  </a:cubicBezTo>
                  <a:cubicBezTo>
                    <a:pt x="36" y="111"/>
                    <a:pt x="43" y="103"/>
                    <a:pt x="43" y="94"/>
                  </a:cubicBezTo>
                  <a:cubicBezTo>
                    <a:pt x="43" y="85"/>
                    <a:pt x="36" y="78"/>
                    <a:pt x="27" y="78"/>
                  </a:cubicBezTo>
                  <a:close/>
                  <a:moveTo>
                    <a:pt x="212" y="49"/>
                  </a:moveTo>
                  <a:cubicBezTo>
                    <a:pt x="199" y="49"/>
                    <a:pt x="188" y="59"/>
                    <a:pt x="188" y="73"/>
                  </a:cubicBezTo>
                  <a:cubicBezTo>
                    <a:pt x="188" y="86"/>
                    <a:pt x="199" y="97"/>
                    <a:pt x="212" y="97"/>
                  </a:cubicBezTo>
                  <a:cubicBezTo>
                    <a:pt x="225" y="97"/>
                    <a:pt x="236" y="86"/>
                    <a:pt x="236" y="73"/>
                  </a:cubicBezTo>
                  <a:cubicBezTo>
                    <a:pt x="236" y="59"/>
                    <a:pt x="225" y="49"/>
                    <a:pt x="212" y="49"/>
                  </a:cubicBezTo>
                  <a:close/>
                  <a:moveTo>
                    <a:pt x="287" y="196"/>
                  </a:moveTo>
                  <a:cubicBezTo>
                    <a:pt x="259" y="196"/>
                    <a:pt x="259" y="196"/>
                    <a:pt x="259" y="196"/>
                  </a:cubicBezTo>
                  <a:cubicBezTo>
                    <a:pt x="259" y="145"/>
                    <a:pt x="259" y="145"/>
                    <a:pt x="259" y="145"/>
                  </a:cubicBezTo>
                  <a:cubicBezTo>
                    <a:pt x="259" y="136"/>
                    <a:pt x="257" y="128"/>
                    <a:pt x="253" y="121"/>
                  </a:cubicBezTo>
                  <a:cubicBezTo>
                    <a:pt x="255" y="120"/>
                    <a:pt x="258" y="120"/>
                    <a:pt x="260" y="120"/>
                  </a:cubicBezTo>
                  <a:cubicBezTo>
                    <a:pt x="275" y="120"/>
                    <a:pt x="287" y="132"/>
                    <a:pt x="287" y="147"/>
                  </a:cubicBezTo>
                  <a:lnTo>
                    <a:pt x="287" y="196"/>
                  </a:lnTo>
                  <a:close/>
                  <a:moveTo>
                    <a:pt x="75" y="49"/>
                  </a:moveTo>
                  <a:cubicBezTo>
                    <a:pt x="62" y="49"/>
                    <a:pt x="51" y="59"/>
                    <a:pt x="51" y="73"/>
                  </a:cubicBezTo>
                  <a:cubicBezTo>
                    <a:pt x="51" y="86"/>
                    <a:pt x="62" y="97"/>
                    <a:pt x="75" y="97"/>
                  </a:cubicBezTo>
                  <a:cubicBezTo>
                    <a:pt x="88" y="97"/>
                    <a:pt x="99" y="86"/>
                    <a:pt x="99" y="73"/>
                  </a:cubicBezTo>
                  <a:cubicBezTo>
                    <a:pt x="99" y="59"/>
                    <a:pt x="88" y="49"/>
                    <a:pt x="75" y="49"/>
                  </a:cubicBezTo>
                  <a:close/>
                  <a:moveTo>
                    <a:pt x="27" y="120"/>
                  </a:moveTo>
                  <a:cubicBezTo>
                    <a:pt x="29" y="120"/>
                    <a:pt x="32" y="120"/>
                    <a:pt x="34" y="121"/>
                  </a:cubicBezTo>
                  <a:cubicBezTo>
                    <a:pt x="30" y="128"/>
                    <a:pt x="28" y="136"/>
                    <a:pt x="28" y="145"/>
                  </a:cubicBezTo>
                  <a:cubicBezTo>
                    <a:pt x="28" y="196"/>
                    <a:pt x="28" y="196"/>
                    <a:pt x="28" y="196"/>
                  </a:cubicBezTo>
                  <a:cubicBezTo>
                    <a:pt x="0" y="196"/>
                    <a:pt x="0" y="196"/>
                    <a:pt x="0" y="196"/>
                  </a:cubicBezTo>
                  <a:cubicBezTo>
                    <a:pt x="0" y="147"/>
                    <a:pt x="0" y="147"/>
                    <a:pt x="0" y="147"/>
                  </a:cubicBezTo>
                  <a:cubicBezTo>
                    <a:pt x="0" y="132"/>
                    <a:pt x="12" y="120"/>
                    <a:pt x="27" y="120"/>
                  </a:cubicBezTo>
                  <a:close/>
                  <a:moveTo>
                    <a:pt x="144" y="0"/>
                  </a:moveTo>
                  <a:cubicBezTo>
                    <a:pt x="124" y="0"/>
                    <a:pt x="108" y="16"/>
                    <a:pt x="108" y="36"/>
                  </a:cubicBezTo>
                  <a:cubicBezTo>
                    <a:pt x="108" y="56"/>
                    <a:pt x="124" y="72"/>
                    <a:pt x="144" y="72"/>
                  </a:cubicBezTo>
                  <a:cubicBezTo>
                    <a:pt x="163" y="72"/>
                    <a:pt x="179" y="56"/>
                    <a:pt x="179" y="36"/>
                  </a:cubicBezTo>
                  <a:cubicBezTo>
                    <a:pt x="179" y="16"/>
                    <a:pt x="163" y="0"/>
                    <a:pt x="144" y="0"/>
                  </a:cubicBezTo>
                  <a:close/>
                  <a:moveTo>
                    <a:pt x="251" y="214"/>
                  </a:moveTo>
                  <a:cubicBezTo>
                    <a:pt x="208" y="214"/>
                    <a:pt x="208" y="214"/>
                    <a:pt x="208" y="214"/>
                  </a:cubicBezTo>
                  <a:cubicBezTo>
                    <a:pt x="208" y="137"/>
                    <a:pt x="208" y="137"/>
                    <a:pt x="208" y="137"/>
                  </a:cubicBezTo>
                  <a:cubicBezTo>
                    <a:pt x="208" y="127"/>
                    <a:pt x="206" y="117"/>
                    <a:pt x="201" y="108"/>
                  </a:cubicBezTo>
                  <a:cubicBezTo>
                    <a:pt x="205" y="107"/>
                    <a:pt x="208" y="106"/>
                    <a:pt x="212" y="106"/>
                  </a:cubicBezTo>
                  <a:cubicBezTo>
                    <a:pt x="233" y="106"/>
                    <a:pt x="251" y="124"/>
                    <a:pt x="251" y="145"/>
                  </a:cubicBezTo>
                  <a:lnTo>
                    <a:pt x="251" y="214"/>
                  </a:lnTo>
                  <a:close/>
                  <a:moveTo>
                    <a:pt x="79" y="137"/>
                  </a:moveTo>
                  <a:cubicBezTo>
                    <a:pt x="79" y="214"/>
                    <a:pt x="79" y="214"/>
                    <a:pt x="79" y="214"/>
                  </a:cubicBezTo>
                  <a:cubicBezTo>
                    <a:pt x="37" y="214"/>
                    <a:pt x="37" y="214"/>
                    <a:pt x="37" y="214"/>
                  </a:cubicBezTo>
                  <a:cubicBezTo>
                    <a:pt x="37" y="145"/>
                    <a:pt x="37" y="145"/>
                    <a:pt x="37" y="145"/>
                  </a:cubicBezTo>
                  <a:cubicBezTo>
                    <a:pt x="37" y="124"/>
                    <a:pt x="54" y="106"/>
                    <a:pt x="75" y="106"/>
                  </a:cubicBezTo>
                  <a:cubicBezTo>
                    <a:pt x="79" y="106"/>
                    <a:pt x="83" y="107"/>
                    <a:pt x="86" y="108"/>
                  </a:cubicBezTo>
                  <a:cubicBezTo>
                    <a:pt x="81" y="117"/>
                    <a:pt x="79" y="127"/>
                    <a:pt x="79" y="137"/>
                  </a:cubicBezTo>
                  <a:close/>
                  <a:moveTo>
                    <a:pt x="88" y="237"/>
                  </a:moveTo>
                  <a:cubicBezTo>
                    <a:pt x="200" y="237"/>
                    <a:pt x="200" y="237"/>
                    <a:pt x="200" y="237"/>
                  </a:cubicBezTo>
                  <a:cubicBezTo>
                    <a:pt x="200" y="137"/>
                    <a:pt x="200" y="137"/>
                    <a:pt x="200" y="137"/>
                  </a:cubicBezTo>
                  <a:cubicBezTo>
                    <a:pt x="200" y="106"/>
                    <a:pt x="174" y="81"/>
                    <a:pt x="144" y="81"/>
                  </a:cubicBezTo>
                  <a:cubicBezTo>
                    <a:pt x="113" y="81"/>
                    <a:pt x="88" y="106"/>
                    <a:pt x="88" y="137"/>
                  </a:cubicBezTo>
                  <a:lnTo>
                    <a:pt x="88" y="237"/>
                  </a:lnTo>
                  <a:close/>
                </a:path>
              </a:pathLst>
            </a:custGeom>
            <a:solidFill>
              <a:srgbClr val="FFFEFE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5" name="TextBox 15"/>
          <p:cNvSpPr txBox="1"/>
          <p:nvPr/>
        </p:nvSpPr>
        <p:spPr>
          <a:xfrm>
            <a:off x="746649" y="1001542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加强疫情监测和预警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746343" y="4040386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制定防控方案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8015770" y="1001542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加强医疗救治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015770" y="4040386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保障物资供应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政府预防措施</a:t>
              </a:r>
            </a:p>
          </p:txBody>
        </p:sp>
      </p:grpSp>
      <p:sp>
        <p:nvSpPr>
          <p:cNvPr id="41" name="TextBox 41"/>
          <p:cNvSpPr txBox="1"/>
          <p:nvPr/>
        </p:nvSpPr>
        <p:spPr>
          <a:xfrm>
            <a:off x="8002038" y="1448573"/>
            <a:ext cx="3523139" cy="19387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制定详细的春季流行病传染病防控方案，指导各地开展防控工作。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732611" y="1448573"/>
            <a:ext cx="3523139" cy="19387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建立健全疫情监测和预警体系，及时发现并控制疫情。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8002038" y="4494712"/>
            <a:ext cx="3523139" cy="19387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确保防控所需的药品、医疗器械、防护用品等物资充足。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732611" y="4494712"/>
            <a:ext cx="3523139" cy="19387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提高医疗救治能力，确保患者得到及时有效的治疗。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365325" y="1915064"/>
            <a:ext cx="7405389" cy="1138956"/>
            <a:chOff x="1365325" y="1915064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365325" y="1915064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840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365325" y="3174455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春季流行病传染病案例分析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流感病毒是一种常见的春季流行病，具有高度传染性，可通过飞沫、接触和空气传播。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流感病毒的症状包括发热、咳嗽、喉咙痛、流鼻涕、头痛、肌肉疼痛和疲劳等。预防流感病毒的关键是接种疫苗、勤洗手、避免接触病毒携带者、保持室内通风等。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案例一：流感病毒的传播与预防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12500" r="12500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非典病毒是一种由冠状病毒引起的呼吸道传染病，具有高传染性和致死率。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非典病毒的症状包括发热、咳嗽、呼吸困难等，通常在接触病毒后1-2周内发病。预防非典病毒的关键是加强个人卫生习惯、避免前往疫情高发地区、接种疫苗等。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案例二：非典病毒的传播与预防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https://d.book118.com/236041152205010103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6F0"/>
      </a:lt1>
      <a:dk2>
        <a:srgbClr val="380E00"/>
      </a:dk2>
      <a:lt2>
        <a:srgbClr val="FFFFFF"/>
      </a:lt2>
      <a:accent1>
        <a:srgbClr val="EB554D"/>
      </a:accent1>
      <a:accent2>
        <a:srgbClr val="F35735"/>
      </a:accent2>
      <a:accent3>
        <a:srgbClr val="CB3600"/>
      </a:accent3>
      <a:accent4>
        <a:srgbClr val="F25E96"/>
      </a:accent4>
      <a:accent5>
        <a:srgbClr val="FF7185"/>
      </a:accent5>
      <a:accent6>
        <a:srgbClr val="F6C462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74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9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2024-09-29T03:04:55.517</cp:lastPrinted>
  <dcterms:created xsi:type="dcterms:W3CDTF">2024-09-28T19:04:55Z</dcterms:created>
  <dcterms:modified xsi:type="dcterms:W3CDTF">2024-09-28T19:04:57Z</dcterms:modified>
</cp:coreProperties>
</file>