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3AC6870-A37B-4469-BFA3-6BCD090063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A6E68B5-2CBB-4177-8A83-7B31473CE8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E0B4109-997B-44CD-A69D-6A311AC86A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C00C946-D888-4C9F-AD69-245289DA64D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BF0F05C-7F41-4610-AABF-0A622AA5546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C613139-E393-4675-B98A-3F21CC01683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10F87C2-B38C-418A-9A06-E555A41B470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0456C11-5FB8-49FC-A06A-113EE5731D2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1CD6B25-F985-42B2-9F3B-2B683590AD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9EB1961-F0CA-4744-8278-03EB7E2346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4AFC9B-84BE-42CF-B8EE-C37CFDEFB1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png" /><Relationship Id="rId3" Type="http://schemas.openxmlformats.org/officeDocument/2006/relationships/image" Target="../media/image8.png" /><Relationship Id="rId4" Type="http://schemas.openxmlformats.org/officeDocument/2006/relationships/image" Target="../media/image9.png" /><Relationship Id="rId5" Type="http://schemas.openxmlformats.org/officeDocument/2006/relationships/image" Target="../media/image10.png" /><Relationship Id="rId6"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pn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36101233041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92262" y="795338"/>
            <a:ext cx="5016500" cy="4945062"/>
          </a:xfrm>
          <a:prstGeom prst="rect">
            <a:avLst/>
          </a:prstGeom>
        </p:spPr>
      </p:pic>
      <p:sp>
        <p:nvSpPr>
          <p:cNvPr id="3" name="AutoShape 3"/>
          <p:cNvSpPr/>
          <p:nvPr/>
        </p:nvSpPr>
        <p:spPr>
          <a:xfrm>
            <a:off x="-474588" y="128588"/>
            <a:ext cx="5299075" cy="42576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60351" y="60325"/>
            <a:ext cx="6002338" cy="4419600"/>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80963" y="144463"/>
            <a:ext cx="5773737" cy="4275137"/>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06338" y="209550"/>
            <a:ext cx="5546725" cy="4152900"/>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8538" y="271463"/>
            <a:ext cx="5319712" cy="4029075"/>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53913" y="334963"/>
            <a:ext cx="5092700" cy="3905250"/>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0712" y="400050"/>
            <a:ext cx="4868862" cy="3783013"/>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00099" y="461963"/>
            <a:ext cx="4637088" cy="3660775"/>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74724" y="527050"/>
            <a:ext cx="4413250" cy="3538538"/>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49349" y="587375"/>
            <a:ext cx="4189413" cy="34178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3974" y="647700"/>
            <a:ext cx="3962400" cy="3300413"/>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93837" y="704850"/>
            <a:ext cx="3744912" cy="3186113"/>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63699" y="765175"/>
            <a:ext cx="3521075" cy="306546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235149" y="822325"/>
            <a:ext cx="3302000" cy="2955925"/>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385962" y="1095375"/>
            <a:ext cx="2995612" cy="2514600"/>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46" y="7049"/>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514549" y="1155700"/>
            <a:ext cx="2835275" cy="2395538"/>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248" y="6961"/>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641548" y="1219200"/>
            <a:ext cx="2674938" cy="2276475"/>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424" y="6583"/>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770137" y="1284288"/>
            <a:ext cx="2513012" cy="215741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5"/>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893962" y="1343025"/>
            <a:ext cx="2357437" cy="2043113"/>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12" y="5772"/>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017787" y="1403350"/>
            <a:ext cx="2205037" cy="1927225"/>
          </a:xfrm>
          <a:custGeom>
            <a:rect l="l" t="t" r="r" b="b"/>
            <a:pathLst>
              <a:path w="9614" h="8246">
                <a:moveTo>
                  <a:pt x="7489" y="830"/>
                </a:moveTo>
                <a:cubicBezTo>
                  <a:pt x="8799" y="1905"/>
                  <a:pt x="9560" y="2633"/>
                  <a:pt x="9613" y="4054"/>
                </a:cubicBezTo>
                <a:cubicBezTo>
                  <a:pt x="9666" y="5492"/>
                  <a:pt x="8516" y="6255"/>
                  <a:pt x="7613" y="7208"/>
                </a:cubicBezTo>
                <a:cubicBezTo>
                  <a:pt x="6055" y="8820"/>
                  <a:pt x="2976" y="8421"/>
                  <a:pt x="2551" y="6931"/>
                </a:cubicBezTo>
                <a:cubicBezTo>
                  <a:pt x="2197" y="5683"/>
                  <a:pt x="899" y="5406"/>
                  <a:pt x="285" y="4141"/>
                </a:cubicBezTo>
                <a:cubicBezTo>
                  <a:pt x="250" y="4089"/>
                  <a:pt x="179" y="4002"/>
                  <a:pt x="162" y="3933"/>
                </a:cubicBezTo>
                <a:cubicBezTo>
                  <a:pt x="2" y="3499"/>
                  <a:pt x="-334" y="2512"/>
                  <a:pt x="958" y="1610"/>
                </a:cubicBezTo>
                <a:cubicBezTo>
                  <a:pt x="1294" y="1021"/>
                  <a:pt x="5064" y="-1180"/>
                  <a:pt x="7489" y="830"/>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143199" y="1462088"/>
            <a:ext cx="2052638" cy="1819275"/>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1010" y="4991"/>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65437" y="1516063"/>
            <a:ext cx="1908175" cy="1712912"/>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49" y="4360"/>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rgbClr val="00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4537149" y="4105149"/>
            <a:ext cx="2384286"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汇报人：XX</a:t>
            </a:r>
          </a:p>
        </p:txBody>
      </p:sp>
      <p:sp>
        <p:nvSpPr>
          <p:cNvPr id="28" name="TextBox 28"/>
          <p:cNvSpPr txBox="1"/>
          <p:nvPr/>
        </p:nvSpPr>
        <p:spPr>
          <a:xfrm>
            <a:off x="4537149" y="4568953"/>
            <a:ext cx="2815431"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lumMod val="50000"/>
                    <a:alpha val="100000"/>
                  </a:schemeClr>
                </a:solidFill>
                <a:latin typeface="Microsoft Yahei"/>
                <a:ea typeface="Microsoft Yahei"/>
                <a:cs typeface="Microsoft Yahei"/>
              </a:rPr>
              <a:t>2024-01-28</a:t>
            </a:r>
          </a:p>
        </p:txBody>
      </p:sp>
      <p:sp>
        <p:nvSpPr>
          <p:cNvPr id="29" name="TextBox 29"/>
          <p:cNvSpPr txBox="1"/>
          <p:nvPr/>
        </p:nvSpPr>
        <p:spPr>
          <a:xfrm>
            <a:off x="4537149" y="2480589"/>
            <a:ext cx="4758620" cy="157456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020000">
                    <a:alpha val="100000"/>
                  </a:srgbClr>
                </a:solidFill>
                <a:latin typeface="Microsoft Yahei"/>
                <a:ea typeface="Microsoft Yahei"/>
                <a:cs typeface="Microsoft Yahei"/>
              </a:rPr>
              <a:t>现代文学名家与作品</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806" y="-3306794"/>
            <a:ext cx="12363450" cy="955671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68307" y="-3457575"/>
            <a:ext cx="14004892" cy="9920288"/>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50793" y="-3268694"/>
            <a:ext cx="13471492" cy="9596438"/>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0368" y="-3125819"/>
            <a:ext cx="12942855" cy="9321832"/>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073182" y="-2986087"/>
            <a:ext cx="12411075" cy="9042368"/>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482757" y="-2844832"/>
            <a:ext cx="11882438" cy="8766143"/>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887569" y="-2695575"/>
            <a:ext cx="11360182" cy="8491538"/>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09813" y="-2559082"/>
            <a:ext cx="10818780" cy="8216932"/>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716244" y="-2409825"/>
            <a:ext cx="10298145" cy="7942231"/>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124200" y="-2274856"/>
            <a:ext cx="9774270" cy="76723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32156" y="-2141506"/>
            <a:ext cx="9244013" cy="7407307"/>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24300" y="-2011394"/>
            <a:ext cx="8737568" cy="7151656"/>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24350" y="-1878044"/>
            <a:ext cx="8215313" cy="688019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24400" y="-1750981"/>
            <a:ext cx="7704106" cy="6635782"/>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72063" y="-1139857"/>
            <a:ext cx="6991350" cy="5648325"/>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94" y="7027"/>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376863" y="-1000125"/>
            <a:ext cx="6615113" cy="5380006"/>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199" y="6765"/>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670518" y="-854107"/>
            <a:ext cx="6238875" cy="5107019"/>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349" y="6464"/>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69032" y="-714375"/>
            <a:ext cx="5864257" cy="484508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8"/>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261068" y="-577882"/>
            <a:ext cx="5500688" cy="4586288"/>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45" y="5921"/>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51581" y="-446056"/>
            <a:ext cx="5145119" cy="4327493"/>
          </a:xfrm>
          <a:custGeom>
            <a:rect l="l" t="t" r="r" b="b"/>
            <a:pathLst>
              <a:path w="10000" h="10000">
                <a:moveTo>
                  <a:pt x="7790" y="1007"/>
                </a:moveTo>
                <a:cubicBezTo>
                  <a:pt x="9152" y="2310"/>
                  <a:pt x="9944" y="3193"/>
                  <a:pt x="9999" y="4916"/>
                </a:cubicBezTo>
                <a:cubicBezTo>
                  <a:pt x="10054" y="6660"/>
                  <a:pt x="8858" y="7585"/>
                  <a:pt x="7919" y="8741"/>
                </a:cubicBezTo>
                <a:cubicBezTo>
                  <a:pt x="6298" y="10696"/>
                  <a:pt x="3095" y="10212"/>
                  <a:pt x="2653" y="8405"/>
                </a:cubicBezTo>
                <a:cubicBezTo>
                  <a:pt x="2285" y="6892"/>
                  <a:pt x="877" y="6611"/>
                  <a:pt x="296" y="5022"/>
                </a:cubicBezTo>
                <a:cubicBezTo>
                  <a:pt x="260" y="4945"/>
                  <a:pt x="186" y="4853"/>
                  <a:pt x="169" y="4770"/>
                </a:cubicBezTo>
                <a:cubicBezTo>
                  <a:pt x="2" y="4243"/>
                  <a:pt x="-347" y="3046"/>
                  <a:pt x="996" y="1952"/>
                </a:cubicBezTo>
                <a:cubicBezTo>
                  <a:pt x="1346" y="1238"/>
                  <a:pt x="5267" y="-1431"/>
                  <a:pt x="7790" y="1007"/>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40569" y="-314325"/>
            <a:ext cx="4787932" cy="4083082"/>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965" y="4959"/>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26319" y="-190500"/>
            <a:ext cx="4451318" cy="3843338"/>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51" y="4474"/>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8789956" y="954357"/>
            <a:ext cx="1592580" cy="10344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lt2">
                    <a:alpha val="100000"/>
                  </a:schemeClr>
                </a:solidFill>
                <a:latin typeface="Microsoft Yahei"/>
                <a:ea typeface="Microsoft Yahei"/>
                <a:cs typeface="Microsoft Yahei"/>
              </a:rPr>
              <a:t>目录</a:t>
            </a:r>
          </a:p>
        </p:txBody>
      </p:sp>
      <p:sp>
        <p:nvSpPr>
          <p:cNvPr id="27" name="TextBox 27"/>
          <p:cNvSpPr txBox="1"/>
          <p:nvPr/>
        </p:nvSpPr>
        <p:spPr>
          <a:xfrm>
            <a:off x="913356" y="301447"/>
            <a:ext cx="6015681" cy="616126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引言</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鲁迅及其代表作品</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茅盾及其代表作品</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老舍及其代表作品</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巴金及其代表作品</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巴金、老舍、茅盾、鲁迅作品比较研究</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01</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引言</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通过对现代文学名家与作品的介绍，传承和弘扬现代文学的精神内涵，提高公众对现代文学的认知和欣赏水平。</a:t>
            </a:r>
          </a:p>
        </p:txBody>
      </p:sp>
      <p:pic>
        <p:nvPicPr>
          <p:cNvPr id="6" name="Picture 6"/>
          <p:cNvPicPr>
            <a:picLocks noChangeAspect="1"/>
          </p:cNvPicPr>
          <p:nvPr/>
        </p:nvPicPr>
        <p:blipFill>
          <a:blip r:embed="rId2"/>
          <a:srcRect l="21045" r="2104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弘扬现代文学精神</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通过了解不同名家及其代表作品，帮助读者拓展文学视野，领略多元文学风格，提升个人文学素养。</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拓展文学视野</a:t>
            </a:r>
          </a:p>
        </p:txBody>
      </p:sp>
      <p:pic>
        <p:nvPicPr>
          <p:cNvPr id="10" name="Picture 10"/>
          <p:cNvPicPr>
            <a:picLocks noChangeAspect="1"/>
          </p:cNvPicPr>
          <p:nvPr/>
        </p:nvPicPr>
        <p:blipFill>
          <a:blip r:embed="rId3"/>
          <a:srcRect t="9958" b="9958"/>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t="16667" b="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深入挖掘现代文学名家作品的思想内涵、艺术特色和时代价值，为现代文学研究和创作提供借鉴和启示。</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挖掘文学价值</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目的与背景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3518246" y="3031027"/>
            <a:ext cx="1788760" cy="673166"/>
          </a:xfrm>
          <a:custGeom>
            <a:rect l="l" t="t" r="r" b="b"/>
            <a:pathLst>
              <a:path w="1400" h="527">
                <a:moveTo>
                  <a:pt x="0" y="108"/>
                </a:moveTo>
                <a:lnTo>
                  <a:pt x="837" y="527"/>
                </a:lnTo>
                <a:lnTo>
                  <a:pt x="1400" y="332"/>
                </a:lnTo>
                <a:lnTo>
                  <a:pt x="281" y="0"/>
                </a:lnTo>
                <a:lnTo>
                  <a:pt x="0" y="10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735450" y="3096651"/>
            <a:ext cx="2091473" cy="876386"/>
          </a:xfrm>
          <a:custGeom>
            <a:rect l="l" t="t" r="r" b="b"/>
            <a:pathLst>
              <a:path w="1698" h="710">
                <a:moveTo>
                  <a:pt x="1002" y="710"/>
                </a:moveTo>
                <a:lnTo>
                  <a:pt x="1698" y="366"/>
                </a:lnTo>
                <a:lnTo>
                  <a:pt x="591" y="0"/>
                </a:lnTo>
                <a:lnTo>
                  <a:pt x="0" y="202"/>
                </a:lnTo>
                <a:lnTo>
                  <a:pt x="1002" y="71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893380" y="3977271"/>
            <a:ext cx="4191413" cy="1771824"/>
          </a:xfrm>
          <a:custGeom>
            <a:rect l="l" t="t" r="r" b="b"/>
            <a:pathLst>
              <a:path w="3282" h="1388">
                <a:moveTo>
                  <a:pt x="0" y="332"/>
                </a:moveTo>
                <a:lnTo>
                  <a:pt x="1065" y="869"/>
                </a:lnTo>
                <a:lnTo>
                  <a:pt x="177" y="1388"/>
                </a:lnTo>
                <a:lnTo>
                  <a:pt x="3283" y="1388"/>
                </a:lnTo>
                <a:lnTo>
                  <a:pt x="2529" y="96"/>
                </a:lnTo>
                <a:lnTo>
                  <a:pt x="1981" y="414"/>
                </a:lnTo>
                <a:lnTo>
                  <a:pt x="685" y="0"/>
                </a:lnTo>
                <a:lnTo>
                  <a:pt x="0" y="332"/>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flipH="1" flipV="1">
            <a:off x="2921288" y="2643640"/>
            <a:ext cx="827699" cy="453011"/>
          </a:xfrm>
          <a:prstGeom prst="line">
            <a:avLst/>
          </a:prstGeom>
          <a:ln w="6350">
            <a:solidFill>
              <a:schemeClr val="accent1"/>
            </a:solidFill>
            <a:prstDash val="solid"/>
            <a:headEnd type="none"/>
            <a:tailEnd type="triangl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flipH="1">
            <a:off x="3748986" y="3704194"/>
            <a:ext cx="1665980" cy="1043620"/>
          </a:xfrm>
          <a:prstGeom prst="line">
            <a:avLst/>
          </a:prstGeom>
          <a:ln w="6350">
            <a:solidFill>
              <a:schemeClr val="accent2"/>
            </a:solidFill>
            <a:prstDash val="solid"/>
            <a:headEnd type="none"/>
            <a:tailEnd type="triangle"/>
          </a:ln>
        </p:spPr>
        <p:style>
          <a:lnRef idx="0">
            <a:schemeClr val="accent2"/>
          </a:lnRef>
          <a:fillRef idx="1">
            <a:schemeClr val="accent2"/>
          </a:fillRef>
          <a:effectRef idx="0">
            <a:schemeClr val="accent2"/>
          </a:effectRef>
          <a:fontRef idx="minor">
            <a:schemeClr val="lt1"/>
          </a:fontRef>
        </p:style>
      </p:cxnSp>
      <p:cxnSp>
        <p:nvCxnSpPr>
          <p:cNvPr id="7" name="Connector 7"/>
          <p:cNvCxnSpPr/>
          <p:nvPr/>
        </p:nvCxnSpPr>
        <p:spPr>
          <a:xfrm flipV="1">
            <a:off x="7633452" y="3367611"/>
            <a:ext cx="1134645" cy="857334"/>
          </a:xfrm>
          <a:prstGeom prst="line">
            <a:avLst/>
          </a:prstGeom>
          <a:ln w="6350">
            <a:solidFill>
              <a:schemeClr val="accent3"/>
            </a:solidFill>
            <a:prstDash val="solid"/>
            <a:headEnd type="none"/>
            <a:tailEnd type="triangle"/>
          </a:ln>
        </p:spPr>
        <p:style>
          <a:lnRef idx="0">
            <a:schemeClr val="accent3"/>
          </a:lnRef>
          <a:fillRef idx="1">
            <a:schemeClr val="accent3"/>
          </a:fillRef>
          <a:effectRef idx="0">
            <a:schemeClr val="accent3"/>
          </a:effectRef>
          <a:fontRef idx="minor">
            <a:schemeClr val="lt1"/>
          </a:fontRef>
        </p:style>
      </p:cxnSp>
      <p:sp>
        <p:nvSpPr>
          <p:cNvPr id="8" name="AutoShape 8"/>
          <p:cNvSpPr/>
          <p:nvPr/>
        </p:nvSpPr>
        <p:spPr>
          <a:xfrm>
            <a:off x="2294693" y="4747814"/>
            <a:ext cx="1953876" cy="24574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88616" y="1619074"/>
            <a:ext cx="2085975" cy="466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80000"/>
              </a:lnSpc>
              <a:spcBef>
                <a:spcPts val="375"/>
              </a:spcBef>
            </a:pPr>
            <a:r>
              <a:rPr lang="en-US" sz="1575" b="1">
                <a:solidFill>
                  <a:schemeClr val="accent1">
                    <a:alpha val="100000"/>
                  </a:schemeClr>
                </a:solidFill>
                <a:latin typeface="Microsoft Yahei"/>
                <a:ea typeface="Microsoft Yahei"/>
                <a:cs typeface="Microsoft Yahei"/>
              </a:rPr>
              <a:t>鲁迅</a:t>
            </a:r>
          </a:p>
        </p:txBody>
      </p:sp>
      <p:sp>
        <p:nvSpPr>
          <p:cNvPr id="10" name="TextBox 10"/>
          <p:cNvSpPr txBox="1"/>
          <p:nvPr/>
        </p:nvSpPr>
        <p:spPr>
          <a:xfrm>
            <a:off x="1432271" y="4185805"/>
            <a:ext cx="2085975" cy="466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80000"/>
              </a:lnSpc>
              <a:spcBef>
                <a:spcPts val="375"/>
              </a:spcBef>
            </a:pPr>
            <a:r>
              <a:rPr lang="en-US" sz="1575" b="1">
                <a:solidFill>
                  <a:schemeClr val="accent2">
                    <a:alpha val="100000"/>
                  </a:schemeClr>
                </a:solidFill>
                <a:latin typeface="Microsoft Yahei"/>
                <a:ea typeface="Microsoft Yahei"/>
                <a:cs typeface="Microsoft Yahei"/>
              </a:rPr>
              <a:t>巴金</a:t>
            </a:r>
          </a:p>
        </p:txBody>
      </p:sp>
      <p:sp>
        <p:nvSpPr>
          <p:cNvPr id="11" name="TextBox 11"/>
          <p:cNvSpPr txBox="1"/>
          <p:nvPr/>
        </p:nvSpPr>
        <p:spPr>
          <a:xfrm>
            <a:off x="8940247" y="1852437"/>
            <a:ext cx="2085975" cy="466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老舍</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文学名家概述</a:t>
              </a:r>
            </a:p>
          </p:txBody>
        </p:sp>
      </p:grpSp>
      <p:sp>
        <p:nvSpPr>
          <p:cNvPr id="34" name="TextBox 34"/>
          <p:cNvSpPr txBox="1"/>
          <p:nvPr/>
        </p:nvSpPr>
        <p:spPr>
          <a:xfrm>
            <a:off x="412392" y="1951830"/>
            <a:ext cx="2362200" cy="16668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ct val="0"/>
              </a:spcBef>
            </a:pPr>
            <a:r>
              <a:rPr lang="en-US" sz="1350">
                <a:solidFill>
                  <a:schemeClr val="dk1">
                    <a:alpha val="100000"/>
                  </a:schemeClr>
                </a:solidFill>
                <a:latin typeface="Microsoft Yahei"/>
                <a:ea typeface="Microsoft Yahei"/>
                <a:cs typeface="Microsoft Yahei"/>
              </a:rPr>
              <a:t>中国现代文学的奠基人，以其独特的文学风格和深刻的社会批判著称，代表作品有《狂人日记》、《阿Q正传》等。</a:t>
            </a:r>
          </a:p>
        </p:txBody>
      </p:sp>
      <p:sp>
        <p:nvSpPr>
          <p:cNvPr id="35" name="TextBox 35"/>
          <p:cNvSpPr txBox="1"/>
          <p:nvPr/>
        </p:nvSpPr>
        <p:spPr>
          <a:xfrm>
            <a:off x="1156046" y="4599597"/>
            <a:ext cx="2362200" cy="21717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20世纪中国最重要的小说家之一，以其对人性、家庭和社会的深刻洞察而广受赞誉，代表作品有《家》、《春》、《秋》等。</a:t>
            </a:r>
          </a:p>
        </p:txBody>
      </p:sp>
      <p:sp>
        <p:nvSpPr>
          <p:cNvPr id="36" name="TextBox 36"/>
          <p:cNvSpPr txBox="1"/>
          <p:nvPr/>
        </p:nvSpPr>
        <p:spPr>
          <a:xfrm>
            <a:off x="8903838" y="2197963"/>
            <a:ext cx="2361910" cy="187379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以其幽默诙谐的笔触和对北京市民生活的生动描绘而著称，代表作品有《骆驼祥子》、《四世同堂》等。</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文学影响</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这些作品在中国现代文学史上具有重要地位，对后来的文学创作和研究产生了深远的影响，为现代文学的发展奠定了基础。</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思想深刻</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现代文学名家作品往往具有深刻的思想内涵，反映时代精神，揭示社会现实，启迪读者思考。</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艺术独特</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名家们在文学创作中形成了各自独特的艺术风格，如鲁迅的犀利讽刺、巴金的细腻抒情、老舍的幽默诙谐等，丰富了现代文学的艺术表现力。</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时代价值</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现代文学名家作品不仅具有历史价值，更在当下社会具有现实意义。它们关注人性、家庭、社会等普遍问题，为现代读者提供思考和启示。</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作品特点及价值</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02</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鲁迅及其代表作品</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5802313" y="3635375"/>
            <a:ext cx="0" cy="0"/>
          </a:xfrm>
          <a:prstGeom prst="line">
            <a:avLst/>
          </a:prstGeom>
          <a:ln w="635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grpSp>
        <p:nvGrpSpPr>
          <p:cNvPr id="3" name="Group 3"/>
          <p:cNvGrpSpPr/>
          <p:nvPr/>
        </p:nvGrpSpPr>
        <p:grpSpPr>
          <a:xfrm>
            <a:off x="411194" y="2085975"/>
            <a:ext cx="2876550" cy="900113"/>
            <a:chOff x="411194" y="2085975"/>
            <a:chExt cx="2876550" cy="900113"/>
          </a:xfrm>
        </p:grpSpPr>
        <p:sp>
          <p:nvSpPr>
            <p:cNvPr id="4" name="AutoShape 4"/>
            <p:cNvSpPr/>
            <p:nvPr/>
          </p:nvSpPr>
          <p:spPr>
            <a:xfrm>
              <a:off x="2954369" y="2085975"/>
              <a:ext cx="333375" cy="334994"/>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1</a:t>
              </a:r>
              <a:endParaRPr lang="en-US" sz="1100"/>
            </a:p>
          </p:txBody>
        </p:sp>
        <p:sp>
          <p:nvSpPr>
            <p:cNvPr id="5" name="AutoShape 5"/>
            <p:cNvSpPr/>
            <p:nvPr/>
          </p:nvSpPr>
          <p:spPr>
            <a:xfrm>
              <a:off x="411194" y="2400300"/>
              <a:ext cx="2500313" cy="58578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6" name="AutoShape 6"/>
          <p:cNvSpPr/>
          <p:nvPr/>
        </p:nvSpPr>
        <p:spPr>
          <a:xfrm>
            <a:off x="3332131" y="4551331"/>
            <a:ext cx="333375" cy="333375"/>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4</a:t>
            </a:r>
            <a:endParaRPr lang="en-US" sz="1100"/>
          </a:p>
        </p:txBody>
      </p:sp>
      <p:sp>
        <p:nvSpPr>
          <p:cNvPr id="7" name="AutoShape 7"/>
          <p:cNvSpPr/>
          <p:nvPr/>
        </p:nvSpPr>
        <p:spPr>
          <a:xfrm>
            <a:off x="8688419" y="1750981"/>
            <a:ext cx="333375" cy="334994"/>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2</a:t>
            </a:r>
            <a:endParaRPr lang="en-US" sz="1100"/>
          </a:p>
        </p:txBody>
      </p:sp>
      <p:sp>
        <p:nvSpPr>
          <p:cNvPr id="8" name="AutoShape 8"/>
          <p:cNvSpPr/>
          <p:nvPr/>
        </p:nvSpPr>
        <p:spPr>
          <a:xfrm>
            <a:off x="8915400" y="4337018"/>
            <a:ext cx="333375" cy="334994"/>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3</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鲁迅生平简介</a:t>
              </a:r>
            </a:p>
          </p:txBody>
        </p:sp>
      </p:grpSp>
      <p:sp>
        <p:nvSpPr>
          <p:cNvPr id="31" name="Freeform 31"/>
          <p:cNvSpPr/>
          <p:nvPr/>
        </p:nvSpPr>
        <p:spPr>
          <a:xfrm>
            <a:off x="5286375" y="2619375"/>
            <a:ext cx="1619250" cy="1619250"/>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438456" y="1876743"/>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原名周树人，字豫才，浙江绍兴人。</a:t>
            </a:r>
          </a:p>
        </p:txBody>
      </p:sp>
      <p:sp>
        <p:nvSpPr>
          <p:cNvPr id="33" name="TextBox 33"/>
          <p:cNvSpPr txBox="1"/>
          <p:nvPr/>
        </p:nvSpPr>
        <p:spPr>
          <a:xfrm>
            <a:off x="9328252" y="1433831"/>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伟大的文学家、思想家、革命家，中国现代文学的奠基人。</a:t>
            </a:r>
          </a:p>
        </p:txBody>
      </p:sp>
      <p:sp>
        <p:nvSpPr>
          <p:cNvPr id="34" name="TextBox 34"/>
          <p:cNvSpPr txBox="1"/>
          <p:nvPr/>
        </p:nvSpPr>
        <p:spPr>
          <a:xfrm>
            <a:off x="9407729" y="4148477"/>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早年留学日本，弃医从文，决心以文学改变国民精神。</a:t>
            </a:r>
          </a:p>
        </p:txBody>
      </p:sp>
      <p:sp>
        <p:nvSpPr>
          <p:cNvPr id="35" name="TextBox 35"/>
          <p:cNvSpPr txBox="1"/>
          <p:nvPr/>
        </p:nvSpPr>
        <p:spPr>
          <a:xfrm>
            <a:off x="773817" y="4651799"/>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回国后致力于文学创作和思想启蒙，对中国现代文学和文化产生了深远影响。</a:t>
            </a:r>
          </a:p>
        </p:txBody>
      </p:sp>
      <p:grpSp>
        <p:nvGrpSpPr>
          <p:cNvPr id="36" name="Group 36"/>
          <p:cNvGrpSpPr/>
          <p:nvPr/>
        </p:nvGrpSpPr>
        <p:grpSpPr>
          <a:xfrm>
            <a:off x="3652304" y="1008278"/>
            <a:ext cx="4886325" cy="4876800"/>
            <a:chOff x="3652304" y="1008278"/>
            <a:chExt cx="4886325" cy="4876800"/>
          </a:xfrm>
        </p:grpSpPr>
        <p:sp>
          <p:nvSpPr>
            <p:cNvPr id="37" name="Freeform 37"/>
            <p:cNvSpPr/>
            <p:nvPr/>
          </p:nvSpPr>
          <p:spPr>
            <a:xfrm>
              <a:off x="3652304" y="1008278"/>
              <a:ext cx="4886325" cy="4876800"/>
            </a:xfrm>
            <a:custGeom>
              <a:rect l="l" t="t" r="r" b="b"/>
              <a:pathLst>
                <a:path w="3078" h="3072">
                  <a:moveTo>
                    <a:pt x="1464" y="3072"/>
                  </a:moveTo>
                  <a:lnTo>
                    <a:pt x="0" y="1462"/>
                  </a:lnTo>
                  <a:lnTo>
                    <a:pt x="1613" y="0"/>
                  </a:lnTo>
                  <a:lnTo>
                    <a:pt x="3078" y="1605"/>
                  </a:lnTo>
                  <a:lnTo>
                    <a:pt x="1464" y="3072"/>
                  </a:lnTo>
                  <a:close/>
                </a:path>
              </a:pathLst>
            </a:custGeom>
            <a:noFill/>
            <a:ln w="12668">
              <a:solidFill>
                <a:srgbClr val="EE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3718979" y="1067015"/>
              <a:ext cx="4751387" cy="4749801"/>
            </a:xfrm>
            <a:custGeom>
              <a:rect l="l" t="t" r="r" b="b"/>
              <a:pathLst>
                <a:path w="2993" h="2992">
                  <a:moveTo>
                    <a:pt x="1385" y="2992"/>
                  </a:moveTo>
                  <a:lnTo>
                    <a:pt x="0" y="1388"/>
                  </a:lnTo>
                  <a:lnTo>
                    <a:pt x="1603" y="0"/>
                  </a:lnTo>
                  <a:lnTo>
                    <a:pt x="2993" y="1605"/>
                  </a:lnTo>
                  <a:lnTo>
                    <a:pt x="1385" y="2992"/>
                  </a:lnTo>
                  <a:close/>
                </a:path>
              </a:pathLst>
            </a:custGeom>
            <a:noFill/>
            <a:ln w="12668">
              <a:solidFill>
                <a:srgbClr val="EDECE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3779304" y="1133690"/>
              <a:ext cx="4632325" cy="4616451"/>
            </a:xfrm>
            <a:custGeom>
              <a:rect l="l" t="t" r="r" b="b"/>
              <a:pathLst>
                <a:path w="2918" h="2908">
                  <a:moveTo>
                    <a:pt x="1310" y="2908"/>
                  </a:moveTo>
                  <a:lnTo>
                    <a:pt x="0" y="1309"/>
                  </a:lnTo>
                  <a:lnTo>
                    <a:pt x="1602" y="0"/>
                  </a:lnTo>
                  <a:lnTo>
                    <a:pt x="2918" y="1600"/>
                  </a:lnTo>
                  <a:lnTo>
                    <a:pt x="1310" y="2908"/>
                  </a:lnTo>
                  <a:close/>
                </a:path>
              </a:pathLst>
            </a:custGeom>
            <a:noFill/>
            <a:ln w="12668">
              <a:solidFill>
                <a:srgbClr val="ECECE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3845979" y="1201953"/>
              <a:ext cx="4498975" cy="4489450"/>
            </a:xfrm>
            <a:custGeom>
              <a:rect l="l" t="t" r="r" b="b"/>
              <a:pathLst>
                <a:path w="2834" h="2828">
                  <a:moveTo>
                    <a:pt x="1236" y="2828"/>
                  </a:moveTo>
                  <a:lnTo>
                    <a:pt x="0" y="1228"/>
                  </a:lnTo>
                  <a:lnTo>
                    <a:pt x="1597" y="0"/>
                  </a:lnTo>
                  <a:lnTo>
                    <a:pt x="2834" y="1594"/>
                  </a:lnTo>
                  <a:lnTo>
                    <a:pt x="1236" y="2828"/>
                  </a:lnTo>
                  <a:close/>
                </a:path>
              </a:pathLst>
            </a:custGeom>
            <a:noFill/>
            <a:ln w="12668">
              <a:solidFill>
                <a:srgbClr val="EBEB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3912654" y="1260690"/>
              <a:ext cx="4364037" cy="4362451"/>
            </a:xfrm>
            <a:custGeom>
              <a:rect l="l" t="t" r="r" b="b"/>
              <a:pathLst>
                <a:path w="2749" h="2748">
                  <a:moveTo>
                    <a:pt x="1157" y="2748"/>
                  </a:moveTo>
                  <a:lnTo>
                    <a:pt x="0" y="1160"/>
                  </a:lnTo>
                  <a:lnTo>
                    <a:pt x="1592" y="0"/>
                  </a:lnTo>
                  <a:lnTo>
                    <a:pt x="2749" y="1594"/>
                  </a:lnTo>
                  <a:lnTo>
                    <a:pt x="1157" y="2748"/>
                  </a:lnTo>
                  <a:close/>
                </a:path>
              </a:pathLst>
            </a:custGeom>
            <a:noFill/>
            <a:ln w="12668">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3972979" y="1327366"/>
              <a:ext cx="4237037" cy="4229100"/>
            </a:xfrm>
            <a:custGeom>
              <a:rect l="l" t="t" r="r" b="b"/>
              <a:pathLst>
                <a:path w="2669" h="2664">
                  <a:moveTo>
                    <a:pt x="1082" y="2664"/>
                  </a:moveTo>
                  <a:lnTo>
                    <a:pt x="0" y="1081"/>
                  </a:lnTo>
                  <a:lnTo>
                    <a:pt x="1591" y="0"/>
                  </a:lnTo>
                  <a:lnTo>
                    <a:pt x="2669" y="1589"/>
                  </a:lnTo>
                  <a:lnTo>
                    <a:pt x="1082" y="2664"/>
                  </a:lnTo>
                  <a:close/>
                </a:path>
              </a:pathLst>
            </a:custGeom>
            <a:no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4039654" y="1395628"/>
              <a:ext cx="4110037" cy="4102100"/>
            </a:xfrm>
            <a:custGeom>
              <a:rect l="l" t="t" r="r" b="b"/>
              <a:pathLst>
                <a:path w="2589" h="2584">
                  <a:moveTo>
                    <a:pt x="1003" y="2584"/>
                  </a:moveTo>
                  <a:lnTo>
                    <a:pt x="0" y="1001"/>
                  </a:lnTo>
                  <a:lnTo>
                    <a:pt x="1587" y="0"/>
                  </a:lnTo>
                  <a:lnTo>
                    <a:pt x="2589" y="1583"/>
                  </a:lnTo>
                  <a:lnTo>
                    <a:pt x="1003" y="2584"/>
                  </a:lnTo>
                  <a:close/>
                </a:path>
              </a:pathLst>
            </a:custGeom>
            <a:noFill/>
            <a:ln w="12668">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4106329" y="1462303"/>
              <a:ext cx="3976687" cy="3968750"/>
            </a:xfrm>
            <a:custGeom>
              <a:rect l="l" t="t" r="r" b="b"/>
              <a:pathLst>
                <a:path w="2505" h="2500">
                  <a:moveTo>
                    <a:pt x="924" y="2500"/>
                  </a:moveTo>
                  <a:lnTo>
                    <a:pt x="0" y="921"/>
                  </a:lnTo>
                  <a:lnTo>
                    <a:pt x="1582" y="0"/>
                  </a:lnTo>
                  <a:lnTo>
                    <a:pt x="2505" y="1573"/>
                  </a:lnTo>
                  <a:lnTo>
                    <a:pt x="924" y="2500"/>
                  </a:lnTo>
                  <a:close/>
                </a:path>
              </a:pathLst>
            </a:custGeom>
            <a:noFill/>
            <a:ln w="12668">
              <a:solidFill>
                <a:srgbClr val="E8E7E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4166654" y="1521041"/>
              <a:ext cx="3849687" cy="3841750"/>
            </a:xfrm>
            <a:custGeom>
              <a:rect l="l" t="t" r="r" b="b"/>
              <a:pathLst>
                <a:path w="2425" h="2420">
                  <a:moveTo>
                    <a:pt x="849" y="2420"/>
                  </a:moveTo>
                  <a:lnTo>
                    <a:pt x="0" y="847"/>
                  </a:lnTo>
                  <a:lnTo>
                    <a:pt x="1576" y="0"/>
                  </a:lnTo>
                  <a:lnTo>
                    <a:pt x="2425" y="1573"/>
                  </a:lnTo>
                  <a:lnTo>
                    <a:pt x="849" y="2420"/>
                  </a:lnTo>
                  <a:close/>
                </a:path>
              </a:pathLst>
            </a:custGeom>
            <a:noFill/>
            <a:ln w="12668">
              <a:solidFill>
                <a:srgbClr val="E7E6E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4233329" y="1587716"/>
              <a:ext cx="3722687" cy="3716337"/>
            </a:xfrm>
            <a:custGeom>
              <a:rect l="l" t="t" r="r" b="b"/>
              <a:pathLst>
                <a:path w="2345" h="2341">
                  <a:moveTo>
                    <a:pt x="769" y="2341"/>
                  </a:moveTo>
                  <a:lnTo>
                    <a:pt x="0" y="768"/>
                  </a:lnTo>
                  <a:lnTo>
                    <a:pt x="1571" y="0"/>
                  </a:lnTo>
                  <a:lnTo>
                    <a:pt x="2345" y="1568"/>
                  </a:lnTo>
                  <a:lnTo>
                    <a:pt x="769" y="2341"/>
                  </a:lnTo>
                  <a:close/>
                </a:path>
              </a:pathLst>
            </a:custGeom>
            <a:noFill/>
            <a:ln w="12668">
              <a:solidFill>
                <a:srgbClr val="E6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4301591" y="1655978"/>
              <a:ext cx="3587750" cy="3581400"/>
            </a:xfrm>
            <a:custGeom>
              <a:rect l="l" t="t" r="r" b="b"/>
              <a:pathLst>
                <a:path w="2260" h="2256">
                  <a:moveTo>
                    <a:pt x="695" y="2256"/>
                  </a:moveTo>
                  <a:lnTo>
                    <a:pt x="0" y="688"/>
                  </a:lnTo>
                  <a:lnTo>
                    <a:pt x="1565" y="0"/>
                  </a:lnTo>
                  <a:lnTo>
                    <a:pt x="2260" y="1562"/>
                  </a:lnTo>
                  <a:lnTo>
                    <a:pt x="695" y="2256"/>
                  </a:lnTo>
                  <a:close/>
                </a:path>
              </a:pathLst>
            </a:custGeom>
            <a:noFill/>
            <a:ln w="12668">
              <a:solidFill>
                <a:srgbClr val="E5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360329" y="1714716"/>
              <a:ext cx="3462337" cy="3454400"/>
            </a:xfrm>
            <a:custGeom>
              <a:rect l="l" t="t" r="r" b="b"/>
              <a:pathLst>
                <a:path w="2181" h="2176">
                  <a:moveTo>
                    <a:pt x="621" y="2176"/>
                  </a:moveTo>
                  <a:lnTo>
                    <a:pt x="0" y="619"/>
                  </a:lnTo>
                  <a:lnTo>
                    <a:pt x="1565" y="0"/>
                  </a:lnTo>
                  <a:lnTo>
                    <a:pt x="2181" y="1562"/>
                  </a:lnTo>
                  <a:lnTo>
                    <a:pt x="621" y="2176"/>
                  </a:lnTo>
                  <a:close/>
                </a:path>
              </a:pathLst>
            </a:custGeom>
            <a:no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4427004" y="1781391"/>
              <a:ext cx="3335337" cy="3328987"/>
            </a:xfrm>
            <a:custGeom>
              <a:rect l="l" t="t" r="r" b="b"/>
              <a:pathLst>
                <a:path w="2101" h="2097">
                  <a:moveTo>
                    <a:pt x="541" y="2097"/>
                  </a:moveTo>
                  <a:lnTo>
                    <a:pt x="0" y="540"/>
                  </a:lnTo>
                  <a:lnTo>
                    <a:pt x="1560" y="0"/>
                  </a:lnTo>
                  <a:lnTo>
                    <a:pt x="2101" y="1557"/>
                  </a:lnTo>
                  <a:lnTo>
                    <a:pt x="541" y="2097"/>
                  </a:lnTo>
                  <a:close/>
                </a:path>
              </a:pathLst>
            </a:custGeom>
            <a:noFill/>
            <a:ln w="12668">
              <a:solidFill>
                <a:srgbClr val="E3E3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4495266" y="1849653"/>
              <a:ext cx="3200400" cy="3194050"/>
            </a:xfrm>
            <a:custGeom>
              <a:rect l="l" t="t" r="r" b="b"/>
              <a:pathLst>
                <a:path w="2015" h="2011">
                  <a:moveTo>
                    <a:pt x="461" y="2012"/>
                  </a:moveTo>
                  <a:lnTo>
                    <a:pt x="0" y="460"/>
                  </a:lnTo>
                  <a:lnTo>
                    <a:pt x="1554" y="0"/>
                  </a:lnTo>
                  <a:lnTo>
                    <a:pt x="2016" y="1551"/>
                  </a:lnTo>
                  <a:lnTo>
                    <a:pt x="461" y="2012"/>
                  </a:lnTo>
                  <a:close/>
                </a:path>
              </a:pathLst>
            </a:custGeom>
            <a:noFill/>
            <a:ln w="12668">
              <a:solidFill>
                <a:srgbClr val="E2E2E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554004" y="1908391"/>
              <a:ext cx="3073400" cy="3068637"/>
            </a:xfrm>
            <a:custGeom>
              <a:rect l="l" t="t" r="r" b="b"/>
              <a:pathLst>
                <a:path w="1935" h="1933">
                  <a:moveTo>
                    <a:pt x="387" y="1933"/>
                  </a:moveTo>
                  <a:lnTo>
                    <a:pt x="0" y="386"/>
                  </a:lnTo>
                  <a:lnTo>
                    <a:pt x="1554" y="0"/>
                  </a:lnTo>
                  <a:lnTo>
                    <a:pt x="1936" y="1546"/>
                  </a:lnTo>
                  <a:lnTo>
                    <a:pt x="387" y="1933"/>
                  </a:lnTo>
                  <a:close/>
                </a:path>
              </a:pathLst>
            </a:custGeom>
            <a:noFill/>
            <a:ln w="12668">
              <a:solidFill>
                <a:srgbClr val="E1E1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4620679" y="1975066"/>
              <a:ext cx="2947987" cy="2933700"/>
            </a:xfrm>
            <a:custGeom>
              <a:rect l="l" t="t" r="r" b="b"/>
              <a:pathLst>
                <a:path w="1857" h="1848">
                  <a:moveTo>
                    <a:pt x="308" y="1848"/>
                  </a:moveTo>
                  <a:lnTo>
                    <a:pt x="0" y="307"/>
                  </a:lnTo>
                  <a:lnTo>
                    <a:pt x="1544" y="0"/>
                  </a:lnTo>
                  <a:lnTo>
                    <a:pt x="1857" y="1541"/>
                  </a:lnTo>
                  <a:lnTo>
                    <a:pt x="308" y="1848"/>
                  </a:lnTo>
                  <a:close/>
                </a:path>
              </a:pathLst>
            </a:custGeom>
            <a:noFill/>
            <a:ln w="12668">
              <a:solidFill>
                <a:srgbClr val="E1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4688941" y="2041741"/>
              <a:ext cx="2813050" cy="2808287"/>
            </a:xfrm>
            <a:custGeom>
              <a:rect l="l" t="t" r="r" b="b"/>
              <a:pathLst>
                <a:path w="1771" h="1769">
                  <a:moveTo>
                    <a:pt x="228" y="1769"/>
                  </a:moveTo>
                  <a:lnTo>
                    <a:pt x="0" y="228"/>
                  </a:lnTo>
                  <a:lnTo>
                    <a:pt x="1538" y="0"/>
                  </a:lnTo>
                  <a:lnTo>
                    <a:pt x="1772" y="1536"/>
                  </a:lnTo>
                  <a:lnTo>
                    <a:pt x="228" y="1769"/>
                  </a:lnTo>
                  <a:close/>
                </a:path>
              </a:pathLst>
            </a:custGeom>
            <a:noFill/>
            <a:ln w="12668">
              <a:solidFill>
                <a:srgbClr val="E0DF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755616" y="2100478"/>
              <a:ext cx="2678113" cy="2682875"/>
            </a:xfrm>
            <a:custGeom>
              <a:rect l="l" t="t" r="r" b="b"/>
              <a:pathLst>
                <a:path w="1687" h="1690">
                  <a:moveTo>
                    <a:pt x="154" y="1690"/>
                  </a:moveTo>
                  <a:lnTo>
                    <a:pt x="0" y="154"/>
                  </a:lnTo>
                  <a:lnTo>
                    <a:pt x="1534" y="0"/>
                  </a:lnTo>
                  <a:lnTo>
                    <a:pt x="1687" y="1536"/>
                  </a:lnTo>
                  <a:lnTo>
                    <a:pt x="154" y="1690"/>
                  </a:lnTo>
                  <a:close/>
                </a:path>
              </a:pathLst>
            </a:custGeom>
            <a:noFill/>
            <a:ln w="12668">
              <a:solidFill>
                <a:srgbClr val="DF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12813" y="2127250"/>
            <a:ext cx="1092200" cy="2825750"/>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《呐喊》与《彷徨》</a:t>
              </a:r>
            </a:p>
          </p:txBody>
        </p:sp>
      </p:grpSp>
      <p:sp>
        <p:nvSpPr>
          <p:cNvPr id="25" name="TextBox 25"/>
          <p:cNvSpPr txBox="1"/>
          <p:nvPr/>
        </p:nvSpPr>
        <p:spPr>
          <a:xfrm>
            <a:off x="2005013" y="2780824"/>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《呐喊》是中国现代小说的开篇之作，收录了《狂人日记》、《孔乙己》、《药》等名篇。</a:t>
            </a:r>
          </a:p>
        </p:txBody>
      </p:sp>
      <p:sp>
        <p:nvSpPr>
          <p:cNvPr id="26" name="TextBox 26"/>
          <p:cNvSpPr txBox="1"/>
          <p:nvPr/>
        </p:nvSpPr>
        <p:spPr>
          <a:xfrm>
            <a:off x="5850265" y="2780824"/>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《彷徨》则收录了《祝福》、《在酒楼上》、《伤逝》等，反映了当时社会的苦闷和彷徨。</a:t>
            </a:r>
          </a:p>
        </p:txBody>
      </p:sp>
      <p:sp>
        <p:nvSpPr>
          <p:cNvPr id="27" name="TextBox 27"/>
          <p:cNvSpPr txBox="1"/>
          <p:nvPr/>
        </p:nvSpPr>
        <p:spPr>
          <a:xfrm>
            <a:off x="9743259" y="2780824"/>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这两部作品集以深邃的思想和独特的艺术手法，揭示了封建社会的残酷和人民的不幸。</a:t>
            </a:r>
          </a:p>
        </p:txBody>
      </p:sp>
      <p:pic>
        <p:nvPicPr>
          <p:cNvPr id="28" name="Picture 28"/>
          <p:cNvPicPr>
            <a:picLocks noChangeAspect="1"/>
          </p:cNvPicPr>
          <p:nvPr/>
        </p:nvPicPr>
        <p:blipFill>
          <a:blip r:embed="rId3">
            <a:alphaModFix amt="70000"/>
          </a:blip>
          <a:stretch>
            <a:fillRect/>
          </a:stretch>
        </p:blipFill>
        <p:spPr>
          <a:xfrm>
            <a:off x="763829" y="2093912"/>
            <a:ext cx="1110530" cy="2859087"/>
          </a:xfrm>
          <a:prstGeom prst="rect">
            <a:avLst/>
          </a:prstGeom>
        </p:spPr>
      </p:pic>
      <p:pic>
        <p:nvPicPr>
          <p:cNvPr id="29" name="Picture 29"/>
          <p:cNvPicPr>
            <a:picLocks noChangeAspect="1"/>
          </p:cNvPicPr>
          <p:nvPr/>
        </p:nvPicPr>
        <p:blipFill>
          <a:blip r:embed="rId4">
            <a:alphaModFix amt="70000"/>
          </a:blip>
          <a:stretch>
            <a:fillRect/>
          </a:stretch>
        </p:blipFill>
        <p:spPr>
          <a:xfrm>
            <a:off x="4133677" y="2127250"/>
            <a:ext cx="1845865" cy="2859405"/>
          </a:xfrm>
          <a:prstGeom prst="rect">
            <a:avLst/>
          </a:prstGeom>
        </p:spPr>
      </p:pic>
      <p:pic>
        <p:nvPicPr>
          <p:cNvPr id="30" name="Picture 30"/>
          <p:cNvPicPr>
            <a:picLocks noChangeAspect="1"/>
          </p:cNvPicPr>
          <p:nvPr/>
        </p:nvPicPr>
        <p:blipFill>
          <a:blip r:embed="rId5">
            <a:alphaModFix amt="71000"/>
          </a:blip>
          <a:stretch>
            <a:fillRect/>
          </a:stretch>
        </p:blipFill>
        <p:spPr>
          <a:xfrm>
            <a:off x="8142758" y="2093595"/>
            <a:ext cx="1561421" cy="2859405"/>
          </a:xfrm>
          <a:prstGeom prst="rect">
            <a:avLst/>
          </a:prstGeom>
        </p:spPr>
      </p:pic>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6" name="AutoShape 6"/>
          <p:cNvSpPr/>
          <p:nvPr/>
        </p:nvSpPr>
        <p:spPr>
          <a:xfrm>
            <a:off x="904945" y="1398355"/>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218874" y="2592503"/>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8" name="AutoShape 8"/>
          <p:cNvSpPr/>
          <p:nvPr/>
        </p:nvSpPr>
        <p:spPr>
          <a:xfrm>
            <a:off x="4503089" y="1424901"/>
            <a:ext cx="2590123" cy="150638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817018" y="2619049"/>
            <a:ext cx="2871893" cy="3142827"/>
          </a:xfrm>
          <a:prstGeom prst="roundRect">
            <a:avLst/>
          </a:prstGeom>
          <a:solidFill>
            <a:schemeClr val="accent1">
              <a:lumMod val="20000"/>
              <a:lumOff val="80000"/>
              <a:alpha val="90000"/>
            </a:schemeClr>
          </a:solidFill>
          <a:ln w="19050">
            <a:solidFill>
              <a:schemeClr val="accent1">
                <a:alpha val="9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0" name="AutoShape 10"/>
          <p:cNvSpPr/>
          <p:nvPr/>
        </p:nvSpPr>
        <p:spPr>
          <a:xfrm>
            <a:off x="8201329" y="1424901"/>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8515258" y="2619049"/>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2" name="TextBox 12"/>
          <p:cNvSpPr txBox="1"/>
          <p:nvPr/>
        </p:nvSpPr>
        <p:spPr>
          <a:xfrm>
            <a:off x="1414251" y="2980276"/>
            <a:ext cx="2505075"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《故事新编》是鲁迅创作的历史小说集，以独特的视角和笔法重新诠释了历史故事。</a:t>
            </a:r>
          </a:p>
        </p:txBody>
      </p:sp>
      <p:sp>
        <p:nvSpPr>
          <p:cNvPr id="13" name="TextBox 13"/>
          <p:cNvSpPr txBox="1"/>
          <p:nvPr/>
        </p:nvSpPr>
        <p:spPr>
          <a:xfrm>
            <a:off x="4999835"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鲁迅的散文则以其独特的语言风格和深刻的思想内涵而著称，如《从百草园到三味书屋》、《藤野先生》等。</a:t>
            </a:r>
          </a:p>
        </p:txBody>
      </p:sp>
      <p:sp>
        <p:nvSpPr>
          <p:cNvPr id="14" name="TextBox 14"/>
          <p:cNvSpPr txBox="1"/>
          <p:nvPr/>
        </p:nvSpPr>
        <p:spPr>
          <a:xfrm>
            <a:off x="8731942"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这些作品展现了鲁迅卓越的文学才华和对社会现实的深刻洞察。</a:t>
            </a:r>
          </a:p>
        </p:txBody>
      </p:sp>
      <p:sp>
        <p:nvSpPr>
          <p:cNvPr id="15" name="Freeform 15"/>
          <p:cNvSpPr/>
          <p:nvPr/>
        </p:nvSpPr>
        <p:spPr>
          <a:xfrm>
            <a:off x="3734987" y="1845395"/>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434234" y="1784900"/>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1081380" y="1191768"/>
            <a:ext cx="2180333"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01</a:t>
            </a:r>
          </a:p>
        </p:txBody>
      </p:sp>
      <p:sp>
        <p:nvSpPr>
          <p:cNvPr id="18" name="TextBox 18"/>
          <p:cNvSpPr txBox="1"/>
          <p:nvPr/>
        </p:nvSpPr>
        <p:spPr>
          <a:xfrm>
            <a:off x="4743558" y="1252051"/>
            <a:ext cx="2109185"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02</a:t>
            </a:r>
          </a:p>
        </p:txBody>
      </p:sp>
      <p:sp>
        <p:nvSpPr>
          <p:cNvPr id="19" name="TextBox 19"/>
          <p:cNvSpPr txBox="1"/>
          <p:nvPr/>
        </p:nvSpPr>
        <p:spPr>
          <a:xfrm>
            <a:off x="8349305" y="1215599"/>
            <a:ext cx="2294171"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《故事新编》与散文</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鲁迅思想与艺术成就</a:t>
              </a:r>
            </a:p>
          </p:txBody>
        </p:sp>
      </p:grpSp>
      <p:sp>
        <p:nvSpPr>
          <p:cNvPr id="28" name="AutoShape 28"/>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sp>
        <p:nvSpPr>
          <p:cNvPr id="30" name="TextBox 30"/>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鲁迅的思想以反封建、反压迫为核心，倡导民主与科学，对中国现代思想解放产生了重要影响。</a:t>
            </a:r>
          </a:p>
        </p:txBody>
      </p:sp>
      <p:sp>
        <p:nvSpPr>
          <p:cNvPr id="31" name="AutoShape 31"/>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sp>
        <p:nvSpPr>
          <p:cNvPr id="33" name="TextBox 33"/>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在艺术上，鲁迅以其独特的语言风格、深刻的人物刻画和巧妙的情节设计而著称。</a:t>
            </a:r>
          </a:p>
        </p:txBody>
      </p:sp>
      <p:sp>
        <p:nvSpPr>
          <p:cNvPr id="34" name="AutoShape 34"/>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他的作品不仅具有极高的文学价值，还对中国现代文学的发展产生了深远的影响。</a:t>
            </a:r>
          </a:p>
        </p:txBody>
      </p:sp>
      <p:sp>
        <p:nvSpPr>
          <p:cNvPr id="36" name="TextBox 36"/>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03</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茅盾及其代表作品</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茅盾（1896年-1981年），原名沈德鸿，字雁冰，浙江桐乡人，中国现代著名作家、文学评论家、文化活动家以及社会活动家。</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茅盾是新文化运动的先驱者、中国革命文艺的奠基人之一，他的代表作品包括《子夜》、《蚀》三部曲、《春蚕》、《秋收》等。</a:t>
            </a:r>
          </a:p>
        </p:txBody>
      </p:sp>
      <p:pic>
        <p:nvPicPr>
          <p:cNvPr id="6" name="Picture 6"/>
          <p:cNvPicPr>
            <a:picLocks noChangeAspect="1"/>
          </p:cNvPicPr>
          <p:nvPr/>
        </p:nvPicPr>
        <p:blipFill>
          <a:blip r:embed="rId2"/>
          <a:srcRect t="10187" b="10187"/>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7848" b="7848"/>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茅盾在文学上的成就不仅体现在小说和散文方面，还体现在文学评论和文学翻译上。</a:t>
            </a:r>
          </a:p>
        </p:txBody>
      </p:sp>
      <p:pic>
        <p:nvPicPr>
          <p:cNvPr id="10" name="Picture 10"/>
          <p:cNvPicPr>
            <a:picLocks noChangeAspect="1"/>
          </p:cNvPicPr>
          <p:nvPr/>
        </p:nvPicPr>
        <p:blipFill>
          <a:blip r:embed="rId4"/>
          <a:srcRect t="12531" b="12531"/>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茅盾生平简介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226425" y="0"/>
            <a:ext cx="3987800" cy="343852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《子夜》与《蚀》三部曲</a:t>
              </a:r>
            </a:p>
          </p:txBody>
        </p:sp>
      </p:grpSp>
      <p:sp>
        <p:nvSpPr>
          <p:cNvPr id="25" name="TextBox 25"/>
          <p:cNvSpPr txBox="1"/>
          <p:nvPr/>
        </p:nvSpPr>
        <p:spPr>
          <a:xfrm>
            <a:off x="454963" y="1156764"/>
            <a:ext cx="7520622" cy="19465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《子夜》是茅盾的代表作之一，以20世纪30年代初期的上海为背景，描写了民族资本家吴荪甫的奋斗与挣扎，展示了当时中国社会的各种矛盾和斗争。</a:t>
            </a:r>
          </a:p>
        </p:txBody>
      </p:sp>
      <p:sp>
        <p:nvSpPr>
          <p:cNvPr id="26" name="TextBox 26"/>
          <p:cNvSpPr txBox="1"/>
          <p:nvPr/>
        </p:nvSpPr>
        <p:spPr>
          <a:xfrm>
            <a:off x="4153723" y="4220054"/>
            <a:ext cx="7520622" cy="19465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《蚀》三部曲包括《幻灭》、《动摇》、《追求》，是茅盾早期创作的重要作品，通过描写大革命前后一群小资产阶级知识青年的生活经历和思想动态，反映了当时中国社会的复杂性和矛盾性。</a:t>
            </a:r>
          </a:p>
        </p:txBody>
      </p:sp>
      <p:pic>
        <p:nvPicPr>
          <p:cNvPr id="27" name="Picture 27"/>
          <p:cNvPicPr>
            <a:picLocks noChangeAspect="1"/>
          </p:cNvPicPr>
          <p:nvPr/>
        </p:nvPicPr>
        <p:blipFill>
          <a:blip r:embed="rId2"/>
          <a:stretch>
            <a:fillRect/>
          </a:stretch>
        </p:blipFill>
        <p:spPr>
          <a:xfrm>
            <a:off x="0" y="0"/>
            <a:ext cx="14798029" cy="6858000"/>
          </a:xfrm>
          <a:prstGeom prst="rect">
            <a:avLst/>
          </a:prstGeom>
        </p:spPr>
      </p:pic>
      <p:pic>
        <p:nvPicPr>
          <p:cNvPr id="28" name="Picture 28"/>
          <p:cNvPicPr>
            <a:picLocks noChangeAspect="1"/>
          </p:cNvPicPr>
          <p:nvPr/>
        </p:nvPicPr>
        <p:blipFill>
          <a:blip r:embed="rId3"/>
          <a:srcRect l="7614" r="7614"/>
          <a:stretch>
            <a:fillRect/>
          </a:stretch>
        </p:blipFill>
        <p:spPr>
          <a:xfrm>
            <a:off x="9048606" y="874695"/>
            <a:ext cx="2745886" cy="2639930"/>
          </a:xfrm>
          <a:prstGeom prst="ellipse">
            <a:avLst/>
          </a:prstGeom>
        </p:spPr>
      </p:pic>
      <p:pic>
        <p:nvPicPr>
          <p:cNvPr id="29" name="Picture 29"/>
          <p:cNvPicPr>
            <a:picLocks noChangeAspect="1"/>
          </p:cNvPicPr>
          <p:nvPr/>
        </p:nvPicPr>
        <p:blipFill>
          <a:blip r:embed="rId4"/>
          <a:srcRect l="16667" r="16667"/>
          <a:stretch>
            <a:fillRect/>
          </a:stretch>
        </p:blipFill>
        <p:spPr>
          <a:xfrm>
            <a:off x="293665" y="3514624"/>
            <a:ext cx="2857500" cy="2857500"/>
          </a:xfrm>
          <a:prstGeom prst="ellipse">
            <a:avLst/>
          </a:prstGeom>
        </p:spPr>
      </p:pic>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9569" r="956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茅盾的短篇小说以刻画人物性格和揭示社会矛盾见长，如《春蚕》、《秋收》等作品，通过对农民生活的描写，展示了中国农村社会的苦难和挣扎。</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茅盾的散文作品则以清新自然、朴实无华的风格著称，如《白杨礼赞》、《风景谈》等作品，通过对自然风景和人文景观的描绘，表达了作者对生活的热爱和对美的追求。</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茅盾短篇小说及散文</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480108" y="1287672"/>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025751" y="1468427"/>
            <a:ext cx="6286664" cy="994791"/>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茅盾的文学思想强调文学的社会功能和历史使命，主张文学应该反映时代精神和人民心声，推动社会进步和民族解放。</a:t>
            </a:r>
          </a:p>
        </p:txBody>
      </p:sp>
      <p:sp>
        <p:nvSpPr>
          <p:cNvPr id="4" name="AutoShape 4"/>
          <p:cNvSpPr/>
          <p:nvPr/>
        </p:nvSpPr>
        <p:spPr>
          <a:xfrm>
            <a:off x="999470" y="1050728"/>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480108" y="3069093"/>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2773369" y="3249848"/>
            <a:ext cx="6286500" cy="9715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FFFFFF">
                    <a:alpha val="100000"/>
                  </a:srgbClr>
                </a:solidFill>
                <a:latin typeface="Microsoft Yahei"/>
                <a:ea typeface="Microsoft Yahei"/>
                <a:cs typeface="Microsoft Yahei"/>
              </a:rPr>
              <a:t>茅盾在文学创作上勇于创新，他的小说注重人物塑造和情节构思，善于运用多种艺术手法表现主题；他的散文则注重情感表达和意境营造，具有独特的艺术魅力。</a:t>
            </a:r>
          </a:p>
        </p:txBody>
      </p:sp>
      <p:sp>
        <p:nvSpPr>
          <p:cNvPr id="7" name="AutoShape 7"/>
          <p:cNvSpPr/>
          <p:nvPr/>
        </p:nvSpPr>
        <p:spPr>
          <a:xfrm>
            <a:off x="9060033" y="2832149"/>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480108" y="4850514"/>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025751" y="5031268"/>
            <a:ext cx="6286664" cy="994791"/>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茅盾对中国现代文学的贡献不仅在于他的创作成就，还在于他对文学理论的探索和建设。他提出了“为人生而艺术”的文学观念，倡导现实主义创作方法，对中国现代文学的发展产生了深远的影响。</a:t>
            </a:r>
          </a:p>
        </p:txBody>
      </p:sp>
      <p:sp>
        <p:nvSpPr>
          <p:cNvPr id="10" name="AutoShape 10"/>
          <p:cNvSpPr/>
          <p:nvPr/>
        </p:nvSpPr>
        <p:spPr>
          <a:xfrm>
            <a:off x="999470" y="4613570"/>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l="11836" r="11836"/>
          <a:stretch>
            <a:fillRect/>
          </a:stretch>
        </p:blipFill>
        <p:spPr>
          <a:xfrm>
            <a:off x="1099415" y="1124574"/>
            <a:ext cx="1926336" cy="1682496"/>
          </a:xfrm>
          <a:prstGeom prst="hexagon">
            <a:avLst/>
          </a:prstGeom>
        </p:spPr>
      </p:pic>
      <p:pic>
        <p:nvPicPr>
          <p:cNvPr id="12" name="Picture 12"/>
          <p:cNvPicPr>
            <a:picLocks noChangeAspect="1"/>
          </p:cNvPicPr>
          <p:nvPr/>
        </p:nvPicPr>
        <p:blipFill>
          <a:blip r:embed="rId3"/>
          <a:srcRect t="20886" b="20886"/>
          <a:stretch>
            <a:fillRect/>
          </a:stretch>
        </p:blipFill>
        <p:spPr>
          <a:xfrm>
            <a:off x="9163113" y="2905301"/>
            <a:ext cx="1926336" cy="1682496"/>
          </a:xfrm>
          <a:prstGeom prst="hexagon">
            <a:avLst/>
          </a:prstGeom>
        </p:spPr>
      </p:pic>
      <p:pic>
        <p:nvPicPr>
          <p:cNvPr id="13" name="Picture 13"/>
          <p:cNvPicPr>
            <a:picLocks noChangeAspect="1"/>
          </p:cNvPicPr>
          <p:nvPr/>
        </p:nvPicPr>
        <p:blipFill>
          <a:blip r:embed="rId4"/>
          <a:srcRect l="11788" r="11788"/>
          <a:stretch>
            <a:fillRect/>
          </a:stretch>
        </p:blipFill>
        <p:spPr>
          <a:xfrm>
            <a:off x="1099415" y="4686721"/>
            <a:ext cx="1926336" cy="1682496"/>
          </a:xfrm>
          <a:prstGeom prst="hexagon">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茅盾文学思想与贡献</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https://d.book118.com/236101233041010045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262626"/>
      </a:accent1>
      <a:accent2>
        <a:srgbClr val="6C6C6C"/>
      </a:accent2>
      <a:accent3>
        <a:srgbClr val="7B7F83"/>
      </a:accent3>
      <a:accent4>
        <a:srgbClr val="ADADAD"/>
      </a:accent4>
      <a:accent5>
        <a:srgbClr val="808080"/>
      </a:accent5>
      <a:accent6>
        <a:srgbClr val="A5A5A5"/>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2024-09-13T22:16:20.917</cp:lastPrinted>
  <dcterms:created xsi:type="dcterms:W3CDTF">2024-09-13T14:16:20Z</dcterms:created>
  <dcterms:modified xsi:type="dcterms:W3CDTF">2024-09-13T14:16:23Z</dcterms:modified>
</cp:coreProperties>
</file>