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BA3852-621E-4846-A944-D9DA550F9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90B8E-250E-4CBE-B3C0-78E614D301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5A95AE-8728-48A7-81D8-C8A005533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16E68A-EEAD-4ACC-82E3-53782D0A4D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AD1F66-8F35-4502-9A55-F602027BCF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83C4BA-468E-4EF5-ABB6-93441347E1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466CA0-7CC7-4A0E-AFB6-4F87CB94BC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A98152-F01F-40B9-9A5D-25271EF0C7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C422CE-C2D5-4B84-B4F8-EBD3B42A6C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9C0C6C-5C12-4A46-A35D-5FD6330EF4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6EFFDE-ABF3-4E60-84AF-2A269AE35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612102421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云视频监控系统建设方案</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项目背景与目标</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需求分析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系统设计</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系统实施与部署</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系统测试与验收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项目管理与风险控制</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维护困难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传统监控系统维护复杂，需要专业人员定期巡检、维修，维护成本高。</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技术落后</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现有监控系统大多采用传统技术，无法满足高清、智能化等现代安防需求。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扩展性差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传统监控系统扩展困难，新增监控点需要重新布线、配置等，成本高、周期长。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现有监控系统现状及问题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0116" r="10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云视频监控系统支持高清视频传输和存储，提供更清晰、更准确的监控画面。</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高清画质</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云视频监控系统支持智能分析、识别等功能，可实现对监控画面的自动检测、报警等。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智能化功能</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云视频监控系统采用模块化设计，支持快速扩展，新增监控点只需简单配置即可。</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易于扩展</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云视频监控系统支持远程维护和管理，降低了维护成本和难度。</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便捷维护</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云视频监控系统优势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构建高效、稳定的云视频监控系统，满足现代安防需求。</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降低监控系统建设和维护成本，提高投资回报率。</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实现监控系统的智能化、自动化，提高监控效率和准确性。</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为企业或个人提供更安全、更便捷的监控服务。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需求分析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视频监控</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支持异常事件检测、报警信息推送、报警联动等功能。</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报警功能</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数据分析</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远程管理</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支持远程配置、远程升级、远程维护等功能。</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支持实时视频流传输、录像回放、多画面显示等功能。</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支持视频数据分析、人脸识别、车牌识别等功能。</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视频质量</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保证视频清晰度、流畅度和稳定性，满足不同场景下的监控需求。</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数据处理速度</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能够快速处理视频数据，实现实时分析和响应。</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网络传输效率</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优化视频传输协议，降低网络带宽占用，提高传输效率。</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系统稳定性</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保证系统7x24小时稳定运行，减少故障率和维护成本。</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性能需求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2076105" y="2148223"/>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TextBox 3"/>
          <p:cNvSpPr txBox="1"/>
          <p:nvPr/>
        </p:nvSpPr>
        <p:spPr>
          <a:xfrm>
            <a:off x="2130122" y="1133367"/>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数据加密</a:t>
            </a:r>
          </a:p>
        </p:txBody>
      </p:sp>
      <p:sp>
        <p:nvSpPr>
          <p:cNvPr id="4" name="TextBox 4"/>
          <p:cNvSpPr txBox="1"/>
          <p:nvPr/>
        </p:nvSpPr>
        <p:spPr>
          <a:xfrm>
            <a:off x="2167265" y="1629392"/>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对视频数据和用户信息进行加密处理，保证数据传输和存储的安全性。</a:t>
            </a:r>
          </a:p>
        </p:txBody>
      </p:sp>
      <p:sp>
        <p:nvSpPr>
          <p:cNvPr id="5" name="AutoShape 5"/>
          <p:cNvSpPr/>
          <p:nvPr/>
        </p:nvSpPr>
        <p:spPr>
          <a:xfrm rot="2700000">
            <a:off x="869478" y="1627599"/>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106151" y="1893154"/>
            <a:ext cx="513241" cy="513241"/>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2454057" y="3429801"/>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2508074" y="24149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访问控制</a:t>
            </a:r>
          </a:p>
        </p:txBody>
      </p:sp>
      <p:sp>
        <p:nvSpPr>
          <p:cNvPr id="9" name="TextBox 9"/>
          <p:cNvSpPr txBox="1"/>
          <p:nvPr/>
        </p:nvSpPr>
        <p:spPr>
          <a:xfrm>
            <a:off x="2545217" y="2910971"/>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实现严格的访问控制机制，防止未经授权的访问和操作。</a:t>
            </a:r>
          </a:p>
        </p:txBody>
      </p:sp>
      <p:sp>
        <p:nvSpPr>
          <p:cNvPr id="10" name="AutoShape 10"/>
          <p:cNvSpPr/>
          <p:nvPr/>
        </p:nvSpPr>
        <p:spPr>
          <a:xfrm rot="2700000">
            <a:off x="1247430" y="2909177"/>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2076105" y="4711380"/>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2130122" y="369652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安全审计</a:t>
            </a:r>
          </a:p>
        </p:txBody>
      </p:sp>
      <p:sp>
        <p:nvSpPr>
          <p:cNvPr id="13" name="TextBox 13"/>
          <p:cNvSpPr txBox="1"/>
          <p:nvPr/>
        </p:nvSpPr>
        <p:spPr>
          <a:xfrm>
            <a:off x="2167265" y="4192549"/>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记录系统操作日志和安全事件，方便后续审计和追溯。</a:t>
            </a:r>
          </a:p>
        </p:txBody>
      </p:sp>
      <p:sp>
        <p:nvSpPr>
          <p:cNvPr id="14" name="AutoShape 14"/>
          <p:cNvSpPr/>
          <p:nvPr/>
        </p:nvSpPr>
        <p:spPr>
          <a:xfrm rot="2700000">
            <a:off x="869478" y="4190755"/>
            <a:ext cx="1044352" cy="1044352"/>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2454057" y="5992957"/>
            <a:ext cx="911996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TextBox 16"/>
          <p:cNvSpPr txBox="1"/>
          <p:nvPr/>
        </p:nvSpPr>
        <p:spPr>
          <a:xfrm>
            <a:off x="2508074" y="497810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防病毒和防攻击</a:t>
            </a:r>
          </a:p>
        </p:txBody>
      </p:sp>
      <p:sp>
        <p:nvSpPr>
          <p:cNvPr id="17" name="TextBox 17"/>
          <p:cNvSpPr txBox="1"/>
          <p:nvPr/>
        </p:nvSpPr>
        <p:spPr>
          <a:xfrm>
            <a:off x="2545217" y="5474127"/>
            <a:ext cx="10138810" cy="35090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500">
                <a:solidFill>
                  <a:schemeClr val="dk1">
                    <a:alpha val="100000"/>
                  </a:schemeClr>
                </a:solidFill>
                <a:latin typeface="Microsoft Yahei"/>
                <a:ea typeface="Microsoft Yahei"/>
                <a:cs typeface="Microsoft Yahei"/>
              </a:rPr>
              <a:t>采取有效的安全防护措施，防止病毒和恶意攻击对系统造成影响。</a:t>
            </a:r>
          </a:p>
        </p:txBody>
      </p:sp>
      <p:sp>
        <p:nvSpPr>
          <p:cNvPr id="18" name="AutoShape 18"/>
          <p:cNvSpPr/>
          <p:nvPr/>
        </p:nvSpPr>
        <p:spPr>
          <a:xfrm rot="2700000">
            <a:off x="1247430" y="5472333"/>
            <a:ext cx="1044352" cy="1044352"/>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2700000">
            <a:off x="1437430" y="3136214"/>
            <a:ext cx="604615" cy="604615"/>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103936" y="4387558"/>
            <a:ext cx="575435" cy="575435"/>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32320" y="5719567"/>
            <a:ext cx="474573" cy="474573"/>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7561216" y="4243912"/>
            <a:ext cx="351668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a:off x="7176058" y="3006206"/>
            <a:ext cx="423509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957845" y="4275469"/>
            <a:ext cx="4261650"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232857"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设备可靠性</a:t>
            </a:r>
          </a:p>
        </p:txBody>
      </p:sp>
      <p:sp>
        <p:nvSpPr>
          <p:cNvPr id="6" name="TextBox 6"/>
          <p:cNvSpPr txBox="1"/>
          <p:nvPr/>
        </p:nvSpPr>
        <p:spPr>
          <a:xfrm>
            <a:off x="848117"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选用高品质、经过严格测试的设备，降低故障率。</a:t>
            </a:r>
          </a:p>
        </p:txBody>
      </p:sp>
      <p:cxnSp>
        <p:nvCxnSpPr>
          <p:cNvPr id="7" name="Connector 7"/>
          <p:cNvCxnSpPr/>
          <p:nvPr/>
        </p:nvCxnSpPr>
        <p:spPr>
          <a:xfrm>
            <a:off x="957845" y="3006206"/>
            <a:ext cx="3739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8" name="TextBox 8"/>
          <p:cNvSpPr txBox="1"/>
          <p:nvPr/>
        </p:nvSpPr>
        <p:spPr>
          <a:xfrm>
            <a:off x="7557448" y="124218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数据备份与恢复</a:t>
            </a:r>
          </a:p>
        </p:txBody>
      </p:sp>
      <p:sp>
        <p:nvSpPr>
          <p:cNvPr id="9" name="TextBox 9"/>
          <p:cNvSpPr txBox="1"/>
          <p:nvPr/>
        </p:nvSpPr>
        <p:spPr>
          <a:xfrm>
            <a:off x="7557448" y="179806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实现数据定期备份和快速恢复机制，确保数据安全可靠。</a:t>
            </a:r>
          </a:p>
        </p:txBody>
      </p:sp>
      <p:sp>
        <p:nvSpPr>
          <p:cNvPr id="10" name="Freeform 10"/>
          <p:cNvSpPr/>
          <p:nvPr/>
        </p:nvSpPr>
        <p:spPr>
          <a:xfrm>
            <a:off x="4466824" y="2523538"/>
            <a:ext cx="905462" cy="905462"/>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20729" y="3207577"/>
            <a:ext cx="1665683" cy="1665683"/>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220648" y="2409031"/>
            <a:ext cx="1019969" cy="1019969"/>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682449" y="3207577"/>
            <a:ext cx="1283490" cy="128349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232857" y="4526275"/>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容错处理</a:t>
            </a:r>
          </a:p>
        </p:txBody>
      </p:sp>
      <p:sp>
        <p:nvSpPr>
          <p:cNvPr id="15" name="TextBox 15"/>
          <p:cNvSpPr txBox="1"/>
          <p:nvPr/>
        </p:nvSpPr>
        <p:spPr>
          <a:xfrm>
            <a:off x="848117" y="508215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设计合理的容错机制，避免单点故障导致整个系统瘫痪。</a:t>
            </a:r>
          </a:p>
        </p:txBody>
      </p:sp>
      <p:sp>
        <p:nvSpPr>
          <p:cNvPr id="16" name="TextBox 16"/>
          <p:cNvSpPr txBox="1"/>
          <p:nvPr/>
        </p:nvSpPr>
        <p:spPr>
          <a:xfrm>
            <a:off x="7172066" y="451603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维护与支持</a:t>
            </a:r>
          </a:p>
        </p:txBody>
      </p:sp>
      <p:sp>
        <p:nvSpPr>
          <p:cNvPr id="17" name="TextBox 17"/>
          <p:cNvSpPr txBox="1"/>
          <p:nvPr/>
        </p:nvSpPr>
        <p:spPr>
          <a:xfrm>
            <a:off x="7172066" y="5071910"/>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提供完善的维护和技术支持服务，确保系统长期稳定运行。</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系统设计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分层架构设计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将系统划分为数据采集层、传输层、处理层和应用层，各层之间通过标准接口进行通信，实现模块化设计和可扩展性。</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分布式部署</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采用分布式架构，支持大规模并发处理和横向扩展，提高系统整体性能和可靠性。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高可用性设计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通过冗余部署、负载均衡、容错机制等技术手段，确保系统7x24小时不间断运行。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总体架构设计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175" b="1417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080" b="1808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前端设备选型与配置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摄像机选型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根据监控场景和需求，选择合适的摄像机类型（如枪机、球机、半球机等），并配置适当的镜头、分辨率和压缩格式等参数。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编码器配置</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为前端摄像机配置高性能视频编码器，支持多种视频压缩标准和编码参数调整，以优化视频传输质量和效率。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网络传输设备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选用工业级以太网交换机或无线路由器等网络传输设备，确保前端设备与后端服务器之间的稳定数据传输。</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00" r="1250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设计合理的网络拓扑结构，如星型、树型或环型等，以满足不同场景下的传输需求。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网络拓扑结构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根据视频数据量、并发访问量等因素，合理规划网络带宽资源，确保视频数据的流畅传输。</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带宽规划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制定网络安全策略和管理规范，采用防火墙、VPN、加密传输等技术手段，保障数据传输的安全性和保密性。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网络安全策略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传输网络规划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340" r="2334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根据视频数据量、存储周期和备份需求等因素，合理规划存储资源，选用高性能、大容量的存储设备或云存储服务。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存储资源规划</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针对视频处理和分析需求，配置适当的计算资源，如CPU、内存、GPU等，并优化算法和代码实现，提高处理效率。</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计算资源规划</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采用云计算技术实现资源的动态管理和弹性伸缩根据实际需求自动调整计算和存储资源的配置提高资源利用率和降低成本。</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资源动态管理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存储与计算资源规划</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系统实施与部署</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根据实际需求，列出所需设备清单，包括摄像头、存储设备、服务器、网络设备等。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设备清单</a:t>
            </a:r>
          </a:p>
        </p:txBody>
      </p:sp>
      <p:pic>
        <p:nvPicPr>
          <p:cNvPr id="5" name="Picture 5"/>
          <p:cNvPicPr>
            <a:picLocks noChangeAspect="1"/>
          </p:cNvPicPr>
          <p:nvPr/>
        </p:nvPicPr>
        <p:blipFill>
          <a:blip r:embed="rId2"/>
          <a:srcRect l="17542" r="1754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根据设备清单，进行设备选型，选择性能稳定、功能齐全、价格合理的设备。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设备选型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对选定的设备进行集成，包括硬件设备的组装和软件系统的配置。</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设备集成</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设备采购与集成</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https://d.book118.com/236121024211010034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123</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2024-09-04T05:48:56.430</cp:lastPrinted>
  <dcterms:created xsi:type="dcterms:W3CDTF">2024-09-03T21:48:56Z</dcterms:created>
  <dcterms:modified xsi:type="dcterms:W3CDTF">2024-09-03T21:48:58Z</dcterms:modified>
</cp:coreProperties>
</file>