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BB2CDA25-EDB6-4F6D-A312-A14B80C6C39E}"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9" name="PlaceHolder 1"/>
          <p:cNvSpPr>
            <a:spLocks noGrp="1"/>
          </p:cNvSpPr>
          <p:nvPr>
            <p:ph type="sldImg"/>
          </p:nvPr>
        </p:nvSpPr>
        <p:spPr>
          <a:xfrm>
            <a:off x="685800" y="1143000"/>
            <a:ext cx="5486040" cy="3085920"/>
          </a:xfrm>
          <a:prstGeom prst="rect">
            <a:avLst/>
          </a:prstGeom>
          <a:ln w="0">
            <a:noFill/>
          </a:ln>
        </p:spPr>
      </p:sp>
      <p:sp>
        <p:nvSpPr>
          <p:cNvPr id="370"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1"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2" name="PlaceHolder 1"/>
          <p:cNvSpPr>
            <a:spLocks noGrp="1"/>
          </p:cNvSpPr>
          <p:nvPr>
            <p:ph type="sldImg"/>
          </p:nvPr>
        </p:nvSpPr>
        <p:spPr>
          <a:xfrm>
            <a:off x="685800" y="1143000"/>
            <a:ext cx="5486040" cy="3085920"/>
          </a:xfrm>
          <a:prstGeom prst="rect">
            <a:avLst/>
          </a:prstGeom>
          <a:ln w="0">
            <a:noFill/>
          </a:ln>
        </p:spPr>
      </p:sp>
      <p:sp>
        <p:nvSpPr>
          <p:cNvPr id="373"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4"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5" name="PlaceHolder 1"/>
          <p:cNvSpPr>
            <a:spLocks noGrp="1"/>
          </p:cNvSpPr>
          <p:nvPr>
            <p:ph type="sldImg"/>
          </p:nvPr>
        </p:nvSpPr>
        <p:spPr>
          <a:xfrm>
            <a:off x="685800" y="1143000"/>
            <a:ext cx="5486040" cy="3085920"/>
          </a:xfrm>
          <a:prstGeom prst="rect">
            <a:avLst/>
          </a:prstGeom>
          <a:ln w="0">
            <a:noFill/>
          </a:ln>
        </p:spPr>
      </p:sp>
      <p:sp>
        <p:nvSpPr>
          <p:cNvPr id="376"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7"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8" name="PlaceHolder 1"/>
          <p:cNvSpPr>
            <a:spLocks noGrp="1"/>
          </p:cNvSpPr>
          <p:nvPr>
            <p:ph type="sldImg"/>
          </p:nvPr>
        </p:nvSpPr>
        <p:spPr>
          <a:xfrm>
            <a:off x="685800" y="1143000"/>
            <a:ext cx="5486040" cy="3085920"/>
          </a:xfrm>
          <a:prstGeom prst="rect">
            <a:avLst/>
          </a:prstGeom>
          <a:ln w="0">
            <a:noFill/>
          </a:ln>
        </p:spPr>
      </p:sp>
      <p:sp>
        <p:nvSpPr>
          <p:cNvPr id="379"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0"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81" name="PlaceHolder 1"/>
          <p:cNvSpPr>
            <a:spLocks noGrp="1"/>
          </p:cNvSpPr>
          <p:nvPr>
            <p:ph type="sldImg"/>
          </p:nvPr>
        </p:nvSpPr>
        <p:spPr>
          <a:xfrm>
            <a:off x="685800" y="1143000"/>
            <a:ext cx="5486040" cy="3085920"/>
          </a:xfrm>
          <a:prstGeom prst="rect">
            <a:avLst/>
          </a:prstGeom>
          <a:ln w="0">
            <a:noFill/>
          </a:ln>
        </p:spPr>
      </p:sp>
      <p:sp>
        <p:nvSpPr>
          <p:cNvPr id="382"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83"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D9FA146-B0AD-4A3C-BAFD-EB70E5E874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CC3E8E-2B8D-446B-8CD7-6F138C2DFF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D6FD3E4-BB55-47F0-B989-94EBDC2F0B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EADB2CE-E353-4312-A859-C78A40BEAC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EA8C139-59E5-4BD6-9AD4-C92BF18DCC6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82EBAC2-AC5D-4655-9563-EA1A7422F69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9B09FE7-EE69-4D09-824E-DA30A07BA9B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2634B7C-9977-41BC-96FB-30BB237C57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57B6DD9-CA96-48F3-A28E-081FB19AFA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E4CD90-1A90-456F-B4E0-0A0257DEDE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360F49-0BE9-4953-9B37-E8DBB50356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1B501E24-E793-47CB-AB7F-024C0B51874D}"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18842BFE-81FB-4613-86EC-A1A483AF444B}"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8.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9.jpeg" /><Relationship Id="rId3" Type="http://schemas.openxmlformats.org/officeDocument/2006/relationships/image" Target="../media/image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0.jpeg" /><Relationship Id="rId3" Type="http://schemas.openxmlformats.org/officeDocument/2006/relationships/image" Target="../media/image4.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1.png" /><Relationship Id="rId3" Type="http://schemas.openxmlformats.org/officeDocument/2006/relationships/image" Target="../media/image4.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36150020222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21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158544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教学设计中的学习动机和学习策略</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8"/>
          <p:cNvSpPr/>
          <p:nvPr/>
        </p:nvSpPr>
        <p:spPr>
          <a:xfrm>
            <a:off x="4453200" y="4485600"/>
            <a:ext cx="4063680" cy="100404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50000"/>
              </a:lnSpc>
            </a:pPr>
            <a:r>
              <a:rPr lang="zh-CN" sz="2000" b="1" strike="noStrike" spc="-1">
                <a:solidFill>
                  <a:schemeClr val="dk1"/>
                </a:solidFill>
                <a:latin typeface="微软雅黑"/>
                <a:ea typeface="微软雅黑"/>
              </a:rPr>
              <a:t>制作人：</a:t>
            </a:r>
            <a:r>
              <a:rPr lang="en-US" sz="2000" b="1" strike="noStrike" spc="-1">
                <a:solidFill>
                  <a:schemeClr val="dk1"/>
                </a:solidFill>
                <a:latin typeface="微软雅黑"/>
                <a:ea typeface="微软雅黑"/>
              </a:rPr>
              <a:t>XX </a:t>
            </a:r>
            <a:endParaRPr lang="en-US" sz="2000" b="0" strike="noStrike" spc="-1">
              <a:solidFill>
                <a:srgbClr val="000000"/>
              </a:solidFill>
              <a:latin typeface="Arial"/>
            </a:endParaRPr>
          </a:p>
          <a:p>
            <a:pPr defTabSz="914400">
              <a:lnSpc>
                <a:spcPct val="150000"/>
              </a:lnSpc>
            </a:pPr>
            <a:r>
              <a:rPr lang="zh-CN" sz="2000" b="1" strike="noStrike" spc="-1">
                <a:solidFill>
                  <a:schemeClr val="dk1"/>
                </a:solidFill>
                <a:latin typeface="微软雅黑"/>
                <a:ea typeface="微软雅黑"/>
              </a:rPr>
              <a:t>时间：</a:t>
            </a:r>
            <a:r>
              <a:rPr lang="en-US" sz="2000" b="1" strike="noStrike" spc="-1">
                <a:solidFill>
                  <a:schemeClr val="dk1"/>
                </a:solidFill>
                <a:latin typeface="微软雅黑"/>
                <a:ea typeface="微软雅黑"/>
              </a:rPr>
              <a:t>2024</a:t>
            </a:r>
            <a:r>
              <a:rPr lang="zh-CN" sz="2000" b="1" strike="noStrike" spc="-1">
                <a:solidFill>
                  <a:schemeClr val="dk1"/>
                </a:solidFill>
                <a:latin typeface="微软雅黑"/>
                <a:ea typeface="微软雅黑"/>
              </a:rPr>
              <a:t>年</a:t>
            </a:r>
            <a:r>
              <a:rPr lang="en-US" sz="2000" b="1" strike="noStrike" spc="-1">
                <a:solidFill>
                  <a:schemeClr val="dk1"/>
                </a:solidFill>
                <a:latin typeface="微软雅黑"/>
                <a:ea typeface="微软雅黑"/>
              </a:rPr>
              <a:t>X</a:t>
            </a:r>
            <a:r>
              <a:rPr lang="zh-CN" sz="2000" b="1" strike="noStrike" spc="-1">
                <a:solidFill>
                  <a:schemeClr val="dk1"/>
                </a:solidFill>
                <a:latin typeface="微软雅黑"/>
                <a:ea typeface="微软雅黑"/>
              </a:rPr>
              <a:t>月</a:t>
            </a:r>
            <a:endParaRPr lang="en-US" sz="20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目录"/>
          <p:cNvSpPr/>
          <p:nvPr/>
        </p:nvSpPr>
        <p:spPr>
          <a:xfrm>
            <a:off x="5163120" y="504720"/>
            <a:ext cx="1865880" cy="105948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dk1">
                    <a:lumMod val="85000"/>
                    <a:lumOff val="15000"/>
                  </a:schemeClr>
                </a:solidFill>
                <a:latin typeface="Arial"/>
                <a:ea typeface="微软雅黑"/>
              </a:rPr>
              <a:t>目录</a:t>
            </a:r>
            <a:endParaRPr lang="en-US" sz="3600" b="0" strike="noStrike" spc="-1">
              <a:solidFill>
                <a:srgbClr val="000000"/>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1</a:t>
            </a:r>
            <a:r>
              <a:rPr lang="zh-CN" sz="2400" b="1" strike="noStrike" spc="-1">
                <a:solidFill>
                  <a:schemeClr val="lt2">
                    <a:lumMod val="25000"/>
                  </a:schemeClr>
                </a:solidFill>
                <a:latin typeface="微软雅黑"/>
                <a:ea typeface="微软雅黑"/>
              </a:rPr>
              <a:t>章  教学设计中的学习动机和学习策略</a:t>
            </a:r>
            <a:endParaRPr lang="en-US" sz="2400" b="0" strike="noStrike" spc="-1">
              <a:solidFill>
                <a:srgbClr val="000000"/>
              </a:solidFill>
              <a:latin typeface="Arial"/>
            </a:endParaRPr>
          </a:p>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2</a:t>
            </a:r>
            <a:r>
              <a:rPr lang="zh-CN" sz="2400" b="1" strike="noStrike" spc="-1">
                <a:solidFill>
                  <a:schemeClr val="lt2">
                    <a:lumMod val="25000"/>
                  </a:schemeClr>
                </a:solidFill>
                <a:latin typeface="微软雅黑"/>
                <a:ea typeface="微软雅黑"/>
              </a:rPr>
              <a:t>章  学习动机的影响因素</a:t>
            </a:r>
            <a:endParaRPr lang="en-US" sz="2400" b="0" strike="noStrike" spc="-1">
              <a:solidFill>
                <a:srgbClr val="000000"/>
              </a:solidFill>
              <a:latin typeface="Arial"/>
            </a:endParaRPr>
          </a:p>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3</a:t>
            </a:r>
            <a:r>
              <a:rPr lang="zh-CN" sz="2400" b="1" strike="noStrike" spc="-1">
                <a:solidFill>
                  <a:schemeClr val="lt2">
                    <a:lumMod val="25000"/>
                  </a:schemeClr>
                </a:solidFill>
                <a:latin typeface="微软雅黑"/>
                <a:ea typeface="微软雅黑"/>
              </a:rPr>
              <a:t>章  学习策略的分类</a:t>
            </a:r>
            <a:endParaRPr lang="en-US" sz="2400" b="0" strike="noStrike" spc="-1">
              <a:solidFill>
                <a:srgbClr val="000000"/>
              </a:solidFill>
              <a:latin typeface="Arial"/>
            </a:endParaRPr>
          </a:p>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4</a:t>
            </a:r>
            <a:r>
              <a:rPr lang="zh-CN" sz="2400" b="1" strike="noStrike" spc="-1">
                <a:solidFill>
                  <a:schemeClr val="lt2">
                    <a:lumMod val="25000"/>
                  </a:schemeClr>
                </a:solidFill>
                <a:latin typeface="微软雅黑"/>
                <a:ea typeface="微软雅黑"/>
              </a:rPr>
              <a:t>章  教学设计中的学习动机应用</a:t>
            </a:r>
            <a:endParaRPr lang="en-US" sz="2400" b="0" strike="noStrike" spc="-1">
              <a:solidFill>
                <a:srgbClr val="000000"/>
              </a:solidFill>
              <a:latin typeface="Arial"/>
            </a:endParaRPr>
          </a:p>
          <a:p>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5</a:t>
            </a:r>
            <a:r>
              <a:rPr lang="zh-CN" sz="2400" b="1" strike="noStrike" spc="-1">
                <a:solidFill>
                  <a:schemeClr val="lt2">
                    <a:lumMod val="25000"/>
                  </a:schemeClr>
                </a:solidFill>
                <a:latin typeface="微软雅黑"/>
                <a:ea typeface="微软雅黑"/>
              </a:rPr>
              <a:t>章  教学设计中的学习策略运用</a:t>
            </a:r>
            <a:endParaRPr lang="en-US" sz="2400" b="0" strike="noStrike" spc="-1">
              <a:solidFill>
                <a:srgbClr val="000000"/>
              </a:solidFill>
              <a:latin typeface="Arial"/>
            </a:endParaRPr>
          </a:p>
          <a:p>
            <a:pPr defTabSz="914400">
              <a:lnSpc>
                <a:spcPct val="100000"/>
              </a:lnSpc>
            </a:pPr>
            <a:r>
              <a:rPr lang="zh-CN" sz="2400" b="1" strike="noStrike" spc="-1">
                <a:solidFill>
                  <a:schemeClr val="lt2">
                    <a:lumMod val="25000"/>
                  </a:schemeClr>
                </a:solidFill>
                <a:latin typeface="微软雅黑"/>
                <a:ea typeface="微软雅黑"/>
              </a:rPr>
              <a:t>第</a:t>
            </a:r>
            <a:r>
              <a:rPr lang="en-US" sz="2400" b="1" strike="noStrike" spc="-1">
                <a:solidFill>
                  <a:schemeClr val="lt2">
                    <a:lumMod val="25000"/>
                  </a:schemeClr>
                </a:solidFill>
                <a:latin typeface="微软雅黑"/>
                <a:ea typeface="微软雅黑"/>
              </a:rPr>
              <a:t>6</a:t>
            </a:r>
            <a:r>
              <a:rPr lang="zh-CN" sz="2400" b="1" strike="noStrike" spc="-1">
                <a:solidFill>
                  <a:schemeClr val="lt2">
                    <a:lumMod val="25000"/>
                  </a:schemeClr>
                </a:solidFill>
                <a:latin typeface="微软雅黑"/>
                <a:ea typeface="微软雅黑"/>
              </a:rPr>
              <a:t>章  总结与展望</a:t>
            </a:r>
            <a:endParaRPr lang="en-US" sz="24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index"/>
          <p:cNvSpPr/>
          <p:nvPr/>
        </p:nvSpPr>
        <p:spPr>
          <a:xfrm>
            <a:off x="4678560" y="1699920"/>
            <a:ext cx="6318360" cy="521640"/>
          </a:xfrm>
          <a:prstGeom prst="rect">
            <a:avLst/>
          </a:prstGeom>
          <a:noFill/>
          <a:ln w="0">
            <a:noFill/>
          </a:ln>
        </p:spPr>
        <p:style>
          <a:lnRef idx="0"/>
          <a:fillRef idx="0"/>
          <a:effectRef idx="0"/>
          <a:fontRef idx="minor"/>
        </p:style>
        <p:txBody>
          <a:bodyPr lIns="90000" tIns="46800" rIns="90000" bIns="46800" anchor="t">
            <a:noAutofit/>
          </a:bodyPr>
          <a:lstStyle/>
          <a:p>
            <a:pPr marL="228600" indent="-228600" defTabSz="914400">
              <a:lnSpc>
                <a:spcPct val="150000"/>
              </a:lnSpc>
              <a:spcAft>
                <a:spcPts val="1001"/>
              </a:spcAft>
              <a:buClr>
                <a:srgbClr val="595959"/>
              </a:buClr>
              <a:buFont typeface="Arial"/>
              <a:buChar char="●"/>
            </a:pPr>
            <a:r>
              <a:rPr lang="en-US" sz="4000" b="0" strike="noStrike" spc="148">
                <a:solidFill>
                  <a:schemeClr val="dk1">
                    <a:lumMod val="65000"/>
                    <a:lumOff val="35000"/>
                  </a:schemeClr>
                </a:solidFill>
                <a:latin typeface="Arial"/>
                <a:ea typeface="微软雅黑"/>
              </a:rPr>
              <a:t>01</a:t>
            </a:r>
            <a:endParaRPr lang="en-US" sz="4000" b="0" strike="noStrike" spc="-1">
              <a:solidFill>
                <a:srgbClr val="000000"/>
              </a:solidFill>
              <a:latin typeface="Arial"/>
            </a:endParaRPr>
          </a:p>
        </p:txBody>
      </p:sp>
      <p:sp>
        <p:nvSpPr>
          <p:cNvPr id="78" name="title"/>
          <p:cNvSpPr/>
          <p:nvPr/>
        </p:nvSpPr>
        <p:spPr>
          <a:xfrm>
            <a:off x="3823200" y="2823840"/>
            <a:ext cx="6318360" cy="157248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4000" b="1" strike="noStrike" spc="299">
                <a:solidFill>
                  <a:schemeClr val="dk1">
                    <a:lumMod val="85000"/>
                    <a:lumOff val="15000"/>
                  </a:schemeClr>
                </a:solidFill>
                <a:latin typeface="Arial"/>
                <a:ea typeface="微软雅黑"/>
              </a:rPr>
              <a:t>第</a:t>
            </a:r>
            <a:r>
              <a:rPr lang="en-US" sz="4000" b="1" strike="noStrike" spc="299">
                <a:solidFill>
                  <a:schemeClr val="dk1">
                    <a:lumMod val="85000"/>
                    <a:lumOff val="15000"/>
                  </a:schemeClr>
                </a:solidFill>
                <a:latin typeface="Arial"/>
                <a:ea typeface="微软雅黑"/>
              </a:rPr>
              <a:t>1</a:t>
            </a:r>
            <a:r>
              <a:rPr lang="zh-CN" sz="4000" b="1" strike="noStrike" spc="299">
                <a:solidFill>
                  <a:schemeClr val="dk1">
                    <a:lumMod val="85000"/>
                    <a:lumOff val="15000"/>
                  </a:schemeClr>
                </a:solidFill>
                <a:latin typeface="Arial"/>
                <a:ea typeface="微软雅黑"/>
              </a:rPr>
              <a:t>章 教学设计中的学习动机和学习策略</a:t>
            </a:r>
            <a:endParaRPr lang="en-US" sz="4000" b="0" strike="noStrike" spc="-1">
              <a:solidFill>
                <a:srgbClr val="000000"/>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80" name="矩形 2"/>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7263000" y="577080"/>
            <a:ext cx="336888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研究背景</a:t>
            </a:r>
            <a:endParaRPr lang="en-US" sz="2200" b="0" strike="noStrike" spc="-1">
              <a:solidFill>
                <a:srgbClr val="000000"/>
              </a:solidFill>
              <a:latin typeface="Arial"/>
            </a:endParaRPr>
          </a:p>
        </p:txBody>
      </p:sp>
      <p:sp>
        <p:nvSpPr>
          <p:cNvPr id="82" name="content"/>
          <p:cNvSpPr/>
          <p:nvPr/>
        </p:nvSpPr>
        <p:spPr>
          <a:xfrm>
            <a:off x="7263000" y="2215440"/>
            <a:ext cx="308952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学习动机和学习策略在教学设计中扮演关键角色。了解学习者的动机并选择合适的学习策略能够显著提升教学效果。</a:t>
            </a:r>
            <a:endParaRPr lang="en-US" sz="1800" b="0" strike="noStrike" spc="-1">
              <a:solidFill>
                <a:srgbClr val="000000"/>
              </a:solidFill>
              <a:latin typeface="Arial"/>
            </a:endParaRPr>
          </a:p>
        </p:txBody>
      </p:sp>
      <p:sp>
        <p:nvSpPr>
          <p:cNvPr id="83" name="header"/>
          <p:cNvSpPr/>
          <p:nvPr/>
        </p:nvSpPr>
        <p:spPr>
          <a:xfrm>
            <a:off x="0" y="360000"/>
            <a:ext cx="10799640" cy="7196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en-US" sz="3600" b="1" strike="noStrike" spc="299">
                <a:solidFill>
                  <a:schemeClr val="dk1">
                    <a:lumMod val="85000"/>
                    <a:lumOff val="15000"/>
                  </a:schemeClr>
                </a:solidFill>
                <a:latin typeface="Arial"/>
                <a:ea typeface="微软雅黑"/>
              </a:rPr>
              <a:t> </a:t>
            </a:r>
            <a:endParaRPr lang="en-US" sz="3600" b="0" strike="noStrike" spc="-1">
              <a:solidFill>
                <a:srgbClr val="000000"/>
              </a:solidFill>
              <a:latin typeface="Arial"/>
            </a:endParaRPr>
          </a:p>
        </p:txBody>
      </p:sp>
      <p:sp>
        <p:nvSpPr>
          <p:cNvPr id="84"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2">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5" name="title"/>
          <p:cNvSpPr/>
          <p:nvPr/>
        </p:nvSpPr>
        <p:spPr>
          <a:xfrm>
            <a:off x="666000" y="709200"/>
            <a:ext cx="10968480" cy="7052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accent1"/>
                </a:solidFill>
                <a:latin typeface="微软雅黑"/>
                <a:ea typeface="微软雅黑"/>
              </a:rPr>
              <a:t>学习动机的重要性</a:t>
            </a:r>
            <a:endParaRPr lang="en-US" sz="3600" b="0" strike="noStrike" spc="-1">
              <a:solidFill>
                <a:srgbClr val="000000"/>
              </a:solidFill>
              <a:latin typeface="Arial"/>
            </a:endParaRPr>
          </a:p>
        </p:txBody>
      </p:sp>
      <p:sp>
        <p:nvSpPr>
          <p:cNvPr id="86" name="content.1.subtitle"/>
          <p:cNvSpPr/>
          <p:nvPr/>
        </p:nvSpPr>
        <p:spPr>
          <a:xfrm>
            <a:off x="12776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影响学习表现和态度</a:t>
            </a:r>
            <a:endParaRPr lang="en-US" sz="1600" b="0" strike="noStrike" spc="-1">
              <a:solidFill>
                <a:srgbClr val="000000"/>
              </a:solidFill>
              <a:latin typeface="Arial"/>
            </a:endParaRPr>
          </a:p>
        </p:txBody>
      </p:sp>
      <p:sp>
        <p:nvSpPr>
          <p:cNvPr id="87" name="content.1.title"/>
          <p:cNvSpPr/>
          <p:nvPr/>
        </p:nvSpPr>
        <p:spPr>
          <a:xfrm>
            <a:off x="934200" y="2492280"/>
            <a:ext cx="214596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学习动机是学习的内在驱动力</a:t>
            </a:r>
            <a:endParaRPr lang="en-US" sz="2000" b="0" strike="noStrike" spc="-1">
              <a:solidFill>
                <a:srgbClr val="000000"/>
              </a:solidFill>
              <a:latin typeface="Arial"/>
            </a:endParaRPr>
          </a:p>
        </p:txBody>
      </p:sp>
      <p:sp>
        <p:nvSpPr>
          <p:cNvPr id="88" name="content.2.subtitle"/>
          <p:cNvSpPr/>
          <p:nvPr/>
        </p:nvSpPr>
        <p:spPr>
          <a:xfrm>
            <a:off x="907308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重要性不可忽视</a:t>
            </a:r>
            <a:endParaRPr lang="en-US" sz="1600" b="0" strike="noStrike" spc="-1">
              <a:solidFill>
                <a:srgbClr val="000000"/>
              </a:solidFill>
              <a:latin typeface="Arial"/>
            </a:endParaRPr>
          </a:p>
        </p:txBody>
      </p:sp>
      <p:sp>
        <p:nvSpPr>
          <p:cNvPr id="89" name="content.2.title"/>
          <p:cNvSpPr/>
          <p:nvPr/>
        </p:nvSpPr>
        <p:spPr>
          <a:xfrm>
            <a:off x="8773920" y="2492280"/>
            <a:ext cx="205452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不同的学习动机对学习者有不同影响</a:t>
            </a:r>
            <a:endParaRPr lang="en-US" sz="2000" b="0" strike="noStrike" spc="-1">
              <a:solidFill>
                <a:srgbClr val="000000"/>
              </a:solidFill>
              <a:latin typeface="Arial"/>
            </a:endParaRPr>
          </a:p>
        </p:txBody>
      </p:sp>
      <p:sp>
        <p:nvSpPr>
          <p:cNvPr id="90" name="content.3.subtitle"/>
          <p:cNvSpPr/>
          <p:nvPr/>
        </p:nvSpPr>
        <p:spPr>
          <a:xfrm>
            <a:off x="387612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91" name="content.3.title"/>
          <p:cNvSpPr/>
          <p:nvPr/>
        </p:nvSpPr>
        <p:spPr>
          <a:xfrm>
            <a:off x="3576960" y="2494440"/>
            <a:ext cx="205704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
        <p:nvSpPr>
          <p:cNvPr id="92" name="content.4.subtitle"/>
          <p:cNvSpPr/>
          <p:nvPr/>
        </p:nvSpPr>
        <p:spPr>
          <a:xfrm>
            <a:off x="647424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93" name="content.4.title"/>
          <p:cNvSpPr/>
          <p:nvPr/>
        </p:nvSpPr>
        <p:spPr>
          <a:xfrm>
            <a:off x="6160680" y="2494440"/>
            <a:ext cx="208620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4" name="title"/>
          <p:cNvSpPr/>
          <p:nvPr/>
        </p:nvSpPr>
        <p:spPr>
          <a:xfrm>
            <a:off x="666000" y="709200"/>
            <a:ext cx="10968480" cy="7052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accent1"/>
                </a:solidFill>
                <a:latin typeface="微软雅黑"/>
                <a:ea typeface="微软雅黑"/>
              </a:rPr>
              <a:t>学习策略的定义</a:t>
            </a:r>
            <a:endParaRPr lang="en-US" sz="3600" b="0" strike="noStrike" spc="-1">
              <a:solidFill>
                <a:srgbClr val="000000"/>
              </a:solidFill>
              <a:latin typeface="Arial"/>
            </a:endParaRPr>
          </a:p>
        </p:txBody>
      </p:sp>
      <p:sp>
        <p:nvSpPr>
          <p:cNvPr id="95" name="content.1.subtitle"/>
          <p:cNvSpPr/>
          <p:nvPr/>
        </p:nvSpPr>
        <p:spPr>
          <a:xfrm>
            <a:off x="12776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帮助更有效地学习和掌握知识</a:t>
            </a:r>
            <a:endParaRPr lang="en-US" sz="1600" b="0" strike="noStrike" spc="-1">
              <a:solidFill>
                <a:srgbClr val="000000"/>
              </a:solidFill>
              <a:latin typeface="Arial"/>
            </a:endParaRPr>
          </a:p>
        </p:txBody>
      </p:sp>
      <p:sp>
        <p:nvSpPr>
          <p:cNvPr id="96" name="content.1.title"/>
          <p:cNvSpPr/>
          <p:nvPr/>
        </p:nvSpPr>
        <p:spPr>
          <a:xfrm>
            <a:off x="934200" y="2492280"/>
            <a:ext cx="214596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学习策略是学习者实现学习目标的方法和技巧</a:t>
            </a:r>
            <a:endParaRPr lang="en-US" sz="2000" b="0" strike="noStrike" spc="-1">
              <a:solidFill>
                <a:srgbClr val="000000"/>
              </a:solidFill>
              <a:latin typeface="Arial"/>
            </a:endParaRPr>
          </a:p>
        </p:txBody>
      </p:sp>
      <p:sp>
        <p:nvSpPr>
          <p:cNvPr id="97" name="content.2.subtitle"/>
          <p:cNvSpPr/>
          <p:nvPr/>
        </p:nvSpPr>
        <p:spPr>
          <a:xfrm>
            <a:off x="907308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提高学习效率</a:t>
            </a:r>
            <a:endParaRPr lang="en-US" sz="1600" b="0" strike="noStrike" spc="-1">
              <a:solidFill>
                <a:srgbClr val="000000"/>
              </a:solidFill>
              <a:latin typeface="Arial"/>
            </a:endParaRPr>
          </a:p>
        </p:txBody>
      </p:sp>
      <p:sp>
        <p:nvSpPr>
          <p:cNvPr id="98" name="content.2.title"/>
          <p:cNvSpPr/>
          <p:nvPr/>
        </p:nvSpPr>
        <p:spPr>
          <a:xfrm>
            <a:off x="8773920" y="2492280"/>
            <a:ext cx="205452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选择合适的学习策略可以事半功倍</a:t>
            </a:r>
            <a:endParaRPr lang="en-US" sz="2000" b="0" strike="noStrike" spc="-1">
              <a:solidFill>
                <a:srgbClr val="000000"/>
              </a:solidFill>
              <a:latin typeface="Arial"/>
            </a:endParaRPr>
          </a:p>
        </p:txBody>
      </p:sp>
      <p:sp>
        <p:nvSpPr>
          <p:cNvPr id="99" name="content.3.subtitle"/>
          <p:cNvSpPr/>
          <p:nvPr/>
        </p:nvSpPr>
        <p:spPr>
          <a:xfrm>
            <a:off x="387612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100" name="content.3.title"/>
          <p:cNvSpPr/>
          <p:nvPr/>
        </p:nvSpPr>
        <p:spPr>
          <a:xfrm>
            <a:off x="3576960" y="2494440"/>
            <a:ext cx="205704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
        <p:nvSpPr>
          <p:cNvPr id="101" name="content.4.subtitle"/>
          <p:cNvSpPr/>
          <p:nvPr/>
        </p:nvSpPr>
        <p:spPr>
          <a:xfrm>
            <a:off x="647424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102" name="content.4.title"/>
          <p:cNvSpPr/>
          <p:nvPr/>
        </p:nvSpPr>
        <p:spPr>
          <a:xfrm>
            <a:off x="6160680" y="2494440"/>
            <a:ext cx="208620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03" name="矩形 2"/>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title"/>
          <p:cNvSpPr/>
          <p:nvPr/>
        </p:nvSpPr>
        <p:spPr>
          <a:xfrm>
            <a:off x="7263000" y="577080"/>
            <a:ext cx="336888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学习动机的类型</a:t>
            </a:r>
            <a:endParaRPr lang="en-US" sz="2200" b="0" strike="noStrike" spc="-1">
              <a:solidFill>
                <a:srgbClr val="000000"/>
              </a:solidFill>
              <a:latin typeface="Arial"/>
            </a:endParaRPr>
          </a:p>
        </p:txBody>
      </p:sp>
      <p:sp>
        <p:nvSpPr>
          <p:cNvPr id="105" name="content"/>
          <p:cNvSpPr/>
          <p:nvPr/>
        </p:nvSpPr>
        <p:spPr>
          <a:xfrm>
            <a:off x="7263000" y="2215440"/>
            <a:ext cx="308952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学习动机分为内在动机和外在动机。内在动机源于学习者内部的兴趣和愿望，外在动机则来自外部激励和奖励。理解不同类型的动机有助于有效激发学习兴趣。</a:t>
            </a:r>
            <a:endParaRPr lang="en-US" sz="1800" b="0" strike="noStrike" spc="-1">
              <a:solidFill>
                <a:srgbClr val="000000"/>
              </a:solidFill>
              <a:latin typeface="Arial"/>
            </a:endParaRPr>
          </a:p>
        </p:txBody>
      </p:sp>
      <p:sp>
        <p:nvSpPr>
          <p:cNvPr id="106" name="header"/>
          <p:cNvSpPr/>
          <p:nvPr/>
        </p:nvSpPr>
        <p:spPr>
          <a:xfrm>
            <a:off x="0" y="360000"/>
            <a:ext cx="10799640" cy="7196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en-US" sz="3600" b="1" strike="noStrike" spc="299">
                <a:solidFill>
                  <a:schemeClr val="dk1">
                    <a:lumMod val="85000"/>
                    <a:lumOff val="15000"/>
                  </a:schemeClr>
                </a:solidFill>
                <a:latin typeface="Arial"/>
                <a:ea typeface="微软雅黑"/>
              </a:rPr>
              <a:t> </a:t>
            </a:r>
            <a:endParaRPr lang="en-US" sz="3600" b="0" strike="noStrike" spc="-1">
              <a:solidFill>
                <a:srgbClr val="000000"/>
              </a:solidFill>
              <a:latin typeface="Arial"/>
            </a:endParaRPr>
          </a:p>
        </p:txBody>
      </p:sp>
      <p:sp>
        <p:nvSpPr>
          <p:cNvPr id="107"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2">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8" name="title"/>
          <p:cNvSpPr/>
          <p:nvPr/>
        </p:nvSpPr>
        <p:spPr>
          <a:xfrm>
            <a:off x="666000" y="709200"/>
            <a:ext cx="10968480" cy="7052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accent1"/>
                </a:solidFill>
                <a:latin typeface="微软雅黑"/>
                <a:ea typeface="微软雅黑"/>
              </a:rPr>
              <a:t>学习动机的类型</a:t>
            </a:r>
            <a:endParaRPr lang="en-US" sz="3600" b="0" strike="noStrike" spc="-1">
              <a:solidFill>
                <a:srgbClr val="000000"/>
              </a:solidFill>
              <a:latin typeface="Arial"/>
            </a:endParaRPr>
          </a:p>
        </p:txBody>
      </p:sp>
      <p:sp>
        <p:nvSpPr>
          <p:cNvPr id="109" name="content.1.subtitle"/>
          <p:cNvSpPr/>
          <p:nvPr/>
        </p:nvSpPr>
        <p:spPr>
          <a:xfrm>
            <a:off x="12776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源于学习者内部的兴趣和愿望</a:t>
            </a:r>
            <a:endParaRPr lang="en-US" sz="1600" b="0" strike="noStrike" spc="-1">
              <a:solidFill>
                <a:srgbClr val="000000"/>
              </a:solidFill>
              <a:latin typeface="Arial"/>
            </a:endParaRPr>
          </a:p>
        </p:txBody>
      </p:sp>
      <p:sp>
        <p:nvSpPr>
          <p:cNvPr id="110" name="content.1.title"/>
          <p:cNvSpPr/>
          <p:nvPr/>
        </p:nvSpPr>
        <p:spPr>
          <a:xfrm>
            <a:off x="934200" y="2492280"/>
            <a:ext cx="214596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内在动机</a:t>
            </a:r>
            <a:endParaRPr lang="en-US" sz="2000" b="0" strike="noStrike" spc="-1">
              <a:solidFill>
                <a:srgbClr val="000000"/>
              </a:solidFill>
              <a:latin typeface="Arial"/>
            </a:endParaRPr>
          </a:p>
        </p:txBody>
      </p:sp>
      <p:sp>
        <p:nvSpPr>
          <p:cNvPr id="111" name="content.2.subtitle"/>
          <p:cNvSpPr/>
          <p:nvPr/>
        </p:nvSpPr>
        <p:spPr>
          <a:xfrm>
            <a:off x="907308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来源于外部激励和奖励</a:t>
            </a:r>
            <a:endParaRPr lang="en-US" sz="1600" b="0" strike="noStrike" spc="-1">
              <a:solidFill>
                <a:srgbClr val="000000"/>
              </a:solidFill>
              <a:latin typeface="Arial"/>
            </a:endParaRPr>
          </a:p>
        </p:txBody>
      </p:sp>
      <p:sp>
        <p:nvSpPr>
          <p:cNvPr id="112" name="content.2.title"/>
          <p:cNvSpPr/>
          <p:nvPr/>
        </p:nvSpPr>
        <p:spPr>
          <a:xfrm>
            <a:off x="8773920" y="2492280"/>
            <a:ext cx="205452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外在动机</a:t>
            </a:r>
            <a:endParaRPr lang="en-US" sz="2000" b="0" strike="noStrike" spc="-1">
              <a:solidFill>
                <a:srgbClr val="000000"/>
              </a:solidFill>
              <a:latin typeface="Arial"/>
            </a:endParaRPr>
          </a:p>
        </p:txBody>
      </p:sp>
      <p:sp>
        <p:nvSpPr>
          <p:cNvPr id="113" name="content.3.subtitle"/>
          <p:cNvSpPr/>
          <p:nvPr/>
        </p:nvSpPr>
        <p:spPr>
          <a:xfrm>
            <a:off x="387612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学习效果直接受影响</a:t>
            </a:r>
            <a:endParaRPr lang="en-US" sz="1600" b="0" strike="noStrike" spc="-1">
              <a:solidFill>
                <a:srgbClr val="000000"/>
              </a:solidFill>
              <a:latin typeface="Arial"/>
            </a:endParaRPr>
          </a:p>
        </p:txBody>
      </p:sp>
      <p:sp>
        <p:nvSpPr>
          <p:cNvPr id="114" name="content.3.title"/>
          <p:cNvSpPr/>
          <p:nvPr/>
        </p:nvSpPr>
        <p:spPr>
          <a:xfrm>
            <a:off x="3576960" y="2494440"/>
            <a:ext cx="205704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激励方式的选择关乎学习者的积极性</a:t>
            </a:r>
            <a:endParaRPr lang="en-US" sz="2000" b="0" strike="noStrike" spc="-1">
              <a:solidFill>
                <a:srgbClr val="000000"/>
              </a:solidFill>
              <a:latin typeface="Arial"/>
            </a:endParaRPr>
          </a:p>
        </p:txBody>
      </p:sp>
      <p:sp>
        <p:nvSpPr>
          <p:cNvPr id="115" name="content.4.subtitle"/>
          <p:cNvSpPr/>
          <p:nvPr/>
        </p:nvSpPr>
        <p:spPr>
          <a:xfrm>
            <a:off x="647424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116" name="content.4.title"/>
          <p:cNvSpPr/>
          <p:nvPr/>
        </p:nvSpPr>
        <p:spPr>
          <a:xfrm>
            <a:off x="6160680" y="2494440"/>
            <a:ext cx="208620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7" name="矩形 1"/>
          <p:cNvSpPr/>
          <p:nvPr/>
        </p:nvSpPr>
        <p:spPr>
          <a:xfrm>
            <a:off x="3462120" y="224784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8" name="content.2.title"/>
          <p:cNvSpPr/>
          <p:nvPr/>
        </p:nvSpPr>
        <p:spPr>
          <a:xfrm>
            <a:off x="3678120" y="2247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学习策略</a:t>
            </a:r>
            <a:endParaRPr lang="en-US" sz="2000" b="0" strike="noStrike" spc="-1">
              <a:solidFill>
                <a:srgbClr val="000000"/>
              </a:solidFill>
              <a:latin typeface="Arial"/>
            </a:endParaRPr>
          </a:p>
        </p:txBody>
      </p:sp>
      <p:sp>
        <p:nvSpPr>
          <p:cNvPr id="119" name="content.2.content"/>
          <p:cNvSpPr/>
          <p:nvPr/>
        </p:nvSpPr>
        <p:spPr>
          <a:xfrm>
            <a:off x="3665160" y="3231360"/>
            <a:ext cx="2067120" cy="291924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学习方法</a:t>
            </a:r>
            <a:endParaRPr lang="en-US" sz="1800" b="0" strike="noStrike" spc="-1">
              <a:solidFill>
                <a:srgbClr val="000000"/>
              </a:solidFill>
              <a:latin typeface="Arial"/>
            </a:endParaRPr>
          </a:p>
          <a:p>
            <a:r>
              <a:rPr lang="zh-CN" sz="1800" b="0" strike="noStrike" spc="-1">
                <a:solidFill>
                  <a:schemeClr val="dk1">
                    <a:lumMod val="85000"/>
                    <a:lumOff val="15000"/>
                  </a:schemeClr>
                </a:solidFill>
                <a:latin typeface="微软雅黑"/>
                <a:ea typeface="微软雅黑"/>
              </a:rPr>
              <a:t>学习技巧</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帮助实现学习目标</a:t>
            </a:r>
            <a:endParaRPr lang="en-US" sz="1800" b="0" strike="noStrike" spc="-1">
              <a:solidFill>
                <a:srgbClr val="000000"/>
              </a:solidFill>
              <a:latin typeface="Arial"/>
            </a:endParaRPr>
          </a:p>
        </p:txBody>
      </p:sp>
      <p:sp>
        <p:nvSpPr>
          <p:cNvPr id="120" name="矩形 17"/>
          <p:cNvSpPr/>
          <p:nvPr/>
        </p:nvSpPr>
        <p:spPr>
          <a:xfrm>
            <a:off x="6197040" y="224784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1" name="content.3.title"/>
          <p:cNvSpPr/>
          <p:nvPr/>
        </p:nvSpPr>
        <p:spPr>
          <a:xfrm>
            <a:off x="6499800" y="2247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动机和策略共同点</a:t>
            </a:r>
            <a:endParaRPr lang="en-US" sz="2000" b="0" strike="noStrike" spc="-1">
              <a:solidFill>
                <a:srgbClr val="000000"/>
              </a:solidFill>
              <a:latin typeface="Arial"/>
            </a:endParaRPr>
          </a:p>
        </p:txBody>
      </p:sp>
      <p:sp>
        <p:nvSpPr>
          <p:cNvPr id="122" name="content.3.content"/>
          <p:cNvSpPr/>
          <p:nvPr/>
        </p:nvSpPr>
        <p:spPr>
          <a:xfrm>
            <a:off x="6413040" y="3231360"/>
            <a:ext cx="2095920" cy="86580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影响学习效果</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关系密切</a:t>
            </a:r>
            <a:endParaRPr lang="en-US" sz="1800" b="0" strike="noStrike" spc="-1">
              <a:solidFill>
                <a:srgbClr val="000000"/>
              </a:solidFill>
              <a:latin typeface="Arial"/>
            </a:endParaRPr>
          </a:p>
        </p:txBody>
      </p:sp>
      <p:sp>
        <p:nvSpPr>
          <p:cNvPr id="123" name="矩形 20"/>
          <p:cNvSpPr/>
          <p:nvPr/>
        </p:nvSpPr>
        <p:spPr>
          <a:xfrm>
            <a:off x="8930520" y="224784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4" name="content.4.title"/>
          <p:cNvSpPr/>
          <p:nvPr/>
        </p:nvSpPr>
        <p:spPr>
          <a:xfrm>
            <a:off x="9166320" y="2247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动机和策略差异</a:t>
            </a:r>
            <a:endParaRPr lang="en-US" sz="2000" b="0" strike="noStrike" spc="-1">
              <a:solidFill>
                <a:srgbClr val="000000"/>
              </a:solidFill>
              <a:latin typeface="Arial"/>
            </a:endParaRPr>
          </a:p>
        </p:txBody>
      </p:sp>
      <p:sp>
        <p:nvSpPr>
          <p:cNvPr id="125" name="content.4.content"/>
          <p:cNvSpPr/>
          <p:nvPr/>
        </p:nvSpPr>
        <p:spPr>
          <a:xfrm>
            <a:off x="9166320" y="3231360"/>
            <a:ext cx="2076840" cy="86580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内外在性质不同</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实现方式不同</a:t>
            </a:r>
            <a:endParaRPr lang="en-US" sz="1800" b="0" strike="noStrike" spc="-1">
              <a:solidFill>
                <a:srgbClr val="000000"/>
              </a:solidFill>
              <a:latin typeface="Arial"/>
            </a:endParaRPr>
          </a:p>
        </p:txBody>
      </p:sp>
      <p:sp>
        <p:nvSpPr>
          <p:cNvPr id="126" name="title"/>
          <p:cNvSpPr/>
          <p:nvPr/>
        </p:nvSpPr>
        <p:spPr>
          <a:xfrm>
            <a:off x="454680" y="533520"/>
            <a:ext cx="10799640" cy="7196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dk1">
                    <a:lumMod val="85000"/>
                    <a:lumOff val="15000"/>
                  </a:schemeClr>
                </a:solidFill>
                <a:latin typeface="Arial"/>
                <a:ea typeface="微软雅黑"/>
              </a:rPr>
              <a:t>学习动机和学习策略比较</a:t>
            </a:r>
            <a:endParaRPr lang="en-US" sz="3600" b="0" strike="noStrike" spc="-1">
              <a:solidFill>
                <a:srgbClr val="000000"/>
              </a:solidFill>
              <a:latin typeface="Arial"/>
            </a:endParaRPr>
          </a:p>
        </p:txBody>
      </p:sp>
      <p:sp>
        <p:nvSpPr>
          <p:cNvPr id="127" name="矩形 24"/>
          <p:cNvSpPr/>
          <p:nvPr/>
        </p:nvSpPr>
        <p:spPr>
          <a:xfrm>
            <a:off x="718200" y="224784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8" name="content.1.title"/>
          <p:cNvSpPr/>
          <p:nvPr/>
        </p:nvSpPr>
        <p:spPr>
          <a:xfrm>
            <a:off x="870840" y="2247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学习动机</a:t>
            </a:r>
            <a:endParaRPr lang="en-US" sz="2000" b="0" strike="noStrike" spc="-1">
              <a:solidFill>
                <a:srgbClr val="000000"/>
              </a:solidFill>
              <a:latin typeface="Arial"/>
            </a:endParaRPr>
          </a:p>
        </p:txBody>
      </p:sp>
      <p:sp>
        <p:nvSpPr>
          <p:cNvPr id="129" name="content.1.content"/>
          <p:cNvSpPr/>
          <p:nvPr/>
        </p:nvSpPr>
        <p:spPr>
          <a:xfrm>
            <a:off x="870480" y="3231360"/>
            <a:ext cx="2082960" cy="298728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内在驱动力</a:t>
            </a:r>
            <a:endParaRPr lang="en-US" sz="1800" b="0" strike="noStrike" spc="-1">
              <a:solidFill>
                <a:srgbClr val="000000"/>
              </a:solidFill>
              <a:latin typeface="Arial"/>
            </a:endParaRPr>
          </a:p>
          <a:p>
            <a:r>
              <a:rPr lang="zh-CN" sz="1800" b="0" strike="noStrike" spc="-1">
                <a:solidFill>
                  <a:schemeClr val="dk1">
                    <a:lumMod val="85000"/>
                    <a:lumOff val="15000"/>
                  </a:schemeClr>
                </a:solidFill>
                <a:latin typeface="微软雅黑"/>
                <a:ea typeface="微软雅黑"/>
              </a:rPr>
              <a:t>心理动力</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影响学习者态度</a:t>
            </a:r>
            <a:endParaRPr lang="en-US" sz="1800" b="0" strike="noStrike" spc="-1">
              <a:solidFill>
                <a:srgbClr val="000000"/>
              </a:solidFill>
              <a:latin typeface="Arial"/>
            </a:endParaRPr>
          </a:p>
        </p:txBody>
      </p:sp>
      <p:sp>
        <p:nvSpPr>
          <p:cNvPr id="130" name="流程图: 联系 27"/>
          <p:cNvSpPr/>
          <p:nvPr/>
        </p:nvSpPr>
        <p:spPr>
          <a:xfrm>
            <a:off x="78948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1</a:t>
            </a:r>
            <a:endParaRPr lang="en-US" sz="2300" b="0" strike="noStrike" spc="-1">
              <a:solidFill>
                <a:srgbClr val="FFFFFF"/>
              </a:solidFill>
              <a:latin typeface="Arial"/>
            </a:endParaRPr>
          </a:p>
        </p:txBody>
      </p:sp>
      <p:sp>
        <p:nvSpPr>
          <p:cNvPr id="131" name="流程图: 联系 28"/>
          <p:cNvSpPr/>
          <p:nvPr/>
        </p:nvSpPr>
        <p:spPr>
          <a:xfrm>
            <a:off x="37692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2</a:t>
            </a:r>
            <a:endParaRPr lang="en-US" sz="2300" b="0" strike="noStrike" spc="-1">
              <a:solidFill>
                <a:srgbClr val="FFFFFF"/>
              </a:solidFill>
              <a:latin typeface="Arial"/>
            </a:endParaRPr>
          </a:p>
        </p:txBody>
      </p:sp>
      <p:sp>
        <p:nvSpPr>
          <p:cNvPr id="132" name="流程图: 联系 29"/>
          <p:cNvSpPr/>
          <p:nvPr/>
        </p:nvSpPr>
        <p:spPr>
          <a:xfrm>
            <a:off x="64998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3</a:t>
            </a:r>
            <a:endParaRPr lang="en-US" sz="2300" b="0" strike="noStrike" spc="-1">
              <a:solidFill>
                <a:srgbClr val="FFFFFF"/>
              </a:solidFill>
              <a:latin typeface="Arial"/>
            </a:endParaRPr>
          </a:p>
        </p:txBody>
      </p:sp>
      <p:sp>
        <p:nvSpPr>
          <p:cNvPr id="133" name="流程图: 联系 30"/>
          <p:cNvSpPr/>
          <p:nvPr/>
        </p:nvSpPr>
        <p:spPr>
          <a:xfrm>
            <a:off x="92304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4</a:t>
            </a:r>
            <a:endParaRPr lang="en-US" sz="2300" b="0" strike="noStrike" spc="-1">
              <a:solidFill>
                <a:srgbClr val="FFFFFF"/>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34" name="index"/>
          <p:cNvSpPr/>
          <p:nvPr/>
        </p:nvSpPr>
        <p:spPr>
          <a:xfrm>
            <a:off x="4678560" y="1699920"/>
            <a:ext cx="6318360" cy="521640"/>
          </a:xfrm>
          <a:prstGeom prst="rect">
            <a:avLst/>
          </a:prstGeom>
          <a:noFill/>
          <a:ln w="0">
            <a:noFill/>
          </a:ln>
        </p:spPr>
        <p:style>
          <a:lnRef idx="0"/>
          <a:fillRef idx="0"/>
          <a:effectRef idx="0"/>
          <a:fontRef idx="minor"/>
        </p:style>
        <p:txBody>
          <a:bodyPr lIns="90000" tIns="46800" rIns="90000" bIns="46800" anchor="t">
            <a:noAutofit/>
          </a:bodyPr>
          <a:lstStyle/>
          <a:p>
            <a:pPr marL="228600" indent="-228600" defTabSz="914400">
              <a:lnSpc>
                <a:spcPct val="150000"/>
              </a:lnSpc>
              <a:spcAft>
                <a:spcPts val="1001"/>
              </a:spcAft>
              <a:buClr>
                <a:srgbClr val="595959"/>
              </a:buClr>
              <a:buFont typeface="Arial"/>
              <a:buChar char="●"/>
            </a:pPr>
            <a:r>
              <a:rPr lang="en-US" sz="4000" b="0" strike="noStrike" spc="148">
                <a:solidFill>
                  <a:schemeClr val="dk1">
                    <a:lumMod val="65000"/>
                    <a:lumOff val="35000"/>
                  </a:schemeClr>
                </a:solidFill>
                <a:latin typeface="Arial"/>
                <a:ea typeface="微软雅黑"/>
              </a:rPr>
              <a:t>02</a:t>
            </a:r>
            <a:endParaRPr lang="en-US" sz="4000" b="0" strike="noStrike" spc="-1">
              <a:solidFill>
                <a:srgbClr val="000000"/>
              </a:solidFill>
              <a:latin typeface="Arial"/>
            </a:endParaRPr>
          </a:p>
        </p:txBody>
      </p:sp>
      <p:sp>
        <p:nvSpPr>
          <p:cNvPr id="135" name="title"/>
          <p:cNvSpPr/>
          <p:nvPr/>
        </p:nvSpPr>
        <p:spPr>
          <a:xfrm>
            <a:off x="3823200" y="2823840"/>
            <a:ext cx="6318360" cy="157248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4000" b="1" strike="noStrike" spc="299">
                <a:solidFill>
                  <a:schemeClr val="dk1">
                    <a:lumMod val="85000"/>
                    <a:lumOff val="15000"/>
                  </a:schemeClr>
                </a:solidFill>
                <a:latin typeface="Arial"/>
                <a:ea typeface="微软雅黑"/>
              </a:rPr>
              <a:t>第二章 学习动机的影响因素</a:t>
            </a:r>
            <a:endParaRPr lang="en-US" sz="4000" b="0" strike="noStrike" spc="-1">
              <a:solidFill>
                <a:srgbClr val="000000"/>
              </a:solidFill>
              <a:latin typeface="Arial"/>
            </a:endParaRPr>
          </a:p>
        </p:txBody>
      </p:sp>
      <p:sp>
        <p:nvSpPr>
          <p:cNvPr id="136"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37" name="title"/>
          <p:cNvSpPr/>
          <p:nvPr/>
        </p:nvSpPr>
        <p:spPr>
          <a:xfrm>
            <a:off x="1101600" y="1220400"/>
            <a:ext cx="5400360" cy="718920"/>
          </a:xfrm>
          <a:prstGeom prst="rect">
            <a:avLst/>
          </a:prstGeom>
          <a:noFill/>
          <a:ln w="0">
            <a:noFill/>
          </a:ln>
        </p:spPr>
        <p:style>
          <a:lnRef idx="0"/>
          <a:fillRef idx="0"/>
          <a:effectRef idx="0"/>
          <a:fontRef idx="minor"/>
        </p:style>
        <p:txBody>
          <a:bodyPr lIns="0" tIns="0" rIns="0" bIns="0" anchor="b">
            <a:normAutofit/>
          </a:bodyPr>
          <a:lstStyle/>
          <a:p>
            <a:pPr defTabSz="914400">
              <a:lnSpc>
                <a:spcPct val="100000"/>
              </a:lnSpc>
            </a:pPr>
            <a:r>
              <a:rPr lang="zh-CN" sz="3600" b="1" strike="noStrike" spc="299">
                <a:solidFill>
                  <a:schemeClr val="dk1">
                    <a:lumMod val="85000"/>
                    <a:lumOff val="15000"/>
                  </a:schemeClr>
                </a:solidFill>
                <a:latin typeface="Arial"/>
                <a:ea typeface="微软雅黑"/>
              </a:rPr>
              <a:t>个体因素</a:t>
            </a:r>
            <a:endParaRPr lang="en-US" sz="3600" b="0" strike="noStrike" spc="-1">
              <a:solidFill>
                <a:srgbClr val="000000"/>
              </a:solidFill>
              <a:latin typeface="Arial"/>
            </a:endParaRPr>
          </a:p>
        </p:txBody>
      </p:sp>
      <p:sp>
        <p:nvSpPr>
          <p:cNvPr id="138" name="content"/>
          <p:cNvSpPr/>
          <p:nvPr/>
        </p:nvSpPr>
        <p:spPr>
          <a:xfrm>
            <a:off x="1380960" y="244728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dk1">
                    <a:lumMod val="85000"/>
                    <a:lumOff val="15000"/>
                  </a:schemeClr>
                </a:solidFill>
                <a:latin typeface="微软雅黑"/>
                <a:ea typeface="微软雅黑"/>
              </a:rPr>
              <a:t>个体因素是指学习者的性格特点和认知水平等个人特征，这些因素会直接影响学习者的学习动机。每个学习者的个体因素各异，因此在教学设计中需要考虑个体差异，以更好地激发学习动机。此外，不同年龄段的学习者对学习动机的需求也有所不同，教师需要根据学生的年龄特点来调整教学策略。</a:t>
            </a:r>
            <a:endParaRPr lang="en-US" sz="18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39" name="title"/>
          <p:cNvSpPr/>
          <p:nvPr/>
        </p:nvSpPr>
        <p:spPr>
          <a:xfrm>
            <a:off x="583560" y="360000"/>
            <a:ext cx="4603320" cy="719640"/>
          </a:xfrm>
          <a:prstGeom prst="rect">
            <a:avLst/>
          </a:prstGeom>
          <a:noFill/>
          <a:ln w="0">
            <a:noFill/>
          </a:ln>
        </p:spPr>
        <p:style>
          <a:lnRef idx="0"/>
          <a:fillRef idx="0"/>
          <a:effectRef idx="0"/>
          <a:fontRef idx="minor"/>
        </p:style>
        <p:txBody>
          <a:bodyPr lIns="0" tIns="0" rIns="0" bIns="0" anchor="b">
            <a:normAutofit/>
          </a:bodyPr>
          <a:lstStyle/>
          <a:p>
            <a:pPr defTabSz="914400">
              <a:lnSpc>
                <a:spcPct val="100000"/>
              </a:lnSpc>
            </a:pPr>
            <a:r>
              <a:rPr lang="zh-CN" sz="3600" b="1" strike="noStrike" spc="299">
                <a:solidFill>
                  <a:schemeClr val="dk1">
                    <a:lumMod val="85000"/>
                    <a:lumOff val="15000"/>
                  </a:schemeClr>
                </a:solidFill>
                <a:latin typeface="Arial"/>
                <a:ea typeface="微软雅黑"/>
              </a:rPr>
              <a:t>环境因素</a:t>
            </a:r>
            <a:endParaRPr lang="en-US" sz="3600" b="0" strike="noStrike" spc="-1">
              <a:solidFill>
                <a:srgbClr val="000000"/>
              </a:solidFill>
              <a:latin typeface="Arial"/>
            </a:endParaRPr>
          </a:p>
        </p:txBody>
      </p:sp>
      <p:sp>
        <p:nvSpPr>
          <p:cNvPr id="140" name="image"/>
          <p:cNvSpPr/>
          <p:nvPr/>
        </p:nvSpPr>
        <p:spPr>
          <a:xfrm>
            <a:off x="7813800" y="0"/>
            <a:ext cx="4377960" cy="4380480"/>
          </a:xfrm>
          <a:custGeom>
            <a:gdLst>
              <a:gd name="textAreaLeft" fmla="*/ 0 w 4377960"/>
              <a:gd name="textAreaRight" fmla="*/ 4378320 w 4377960"/>
              <a:gd name="textAreaTop" fmla="*/ 0 h 4380480"/>
              <a:gd name="textAreaBottom" fmla="*/ 4380840 h 4380480"/>
            </a:gdLst>
            <a:rect l="textAreaLeft" t="textAreaTop" r="textAreaRight" b="textAreaBottom"/>
            <a:pathLst>
              <a:path w="6036950" h="6040857">
                <a:moveTo>
                  <a:pt x="2276483" y="0"/>
                </a:moveTo>
                <a:lnTo>
                  <a:pt x="6036950" y="0"/>
                </a:lnTo>
                <a:lnTo>
                  <a:pt x="6036950" y="2936006"/>
                </a:lnTo>
                <a:lnTo>
                  <a:pt x="4238679" y="5156686"/>
                </a:lnTo>
                <a:cubicBezTo>
                  <a:pt x="3409718" y="6180367"/>
                  <a:pt x="1907854" y="6338220"/>
                  <a:pt x="884172" y="5509259"/>
                </a:cubicBezTo>
                <a:cubicBezTo>
                  <a:pt x="-139509" y="4680298"/>
                  <a:pt x="-297361" y="3178434"/>
                  <a:pt x="531600" y="2154752"/>
                </a:cubicBezTo>
                <a:close/>
              </a:path>
            </a:pathLst>
          </a:custGeom>
          <a:blipFill rotWithShape="0">
            <a:blip r:embed="rId2"/>
            <a:stretch>
              <a:fillRect/>
            </a:stretch>
          </a:blipFill>
          <a:ln w="9525">
            <a:solidFill>
              <a:srgbClr val="000000">
                <a:lumMod val="40000"/>
                <a:lumOff val="60000"/>
                <a:alpha val="50000"/>
              </a:srgbClr>
            </a:solidFill>
            <a:round/>
          </a:ln>
          <a:effectLst>
            <a:outerShdw dist="253959" dir="4201429" algn="ctr" rotWithShape="0">
              <a:schemeClr val="accent1">
                <a:alpha val="15000"/>
              </a:schemeClr>
            </a:outerShdw>
          </a:effectLst>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41" name="content.1.subtitle"/>
          <p:cNvSpPr/>
          <p:nvPr/>
        </p:nvSpPr>
        <p:spPr>
          <a:xfrm>
            <a:off x="1244520" y="2356560"/>
            <a:ext cx="49708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800" b="0" strike="noStrike" spc="-1">
                <a:solidFill>
                  <a:schemeClr val="dk1"/>
                </a:solidFill>
                <a:latin typeface="Arial"/>
                <a:ea typeface="微软雅黑"/>
              </a:rPr>
              <a:t>学习环境的氛围和支持程度对学习动机产生重要影响。一个积极、支持性的学习环境可以激发学习者的学习兴趣，提高学习效果。</a:t>
            </a:r>
            <a:endParaRPr lang="en-US" sz="1800" b="0" strike="noStrike" spc="-1">
              <a:solidFill>
                <a:srgbClr val="000000"/>
              </a:solidFill>
              <a:latin typeface="Arial"/>
            </a:endParaRPr>
          </a:p>
        </p:txBody>
      </p:sp>
      <p:sp>
        <p:nvSpPr>
          <p:cNvPr id="142" name="content.1.title"/>
          <p:cNvSpPr/>
          <p:nvPr/>
        </p:nvSpPr>
        <p:spPr>
          <a:xfrm>
            <a:off x="1243440" y="1695960"/>
            <a:ext cx="55634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学习环境的氛围</a:t>
            </a:r>
            <a:endParaRPr lang="en-US" sz="2400" b="0" strike="noStrike" spc="-1">
              <a:solidFill>
                <a:srgbClr val="000000"/>
              </a:solidFill>
              <a:latin typeface="Arial"/>
            </a:endParaRPr>
          </a:p>
        </p:txBody>
      </p:sp>
      <p:sp>
        <p:nvSpPr>
          <p:cNvPr id="143" name="椭圆 14"/>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44" name="椭圆 15"/>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45" name="content.3.subtitle"/>
          <p:cNvSpPr/>
          <p:nvPr/>
        </p:nvSpPr>
        <p:spPr>
          <a:xfrm>
            <a:off x="1333440" y="5376600"/>
            <a:ext cx="578700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400" b="0" strike="noStrike" spc="-1">
                <a:solidFill>
                  <a:schemeClr val="dk1">
                    <a:lumMod val="85000"/>
                    <a:lumOff val="15000"/>
                  </a:schemeClr>
                </a:solidFill>
                <a:latin typeface="微软雅黑"/>
                <a:ea typeface="微软雅黑"/>
              </a:rPr>
              <a:t> </a:t>
            </a:r>
            <a:endParaRPr lang="en-US" sz="1400" b="0" strike="noStrike" spc="-1">
              <a:solidFill>
                <a:srgbClr val="000000"/>
              </a:solidFill>
              <a:latin typeface="Arial"/>
            </a:endParaRPr>
          </a:p>
        </p:txBody>
      </p:sp>
      <p:sp>
        <p:nvSpPr>
          <p:cNvPr id="146" name="content.3.title"/>
          <p:cNvSpPr/>
          <p:nvPr/>
        </p:nvSpPr>
        <p:spPr>
          <a:xfrm>
            <a:off x="1329840" y="4638600"/>
            <a:ext cx="58834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2400" b="1" strike="noStrike" spc="-1">
                <a:solidFill>
                  <a:schemeClr val="accent1"/>
                </a:solidFill>
                <a:latin typeface="微软雅黑"/>
                <a:ea typeface="微软雅黑"/>
              </a:rPr>
              <a:t> </a:t>
            </a:r>
            <a:endParaRPr lang="en-US" sz="2400" b="0" strike="noStrike" spc="-1">
              <a:solidFill>
                <a:srgbClr val="000000"/>
              </a:solidFill>
              <a:latin typeface="Arial"/>
            </a:endParaRPr>
          </a:p>
        </p:txBody>
      </p:sp>
      <p:sp>
        <p:nvSpPr>
          <p:cNvPr id="147"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48" name="content.2.subtitle"/>
          <p:cNvSpPr/>
          <p:nvPr/>
        </p:nvSpPr>
        <p:spPr>
          <a:xfrm>
            <a:off x="1330920" y="3866400"/>
            <a:ext cx="54766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800" b="0" strike="noStrike" spc="-1">
                <a:solidFill>
                  <a:schemeClr val="dk1">
                    <a:lumMod val="85000"/>
                    <a:lumOff val="15000"/>
                  </a:schemeClr>
                </a:solidFill>
                <a:latin typeface="微软雅黑"/>
                <a:ea typeface="微软雅黑"/>
              </a:rPr>
              <a:t>学习者的家庭背景和社会环境也会对学习动机产生影响，家庭和社会的支持程度会影响学习者的学习动力和目标设定。</a:t>
            </a:r>
            <a:endParaRPr lang="en-US" sz="1800" b="0" strike="noStrike" spc="-1">
              <a:solidFill>
                <a:srgbClr val="000000"/>
              </a:solidFill>
              <a:latin typeface="Arial"/>
            </a:endParaRPr>
          </a:p>
        </p:txBody>
      </p:sp>
      <p:sp>
        <p:nvSpPr>
          <p:cNvPr id="149" name="content.2.title"/>
          <p:cNvSpPr/>
          <p:nvPr/>
        </p:nvSpPr>
        <p:spPr>
          <a:xfrm>
            <a:off x="1329120" y="3128760"/>
            <a:ext cx="562176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家庭背景和社会环境</a:t>
            </a:r>
            <a:endParaRPr lang="en-US" sz="24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0" name="title"/>
          <p:cNvSpPr/>
          <p:nvPr/>
        </p:nvSpPr>
        <p:spPr>
          <a:xfrm>
            <a:off x="666000" y="709200"/>
            <a:ext cx="10968480" cy="7052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accent1"/>
                </a:solidFill>
                <a:latin typeface="微软雅黑"/>
                <a:ea typeface="微软雅黑"/>
              </a:rPr>
              <a:t>目标因素</a:t>
            </a:r>
            <a:endParaRPr lang="en-US" sz="3600" b="0" strike="noStrike" spc="-1">
              <a:solidFill>
                <a:srgbClr val="000000"/>
              </a:solidFill>
              <a:latin typeface="Arial"/>
            </a:endParaRPr>
          </a:p>
        </p:txBody>
      </p:sp>
      <p:sp>
        <p:nvSpPr>
          <p:cNvPr id="151" name="content.1.subtitle"/>
          <p:cNvSpPr/>
          <p:nvPr/>
        </p:nvSpPr>
        <p:spPr>
          <a:xfrm>
            <a:off x="12776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学习者对学习目标的认识程度和设定的具体性会直接影响他们的学习动机和学习效果。设定具体、可行的学习目标可以提高学习者的学习动机。</a:t>
            </a:r>
            <a:endParaRPr lang="en-US" sz="1600" b="0" strike="noStrike" spc="-1">
              <a:solidFill>
                <a:srgbClr val="000000"/>
              </a:solidFill>
              <a:latin typeface="Arial"/>
            </a:endParaRPr>
          </a:p>
        </p:txBody>
      </p:sp>
      <p:sp>
        <p:nvSpPr>
          <p:cNvPr id="152" name="content.1.title"/>
          <p:cNvSpPr/>
          <p:nvPr/>
        </p:nvSpPr>
        <p:spPr>
          <a:xfrm>
            <a:off x="934200" y="2492280"/>
            <a:ext cx="214596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学习目标的认识和设定</a:t>
            </a:r>
            <a:endParaRPr lang="en-US" sz="2000" b="0" strike="noStrike" spc="-1">
              <a:solidFill>
                <a:srgbClr val="000000"/>
              </a:solidFill>
              <a:latin typeface="Arial"/>
            </a:endParaRPr>
          </a:p>
        </p:txBody>
      </p:sp>
      <p:sp>
        <p:nvSpPr>
          <p:cNvPr id="153" name="content.2.subtitle"/>
          <p:cNvSpPr/>
          <p:nvPr/>
        </p:nvSpPr>
        <p:spPr>
          <a:xfrm>
            <a:off x="907308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教师在设计教学活动时需要注重引导学生设定明确的学习目标，帮助他们建立积极的学习动机，从而更好地达成学习目标。</a:t>
            </a:r>
            <a:endParaRPr lang="en-US" sz="1600" b="0" strike="noStrike" spc="-1">
              <a:solidFill>
                <a:srgbClr val="000000"/>
              </a:solidFill>
              <a:latin typeface="Arial"/>
            </a:endParaRPr>
          </a:p>
        </p:txBody>
      </p:sp>
      <p:sp>
        <p:nvSpPr>
          <p:cNvPr id="154" name="content.2.title"/>
          <p:cNvSpPr/>
          <p:nvPr/>
        </p:nvSpPr>
        <p:spPr>
          <a:xfrm>
            <a:off x="8773920" y="2492280"/>
            <a:ext cx="205452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目标设定的重要性</a:t>
            </a:r>
            <a:endParaRPr lang="en-US" sz="2000" b="0" strike="noStrike" spc="-1">
              <a:solidFill>
                <a:srgbClr val="000000"/>
              </a:solidFill>
              <a:latin typeface="Arial"/>
            </a:endParaRPr>
          </a:p>
        </p:txBody>
      </p:sp>
      <p:sp>
        <p:nvSpPr>
          <p:cNvPr id="155" name="content.3.subtitle"/>
          <p:cNvSpPr/>
          <p:nvPr/>
        </p:nvSpPr>
        <p:spPr>
          <a:xfrm>
            <a:off x="387612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156" name="content.3.title"/>
          <p:cNvSpPr/>
          <p:nvPr/>
        </p:nvSpPr>
        <p:spPr>
          <a:xfrm>
            <a:off x="3576960" y="2494440"/>
            <a:ext cx="205704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
        <p:nvSpPr>
          <p:cNvPr id="157" name="content.4.subtitle"/>
          <p:cNvSpPr/>
          <p:nvPr/>
        </p:nvSpPr>
        <p:spPr>
          <a:xfrm>
            <a:off x="647424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158" name="content.4.title"/>
          <p:cNvSpPr/>
          <p:nvPr/>
        </p:nvSpPr>
        <p:spPr>
          <a:xfrm>
            <a:off x="6160680" y="2494440"/>
            <a:ext cx="208620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9" name="矩形 1"/>
          <p:cNvSpPr/>
          <p:nvPr/>
        </p:nvSpPr>
        <p:spPr>
          <a:xfrm>
            <a:off x="3462120" y="224784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0" name="content.2.title"/>
          <p:cNvSpPr/>
          <p:nvPr/>
        </p:nvSpPr>
        <p:spPr>
          <a:xfrm>
            <a:off x="3678120" y="2247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情绪管理能力</a:t>
            </a:r>
            <a:endParaRPr lang="en-US" sz="2000" b="0" strike="noStrike" spc="-1">
              <a:solidFill>
                <a:srgbClr val="000000"/>
              </a:solidFill>
              <a:latin typeface="Arial"/>
            </a:endParaRPr>
          </a:p>
        </p:txBody>
      </p:sp>
      <p:sp>
        <p:nvSpPr>
          <p:cNvPr id="161" name="content.2.content"/>
          <p:cNvSpPr/>
          <p:nvPr/>
        </p:nvSpPr>
        <p:spPr>
          <a:xfrm>
            <a:off x="3665160" y="3231360"/>
            <a:ext cx="2067120" cy="29192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800" b="0" strike="noStrike" spc="-1">
                <a:solidFill>
                  <a:schemeClr val="dk1">
                    <a:lumMod val="85000"/>
                    <a:lumOff val="15000"/>
                  </a:schemeClr>
                </a:solidFill>
                <a:latin typeface="微软雅黑"/>
                <a:ea typeface="微软雅黑"/>
              </a:rPr>
              <a:t>学习者的情绪管理能力也会影响其学习动机，良好的情绪管理能够帮助学生应对学习中的挑战和困难，保持学习动力。</a:t>
            </a:r>
            <a:endParaRPr lang="en-US" sz="1800" b="0" strike="noStrike" spc="-1">
              <a:solidFill>
                <a:srgbClr val="000000"/>
              </a:solidFill>
              <a:latin typeface="Arial"/>
            </a:endParaRPr>
          </a:p>
        </p:txBody>
      </p:sp>
      <p:sp>
        <p:nvSpPr>
          <p:cNvPr id="162" name="矩形 17"/>
          <p:cNvSpPr/>
          <p:nvPr/>
        </p:nvSpPr>
        <p:spPr>
          <a:xfrm>
            <a:off x="6197040" y="224784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3" name="content.3.title"/>
          <p:cNvSpPr/>
          <p:nvPr/>
        </p:nvSpPr>
        <p:spPr>
          <a:xfrm>
            <a:off x="6499800" y="2247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情感体验</a:t>
            </a:r>
            <a:endParaRPr lang="en-US" sz="2000" b="0" strike="noStrike" spc="-1">
              <a:solidFill>
                <a:srgbClr val="000000"/>
              </a:solidFill>
              <a:latin typeface="Arial"/>
            </a:endParaRPr>
          </a:p>
        </p:txBody>
      </p:sp>
      <p:sp>
        <p:nvSpPr>
          <p:cNvPr id="164" name="content.3.content"/>
          <p:cNvSpPr/>
          <p:nvPr/>
        </p:nvSpPr>
        <p:spPr>
          <a:xfrm>
            <a:off x="6413040" y="3231360"/>
            <a:ext cx="209592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800" b="0" strike="noStrike" spc="-1">
                <a:solidFill>
                  <a:schemeClr val="dk1">
                    <a:lumMod val="85000"/>
                    <a:lumOff val="15000"/>
                  </a:schemeClr>
                </a:solidFill>
                <a:latin typeface="微软雅黑"/>
                <a:ea typeface="微软雅黑"/>
              </a:rPr>
              <a:t>积极的情感体验有助于提升学习者的学习动机和学习效果，教师可以通过营造轻松、积极的学习氛围来促进学生的情感体验。</a:t>
            </a:r>
            <a:endParaRPr lang="en-US" sz="1800" b="0" strike="noStrike" spc="-1">
              <a:solidFill>
                <a:srgbClr val="000000"/>
              </a:solidFill>
              <a:latin typeface="Arial"/>
            </a:endParaRPr>
          </a:p>
        </p:txBody>
      </p:sp>
      <p:sp>
        <p:nvSpPr>
          <p:cNvPr id="165" name="矩形 20"/>
          <p:cNvSpPr/>
          <p:nvPr/>
        </p:nvSpPr>
        <p:spPr>
          <a:xfrm>
            <a:off x="8930520" y="224784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6" name="content.4.title"/>
          <p:cNvSpPr/>
          <p:nvPr/>
        </p:nvSpPr>
        <p:spPr>
          <a:xfrm>
            <a:off x="9166320" y="2247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67" name="content.4.content"/>
          <p:cNvSpPr/>
          <p:nvPr/>
        </p:nvSpPr>
        <p:spPr>
          <a:xfrm>
            <a:off x="9166320" y="3231360"/>
            <a:ext cx="207684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800" b="0" strike="noStrike" spc="-1">
                <a:solidFill>
                  <a:schemeClr val="dk1">
                    <a:lumMod val="85000"/>
                    <a:lumOff val="15000"/>
                  </a:schemeClr>
                </a:solidFill>
                <a:latin typeface="微软雅黑"/>
                <a:ea typeface="微软雅黑"/>
              </a:rPr>
              <a:t> </a:t>
            </a:r>
            <a:endParaRPr lang="en-US" sz="1800" b="0" strike="noStrike" spc="-1">
              <a:solidFill>
                <a:srgbClr val="000000"/>
              </a:solidFill>
              <a:latin typeface="Arial"/>
            </a:endParaRPr>
          </a:p>
        </p:txBody>
      </p:sp>
      <p:sp>
        <p:nvSpPr>
          <p:cNvPr id="168" name="title"/>
          <p:cNvSpPr/>
          <p:nvPr/>
        </p:nvSpPr>
        <p:spPr>
          <a:xfrm>
            <a:off x="454680" y="533520"/>
            <a:ext cx="10799640" cy="7196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dk1">
                    <a:lumMod val="85000"/>
                    <a:lumOff val="15000"/>
                  </a:schemeClr>
                </a:solidFill>
                <a:latin typeface="Arial"/>
                <a:ea typeface="微软雅黑"/>
              </a:rPr>
              <a:t>情感因素</a:t>
            </a:r>
            <a:endParaRPr lang="en-US" sz="3600" b="0" strike="noStrike" spc="-1">
              <a:solidFill>
                <a:srgbClr val="000000"/>
              </a:solidFill>
              <a:latin typeface="Arial"/>
            </a:endParaRPr>
          </a:p>
        </p:txBody>
      </p:sp>
      <p:sp>
        <p:nvSpPr>
          <p:cNvPr id="169" name="矩形 24"/>
          <p:cNvSpPr/>
          <p:nvPr/>
        </p:nvSpPr>
        <p:spPr>
          <a:xfrm>
            <a:off x="718200" y="224784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0" name="content.1.title"/>
          <p:cNvSpPr/>
          <p:nvPr/>
        </p:nvSpPr>
        <p:spPr>
          <a:xfrm>
            <a:off x="870840" y="2247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情感状态</a:t>
            </a:r>
            <a:endParaRPr lang="en-US" sz="2000" b="0" strike="noStrike" spc="-1">
              <a:solidFill>
                <a:srgbClr val="000000"/>
              </a:solidFill>
              <a:latin typeface="Arial"/>
            </a:endParaRPr>
          </a:p>
        </p:txBody>
      </p:sp>
      <p:sp>
        <p:nvSpPr>
          <p:cNvPr id="171" name="content.1.content"/>
          <p:cNvSpPr/>
          <p:nvPr/>
        </p:nvSpPr>
        <p:spPr>
          <a:xfrm>
            <a:off x="870480" y="3231360"/>
            <a:ext cx="2082960" cy="298728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800" b="0" strike="noStrike" spc="-1">
                <a:solidFill>
                  <a:schemeClr val="dk1">
                    <a:lumMod val="85000"/>
                    <a:lumOff val="15000"/>
                  </a:schemeClr>
                </a:solidFill>
                <a:latin typeface="微软雅黑"/>
                <a:ea typeface="微软雅黑"/>
              </a:rPr>
              <a:t>学习者的情感状态对学习动机起着重要作用，积极的情感状态能够促进学习过程，提升学习效果。</a:t>
            </a:r>
            <a:endParaRPr lang="en-US" sz="1800" b="0" strike="noStrike" spc="-1">
              <a:solidFill>
                <a:srgbClr val="000000"/>
              </a:solidFill>
              <a:latin typeface="Arial"/>
            </a:endParaRPr>
          </a:p>
        </p:txBody>
      </p:sp>
      <p:sp>
        <p:nvSpPr>
          <p:cNvPr id="172" name="流程图: 联系 27"/>
          <p:cNvSpPr/>
          <p:nvPr/>
        </p:nvSpPr>
        <p:spPr>
          <a:xfrm>
            <a:off x="78948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1</a:t>
            </a:r>
            <a:endParaRPr lang="en-US" sz="2300" b="0" strike="noStrike" spc="-1">
              <a:solidFill>
                <a:srgbClr val="FFFFFF"/>
              </a:solidFill>
              <a:latin typeface="Arial"/>
            </a:endParaRPr>
          </a:p>
        </p:txBody>
      </p:sp>
      <p:sp>
        <p:nvSpPr>
          <p:cNvPr id="173" name="流程图: 联系 28"/>
          <p:cNvSpPr/>
          <p:nvPr/>
        </p:nvSpPr>
        <p:spPr>
          <a:xfrm>
            <a:off x="37692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2</a:t>
            </a:r>
            <a:endParaRPr lang="en-US" sz="2300" b="0" strike="noStrike" spc="-1">
              <a:solidFill>
                <a:srgbClr val="FFFFFF"/>
              </a:solidFill>
              <a:latin typeface="Arial"/>
            </a:endParaRPr>
          </a:p>
        </p:txBody>
      </p:sp>
      <p:sp>
        <p:nvSpPr>
          <p:cNvPr id="174" name="流程图: 联系 29"/>
          <p:cNvSpPr/>
          <p:nvPr/>
        </p:nvSpPr>
        <p:spPr>
          <a:xfrm>
            <a:off x="64998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3</a:t>
            </a:r>
            <a:endParaRPr lang="en-US" sz="2300" b="0" strike="noStrike" spc="-1">
              <a:solidFill>
                <a:srgbClr val="FFFFFF"/>
              </a:solidFill>
              <a:latin typeface="Arial"/>
            </a:endParaRPr>
          </a:p>
        </p:txBody>
      </p:sp>
      <p:sp>
        <p:nvSpPr>
          <p:cNvPr id="175" name="流程图: 联系 30"/>
          <p:cNvSpPr/>
          <p:nvPr/>
        </p:nvSpPr>
        <p:spPr>
          <a:xfrm>
            <a:off x="92304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4</a:t>
            </a:r>
            <a:endParaRPr lang="en-US" sz="2300" b="0" strike="noStrike" spc="-1">
              <a:solidFill>
                <a:srgbClr val="FFFFFF"/>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76" name="index"/>
          <p:cNvSpPr/>
          <p:nvPr/>
        </p:nvSpPr>
        <p:spPr>
          <a:xfrm>
            <a:off x="4678560" y="1699920"/>
            <a:ext cx="6318360" cy="521640"/>
          </a:xfrm>
          <a:prstGeom prst="rect">
            <a:avLst/>
          </a:prstGeom>
          <a:noFill/>
          <a:ln w="0">
            <a:noFill/>
          </a:ln>
        </p:spPr>
        <p:style>
          <a:lnRef idx="0"/>
          <a:fillRef idx="0"/>
          <a:effectRef idx="0"/>
          <a:fontRef idx="minor"/>
        </p:style>
        <p:txBody>
          <a:bodyPr lIns="90000" tIns="46800" rIns="90000" bIns="46800" anchor="t">
            <a:noAutofit/>
          </a:bodyPr>
          <a:lstStyle/>
          <a:p>
            <a:pPr marL="228600" indent="-228600" defTabSz="914400">
              <a:lnSpc>
                <a:spcPct val="150000"/>
              </a:lnSpc>
              <a:spcAft>
                <a:spcPts val="1001"/>
              </a:spcAft>
              <a:buClr>
                <a:srgbClr val="595959"/>
              </a:buClr>
              <a:buFont typeface="Arial"/>
              <a:buChar char="●"/>
            </a:pPr>
            <a:r>
              <a:rPr lang="en-US" sz="4000" b="0" strike="noStrike" spc="148">
                <a:solidFill>
                  <a:schemeClr val="dk1">
                    <a:lumMod val="65000"/>
                    <a:lumOff val="35000"/>
                  </a:schemeClr>
                </a:solidFill>
                <a:latin typeface="Arial"/>
                <a:ea typeface="微软雅黑"/>
              </a:rPr>
              <a:t>03</a:t>
            </a:r>
            <a:endParaRPr lang="en-US" sz="4000" b="0" strike="noStrike" spc="-1">
              <a:solidFill>
                <a:srgbClr val="000000"/>
              </a:solidFill>
              <a:latin typeface="Arial"/>
            </a:endParaRPr>
          </a:p>
        </p:txBody>
      </p:sp>
      <p:sp>
        <p:nvSpPr>
          <p:cNvPr id="177" name="title"/>
          <p:cNvSpPr/>
          <p:nvPr/>
        </p:nvSpPr>
        <p:spPr>
          <a:xfrm>
            <a:off x="3823200" y="2823840"/>
            <a:ext cx="6318360" cy="157248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4000" b="1" strike="noStrike" spc="299">
                <a:solidFill>
                  <a:schemeClr val="dk1">
                    <a:lumMod val="85000"/>
                    <a:lumOff val="15000"/>
                  </a:schemeClr>
                </a:solidFill>
                <a:latin typeface="Arial"/>
                <a:ea typeface="微软雅黑"/>
              </a:rPr>
              <a:t>第三章 学习策略的分类</a:t>
            </a:r>
            <a:endParaRPr lang="en-US" sz="4000" b="0" strike="noStrike" spc="-1">
              <a:solidFill>
                <a:srgbClr val="000000"/>
              </a:solidFill>
              <a:latin typeface="Arial"/>
            </a:endParaRPr>
          </a:p>
        </p:txBody>
      </p:sp>
      <p:sp>
        <p:nvSpPr>
          <p:cNvPr id="17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79" name="title"/>
          <p:cNvSpPr/>
          <p:nvPr/>
        </p:nvSpPr>
        <p:spPr>
          <a:xfrm>
            <a:off x="583560" y="360000"/>
            <a:ext cx="4603320" cy="719640"/>
          </a:xfrm>
          <a:prstGeom prst="rect">
            <a:avLst/>
          </a:prstGeom>
          <a:noFill/>
          <a:ln w="0">
            <a:noFill/>
          </a:ln>
        </p:spPr>
        <p:style>
          <a:lnRef idx="0"/>
          <a:fillRef idx="0"/>
          <a:effectRef idx="0"/>
          <a:fontRef idx="minor"/>
        </p:style>
        <p:txBody>
          <a:bodyPr lIns="0" tIns="0" rIns="0" bIns="0" anchor="b">
            <a:normAutofit/>
          </a:bodyPr>
          <a:lstStyle/>
          <a:p>
            <a:pPr defTabSz="914400">
              <a:lnSpc>
                <a:spcPct val="100000"/>
              </a:lnSpc>
            </a:pPr>
            <a:r>
              <a:rPr lang="zh-CN" sz="3600" b="1" strike="noStrike" spc="299">
                <a:solidFill>
                  <a:schemeClr val="dk1">
                    <a:lumMod val="85000"/>
                    <a:lumOff val="15000"/>
                  </a:schemeClr>
                </a:solidFill>
                <a:latin typeface="Arial"/>
                <a:ea typeface="微软雅黑"/>
              </a:rPr>
              <a:t>元认知策略</a:t>
            </a:r>
            <a:endParaRPr lang="en-US" sz="3600" b="0" strike="noStrike" spc="-1">
              <a:solidFill>
                <a:srgbClr val="000000"/>
              </a:solidFill>
              <a:latin typeface="Arial"/>
            </a:endParaRPr>
          </a:p>
        </p:txBody>
      </p:sp>
      <p:sp>
        <p:nvSpPr>
          <p:cNvPr id="180" name="image"/>
          <p:cNvSpPr/>
          <p:nvPr/>
        </p:nvSpPr>
        <p:spPr>
          <a:xfrm>
            <a:off x="7813800" y="0"/>
            <a:ext cx="4377960" cy="4380480"/>
          </a:xfrm>
          <a:custGeom>
            <a:gdLst>
              <a:gd name="textAreaLeft" fmla="*/ 0 w 4377960"/>
              <a:gd name="textAreaRight" fmla="*/ 4378320 w 4377960"/>
              <a:gd name="textAreaTop" fmla="*/ 0 h 4380480"/>
              <a:gd name="textAreaBottom" fmla="*/ 4380840 h 4380480"/>
            </a:gdLst>
            <a:rect l="textAreaLeft" t="textAreaTop" r="textAreaRight" b="textAreaBottom"/>
            <a:pathLst>
              <a:path w="6036950" h="6040857">
                <a:moveTo>
                  <a:pt x="2276483" y="0"/>
                </a:moveTo>
                <a:lnTo>
                  <a:pt x="6036950" y="0"/>
                </a:lnTo>
                <a:lnTo>
                  <a:pt x="6036950" y="2936006"/>
                </a:lnTo>
                <a:lnTo>
                  <a:pt x="4238679" y="5156686"/>
                </a:lnTo>
                <a:cubicBezTo>
                  <a:pt x="3409718" y="6180367"/>
                  <a:pt x="1907854" y="6338220"/>
                  <a:pt x="884172" y="5509259"/>
                </a:cubicBezTo>
                <a:cubicBezTo>
                  <a:pt x="-139509" y="4680298"/>
                  <a:pt x="-297361" y="3178434"/>
                  <a:pt x="531600" y="2154752"/>
                </a:cubicBezTo>
                <a:close/>
              </a:path>
            </a:pathLst>
          </a:custGeom>
          <a:blipFill rotWithShape="0">
            <a:blip r:embed="rId2"/>
            <a:stretch>
              <a:fillRect/>
            </a:stretch>
          </a:blipFill>
          <a:ln w="9525">
            <a:solidFill>
              <a:srgbClr val="000000">
                <a:lumMod val="40000"/>
                <a:lumOff val="60000"/>
                <a:alpha val="50000"/>
              </a:srgbClr>
            </a:solidFill>
            <a:round/>
          </a:ln>
          <a:effectLst>
            <a:outerShdw dist="253959" dir="4201429" algn="ctr" rotWithShape="0">
              <a:schemeClr val="accent1">
                <a:alpha val="15000"/>
              </a:schemeClr>
            </a:outerShdw>
          </a:effectLst>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81" name="content.1.subtitle"/>
          <p:cNvSpPr/>
          <p:nvPr/>
        </p:nvSpPr>
        <p:spPr>
          <a:xfrm>
            <a:off x="1244520" y="2356560"/>
            <a:ext cx="49708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800" b="0" strike="noStrike" spc="-1">
                <a:solidFill>
                  <a:schemeClr val="dk1"/>
                </a:solidFill>
                <a:latin typeface="Arial"/>
                <a:ea typeface="微软雅黑"/>
              </a:rPr>
              <a:t>明确学习的目的和预期结果</a:t>
            </a:r>
            <a:endParaRPr lang="en-US" sz="1800" b="0" strike="noStrike" spc="-1">
              <a:solidFill>
                <a:srgbClr val="000000"/>
              </a:solidFill>
              <a:latin typeface="Arial"/>
            </a:endParaRPr>
          </a:p>
        </p:txBody>
      </p:sp>
      <p:sp>
        <p:nvSpPr>
          <p:cNvPr id="182" name="content.1.title"/>
          <p:cNvSpPr/>
          <p:nvPr/>
        </p:nvSpPr>
        <p:spPr>
          <a:xfrm>
            <a:off x="1243440" y="1695960"/>
            <a:ext cx="55634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设定学习目标</a:t>
            </a:r>
            <a:endParaRPr lang="en-US" sz="2400" b="0" strike="noStrike" spc="-1">
              <a:solidFill>
                <a:srgbClr val="000000"/>
              </a:solidFill>
              <a:latin typeface="Arial"/>
            </a:endParaRPr>
          </a:p>
        </p:txBody>
      </p:sp>
      <p:sp>
        <p:nvSpPr>
          <p:cNvPr id="183" name="椭圆 14"/>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84" name="椭圆 15"/>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85" name="content.3.subtitle"/>
          <p:cNvSpPr/>
          <p:nvPr/>
        </p:nvSpPr>
        <p:spPr>
          <a:xfrm>
            <a:off x="1333440" y="5376600"/>
            <a:ext cx="578700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反思学习过程，检查成果</a:t>
            </a:r>
            <a:endParaRPr lang="en-US" sz="1400" b="0" strike="noStrike" spc="-1">
              <a:solidFill>
                <a:srgbClr val="000000"/>
              </a:solidFill>
              <a:latin typeface="Arial"/>
            </a:endParaRPr>
          </a:p>
        </p:txBody>
      </p:sp>
      <p:sp>
        <p:nvSpPr>
          <p:cNvPr id="186" name="content.3.title"/>
          <p:cNvSpPr/>
          <p:nvPr/>
        </p:nvSpPr>
        <p:spPr>
          <a:xfrm>
            <a:off x="1329840" y="4638600"/>
            <a:ext cx="58834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评估学习结果</a:t>
            </a:r>
            <a:endParaRPr lang="en-US" sz="2400" b="0" strike="noStrike" spc="-1">
              <a:solidFill>
                <a:srgbClr val="000000"/>
              </a:solidFill>
              <a:latin typeface="Arial"/>
            </a:endParaRPr>
          </a:p>
        </p:txBody>
      </p:sp>
      <p:sp>
        <p:nvSpPr>
          <p:cNvPr id="187"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88" name="content.2.subtitle"/>
          <p:cNvSpPr/>
          <p:nvPr/>
        </p:nvSpPr>
        <p:spPr>
          <a:xfrm>
            <a:off x="1330920" y="3866400"/>
            <a:ext cx="54766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800" b="0" strike="noStrike" spc="-1">
                <a:solidFill>
                  <a:schemeClr val="dk1">
                    <a:lumMod val="85000"/>
                    <a:lumOff val="15000"/>
                  </a:schemeClr>
                </a:solidFill>
                <a:latin typeface="微软雅黑"/>
                <a:ea typeface="微软雅黑"/>
              </a:rPr>
              <a:t>规划学习步骤和时间安排</a:t>
            </a:r>
            <a:endParaRPr lang="en-US" sz="1800" b="0" strike="noStrike" spc="-1">
              <a:solidFill>
                <a:srgbClr val="000000"/>
              </a:solidFill>
              <a:latin typeface="Arial"/>
            </a:endParaRPr>
          </a:p>
        </p:txBody>
      </p:sp>
      <p:sp>
        <p:nvSpPr>
          <p:cNvPr id="189" name="content.2.title"/>
          <p:cNvSpPr/>
          <p:nvPr/>
        </p:nvSpPr>
        <p:spPr>
          <a:xfrm>
            <a:off x="1329120" y="3128760"/>
            <a:ext cx="562176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400" b="1" strike="noStrike" spc="-1">
                <a:solidFill>
                  <a:schemeClr val="accent1"/>
                </a:solidFill>
                <a:latin typeface="微软雅黑"/>
                <a:ea typeface="微软雅黑"/>
              </a:rPr>
              <a:t>制定学习计划</a:t>
            </a:r>
            <a:endParaRPr lang="en-US" sz="24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0" name="title"/>
          <p:cNvSpPr/>
          <p:nvPr/>
        </p:nvSpPr>
        <p:spPr>
          <a:xfrm>
            <a:off x="666000" y="709200"/>
            <a:ext cx="10968480" cy="7052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accent1"/>
                </a:solidFill>
                <a:latin typeface="微软雅黑"/>
                <a:ea typeface="微软雅黑"/>
              </a:rPr>
              <a:t>认知策略</a:t>
            </a:r>
            <a:endParaRPr lang="en-US" sz="3600" b="0" strike="noStrike" spc="-1">
              <a:solidFill>
                <a:srgbClr val="000000"/>
              </a:solidFill>
              <a:latin typeface="Arial"/>
            </a:endParaRPr>
          </a:p>
        </p:txBody>
      </p:sp>
      <p:sp>
        <p:nvSpPr>
          <p:cNvPr id="191" name="content.1.subtitle"/>
          <p:cNvSpPr/>
          <p:nvPr/>
        </p:nvSpPr>
        <p:spPr>
          <a:xfrm>
            <a:off x="12776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集中精力于重要内容</a:t>
            </a:r>
            <a:endParaRPr lang="en-US" sz="1600" b="0" strike="noStrike" spc="-1">
              <a:solidFill>
                <a:srgbClr val="000000"/>
              </a:solidFill>
              <a:latin typeface="Arial"/>
            </a:endParaRPr>
          </a:p>
        </p:txBody>
      </p:sp>
      <p:sp>
        <p:nvSpPr>
          <p:cNvPr id="192" name="content.1.title"/>
          <p:cNvSpPr/>
          <p:nvPr/>
        </p:nvSpPr>
        <p:spPr>
          <a:xfrm>
            <a:off x="934200" y="2492280"/>
            <a:ext cx="214596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重点掌握</a:t>
            </a:r>
            <a:endParaRPr lang="en-US" sz="2000" b="0" strike="noStrike" spc="-1">
              <a:solidFill>
                <a:srgbClr val="000000"/>
              </a:solidFill>
              <a:latin typeface="Arial"/>
            </a:endParaRPr>
          </a:p>
        </p:txBody>
      </p:sp>
      <p:sp>
        <p:nvSpPr>
          <p:cNvPr id="193" name="content.2.subtitle"/>
          <p:cNvSpPr/>
          <p:nvPr/>
        </p:nvSpPr>
        <p:spPr>
          <a:xfrm>
            <a:off x="907308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将信息归纳概括，加深印象</a:t>
            </a:r>
            <a:endParaRPr lang="en-US" sz="1600" b="0" strike="noStrike" spc="-1">
              <a:solidFill>
                <a:srgbClr val="000000"/>
              </a:solidFill>
              <a:latin typeface="Arial"/>
            </a:endParaRPr>
          </a:p>
        </p:txBody>
      </p:sp>
      <p:sp>
        <p:nvSpPr>
          <p:cNvPr id="194" name="content.2.title"/>
          <p:cNvSpPr/>
          <p:nvPr/>
        </p:nvSpPr>
        <p:spPr>
          <a:xfrm>
            <a:off x="8773920" y="2492280"/>
            <a:ext cx="205452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归纳总结</a:t>
            </a:r>
            <a:endParaRPr lang="en-US" sz="2000" b="0" strike="noStrike" spc="-1">
              <a:solidFill>
                <a:srgbClr val="000000"/>
              </a:solidFill>
              <a:latin typeface="Arial"/>
            </a:endParaRPr>
          </a:p>
        </p:txBody>
      </p:sp>
      <p:sp>
        <p:nvSpPr>
          <p:cNvPr id="195" name="content.3.subtitle"/>
          <p:cNvSpPr/>
          <p:nvPr/>
        </p:nvSpPr>
        <p:spPr>
          <a:xfrm>
            <a:off x="387612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lumMod val="85000"/>
                    <a:lumOff val="15000"/>
                  </a:schemeClr>
                </a:solidFill>
                <a:latin typeface="微软雅黑"/>
                <a:ea typeface="微软雅黑"/>
              </a:rPr>
              <a:t>用自己的语言再现所学内容</a:t>
            </a:r>
            <a:endParaRPr lang="en-US" sz="1600" b="0" strike="noStrike" spc="-1">
              <a:solidFill>
                <a:srgbClr val="000000"/>
              </a:solidFill>
              <a:latin typeface="Arial"/>
            </a:endParaRPr>
          </a:p>
        </p:txBody>
      </p:sp>
      <p:sp>
        <p:nvSpPr>
          <p:cNvPr id="196" name="content.3.title"/>
          <p:cNvSpPr/>
          <p:nvPr/>
        </p:nvSpPr>
        <p:spPr>
          <a:xfrm>
            <a:off x="3576960" y="2494440"/>
            <a:ext cx="205704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accent1"/>
                </a:solidFill>
                <a:latin typeface="微软雅黑"/>
                <a:ea typeface="微软雅黑"/>
              </a:rPr>
              <a:t>复述</a:t>
            </a:r>
            <a:endParaRPr lang="en-US" sz="2000" b="0" strike="noStrike" spc="-1">
              <a:solidFill>
                <a:srgbClr val="000000"/>
              </a:solidFill>
              <a:latin typeface="Arial"/>
            </a:endParaRPr>
          </a:p>
        </p:txBody>
      </p:sp>
      <p:sp>
        <p:nvSpPr>
          <p:cNvPr id="197" name="content.4.subtitle"/>
          <p:cNvSpPr/>
          <p:nvPr/>
        </p:nvSpPr>
        <p:spPr>
          <a:xfrm>
            <a:off x="647424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lumMod val="85000"/>
                    <a:lumOff val="15000"/>
                  </a:schemeClr>
                </a:solidFill>
                <a:latin typeface="微软雅黑"/>
                <a:ea typeface="微软雅黑"/>
              </a:rPr>
              <a:t> </a:t>
            </a:r>
            <a:endParaRPr lang="en-US" sz="1600" b="0" strike="noStrike" spc="-1">
              <a:solidFill>
                <a:srgbClr val="000000"/>
              </a:solidFill>
              <a:latin typeface="Arial"/>
            </a:endParaRPr>
          </a:p>
        </p:txBody>
      </p:sp>
      <p:sp>
        <p:nvSpPr>
          <p:cNvPr id="198" name="content.4.title"/>
          <p:cNvSpPr/>
          <p:nvPr/>
        </p:nvSpPr>
        <p:spPr>
          <a:xfrm>
            <a:off x="6160680" y="2494440"/>
            <a:ext cx="208620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accent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9" name="矩形 1"/>
          <p:cNvSpPr/>
          <p:nvPr/>
        </p:nvSpPr>
        <p:spPr>
          <a:xfrm>
            <a:off x="3462120" y="224784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0" name="content.2.title"/>
          <p:cNvSpPr/>
          <p:nvPr/>
        </p:nvSpPr>
        <p:spPr>
          <a:xfrm>
            <a:off x="3678120" y="2247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情绪管理</a:t>
            </a:r>
            <a:endParaRPr lang="en-US" sz="2000" b="0" strike="noStrike" spc="-1">
              <a:solidFill>
                <a:srgbClr val="000000"/>
              </a:solidFill>
              <a:latin typeface="Arial"/>
            </a:endParaRPr>
          </a:p>
        </p:txBody>
      </p:sp>
      <p:sp>
        <p:nvSpPr>
          <p:cNvPr id="201" name="content.2.content"/>
          <p:cNvSpPr/>
          <p:nvPr/>
        </p:nvSpPr>
        <p:spPr>
          <a:xfrm>
            <a:off x="3665160" y="3231360"/>
            <a:ext cx="2067120" cy="291924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认知情绪变化</a:t>
            </a:r>
            <a:endParaRPr lang="en-US" sz="1800" b="0" strike="noStrike" spc="-1">
              <a:solidFill>
                <a:srgbClr val="000000"/>
              </a:solidFill>
              <a:latin typeface="Arial"/>
            </a:endParaRPr>
          </a:p>
          <a:p>
            <a:r>
              <a:rPr lang="zh-CN" sz="1800" b="0" strike="noStrike" spc="-1">
                <a:solidFill>
                  <a:schemeClr val="dk1">
                    <a:lumMod val="85000"/>
                    <a:lumOff val="15000"/>
                  </a:schemeClr>
                </a:solidFill>
                <a:latin typeface="微软雅黑"/>
                <a:ea typeface="微软雅黑"/>
              </a:rPr>
              <a:t>寻找情绪释放方式</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与他人交流情感</a:t>
            </a:r>
            <a:endParaRPr lang="en-US" sz="1800" b="0" strike="noStrike" spc="-1">
              <a:solidFill>
                <a:srgbClr val="000000"/>
              </a:solidFill>
              <a:latin typeface="Arial"/>
            </a:endParaRPr>
          </a:p>
        </p:txBody>
      </p:sp>
      <p:sp>
        <p:nvSpPr>
          <p:cNvPr id="202" name="矩形 17"/>
          <p:cNvSpPr/>
          <p:nvPr/>
        </p:nvSpPr>
        <p:spPr>
          <a:xfrm>
            <a:off x="6197040" y="224784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3" name="content.3.title"/>
          <p:cNvSpPr/>
          <p:nvPr/>
        </p:nvSpPr>
        <p:spPr>
          <a:xfrm>
            <a:off x="6499800" y="2247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压力调适</a:t>
            </a:r>
            <a:endParaRPr lang="en-US" sz="2000" b="0" strike="noStrike" spc="-1">
              <a:solidFill>
                <a:srgbClr val="000000"/>
              </a:solidFill>
              <a:latin typeface="Arial"/>
            </a:endParaRPr>
          </a:p>
        </p:txBody>
      </p:sp>
      <p:sp>
        <p:nvSpPr>
          <p:cNvPr id="204" name="content.3.content"/>
          <p:cNvSpPr/>
          <p:nvPr/>
        </p:nvSpPr>
        <p:spPr>
          <a:xfrm>
            <a:off x="6413040" y="3231360"/>
            <a:ext cx="2095920" cy="86580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寻找适当压力</a:t>
            </a:r>
            <a:endParaRPr lang="en-US" sz="1800" b="0" strike="noStrike" spc="-1">
              <a:solidFill>
                <a:srgbClr val="000000"/>
              </a:solidFill>
              <a:latin typeface="Arial"/>
            </a:endParaRPr>
          </a:p>
          <a:p>
            <a:r>
              <a:rPr lang="zh-CN" sz="1800" b="0" strike="noStrike" spc="-1">
                <a:solidFill>
                  <a:schemeClr val="dk1">
                    <a:lumMod val="85000"/>
                    <a:lumOff val="15000"/>
                  </a:schemeClr>
                </a:solidFill>
                <a:latin typeface="微软雅黑"/>
                <a:ea typeface="微软雅黑"/>
              </a:rPr>
              <a:t>放松缓解压力</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调整心态面对挑战</a:t>
            </a:r>
            <a:endParaRPr lang="en-US" sz="1800" b="0" strike="noStrike" spc="-1">
              <a:solidFill>
                <a:srgbClr val="000000"/>
              </a:solidFill>
              <a:latin typeface="Arial"/>
            </a:endParaRPr>
          </a:p>
        </p:txBody>
      </p:sp>
      <p:sp>
        <p:nvSpPr>
          <p:cNvPr id="205" name="矩形 20"/>
          <p:cNvSpPr/>
          <p:nvPr/>
        </p:nvSpPr>
        <p:spPr>
          <a:xfrm>
            <a:off x="8930520" y="224784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6" name="content.4.title"/>
          <p:cNvSpPr/>
          <p:nvPr/>
        </p:nvSpPr>
        <p:spPr>
          <a:xfrm>
            <a:off x="9166320" y="2247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学习兴趣激发</a:t>
            </a:r>
            <a:endParaRPr lang="en-US" sz="2000" b="0" strike="noStrike" spc="-1">
              <a:solidFill>
                <a:srgbClr val="000000"/>
              </a:solidFill>
              <a:latin typeface="Arial"/>
            </a:endParaRPr>
          </a:p>
        </p:txBody>
      </p:sp>
      <p:sp>
        <p:nvSpPr>
          <p:cNvPr id="207" name="content.4.content"/>
          <p:cNvSpPr/>
          <p:nvPr/>
        </p:nvSpPr>
        <p:spPr>
          <a:xfrm>
            <a:off x="9166320" y="3231360"/>
            <a:ext cx="2076840" cy="86580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寻找学习乐趣</a:t>
            </a:r>
            <a:endParaRPr lang="en-US" sz="1800" b="0" strike="noStrike" spc="-1">
              <a:solidFill>
                <a:srgbClr val="000000"/>
              </a:solidFill>
              <a:latin typeface="Arial"/>
            </a:endParaRPr>
          </a:p>
          <a:p>
            <a:r>
              <a:rPr lang="zh-CN" sz="1800" b="0" strike="noStrike" spc="-1">
                <a:solidFill>
                  <a:schemeClr val="dk1">
                    <a:lumMod val="85000"/>
                    <a:lumOff val="15000"/>
                  </a:schemeClr>
                </a:solidFill>
                <a:latin typeface="微软雅黑"/>
                <a:ea typeface="微软雅黑"/>
              </a:rPr>
              <a:t>开展有趣学习方式</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保持好奇心</a:t>
            </a:r>
            <a:endParaRPr lang="en-US" sz="1800" b="0" strike="noStrike" spc="-1">
              <a:solidFill>
                <a:srgbClr val="000000"/>
              </a:solidFill>
              <a:latin typeface="Arial"/>
            </a:endParaRPr>
          </a:p>
        </p:txBody>
      </p:sp>
      <p:sp>
        <p:nvSpPr>
          <p:cNvPr id="208" name="title"/>
          <p:cNvSpPr/>
          <p:nvPr/>
        </p:nvSpPr>
        <p:spPr>
          <a:xfrm>
            <a:off x="454680" y="533520"/>
            <a:ext cx="10799640" cy="7196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zh-CN" sz="3600" b="1" strike="noStrike" spc="299">
                <a:solidFill>
                  <a:schemeClr val="dk1">
                    <a:lumMod val="85000"/>
                    <a:lumOff val="15000"/>
                  </a:schemeClr>
                </a:solidFill>
                <a:latin typeface="Arial"/>
                <a:ea typeface="微软雅黑"/>
              </a:rPr>
              <a:t>情感策略</a:t>
            </a:r>
            <a:endParaRPr lang="en-US" sz="3600" b="0" strike="noStrike" spc="-1">
              <a:solidFill>
                <a:srgbClr val="000000"/>
              </a:solidFill>
              <a:latin typeface="Arial"/>
            </a:endParaRPr>
          </a:p>
        </p:txBody>
      </p:sp>
      <p:sp>
        <p:nvSpPr>
          <p:cNvPr id="209" name="矩形 24"/>
          <p:cNvSpPr/>
          <p:nvPr/>
        </p:nvSpPr>
        <p:spPr>
          <a:xfrm>
            <a:off x="718200" y="224784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0" name="content.1.title"/>
          <p:cNvSpPr/>
          <p:nvPr/>
        </p:nvSpPr>
        <p:spPr>
          <a:xfrm>
            <a:off x="870840" y="2247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000" b="1" strike="noStrike" spc="-1">
                <a:solidFill>
                  <a:schemeClr val="dk1"/>
                </a:solidFill>
                <a:latin typeface="微软雅黑"/>
                <a:ea typeface="微软雅黑"/>
              </a:rPr>
              <a:t>自我激励</a:t>
            </a:r>
            <a:endParaRPr lang="en-US" sz="2000" b="0" strike="noStrike" spc="-1">
              <a:solidFill>
                <a:srgbClr val="000000"/>
              </a:solidFill>
              <a:latin typeface="Arial"/>
            </a:endParaRPr>
          </a:p>
        </p:txBody>
      </p:sp>
      <p:sp>
        <p:nvSpPr>
          <p:cNvPr id="211" name="content.1.content"/>
          <p:cNvSpPr/>
          <p:nvPr/>
        </p:nvSpPr>
        <p:spPr>
          <a:xfrm>
            <a:off x="870480" y="3231360"/>
            <a:ext cx="2082960" cy="2987280"/>
          </a:xfrm>
          <a:prstGeom prst="rect">
            <a:avLst/>
          </a:prstGeom>
          <a:noFill/>
          <a:ln w="0">
            <a:noFill/>
          </a:ln>
        </p:spPr>
        <p:style>
          <a:lnRef idx="0"/>
          <a:fillRef idx="0"/>
          <a:effectRef idx="0"/>
          <a:fontRef idx="minor"/>
        </p:style>
        <p:txBody>
          <a:bodyPr lIns="0" tIns="0" rIns="0" bIns="0" anchor="t">
            <a:noAutofit/>
          </a:bodyPr>
          <a:lstStyle/>
          <a:p>
            <a:r>
              <a:rPr lang="zh-CN" sz="1800" b="0" strike="noStrike" spc="-1">
                <a:solidFill>
                  <a:schemeClr val="dk1">
                    <a:lumMod val="85000"/>
                    <a:lumOff val="15000"/>
                  </a:schemeClr>
                </a:solidFill>
                <a:latin typeface="微软雅黑"/>
                <a:ea typeface="微软雅黑"/>
              </a:rPr>
              <a:t>设定奖励机制</a:t>
            </a:r>
            <a:endParaRPr lang="en-US" sz="1800" b="0" strike="noStrike" spc="-1">
              <a:solidFill>
                <a:srgbClr val="000000"/>
              </a:solidFill>
              <a:latin typeface="Arial"/>
            </a:endParaRPr>
          </a:p>
          <a:p>
            <a:r>
              <a:rPr lang="zh-CN" sz="1800" b="0" strike="noStrike" spc="-1">
                <a:solidFill>
                  <a:schemeClr val="dk1">
                    <a:lumMod val="85000"/>
                    <a:lumOff val="15000"/>
                  </a:schemeClr>
                </a:solidFill>
                <a:latin typeface="微软雅黑"/>
                <a:ea typeface="微软雅黑"/>
              </a:rPr>
              <a:t>正面激励自己</a:t>
            </a:r>
            <a:endParaRPr lang="en-US" sz="1800" b="0" strike="noStrike" spc="-1">
              <a:solidFill>
                <a:srgbClr val="000000"/>
              </a:solidFill>
              <a:latin typeface="Arial"/>
            </a:endParaRPr>
          </a:p>
          <a:p>
            <a:pPr defTabSz="914400">
              <a:lnSpc>
                <a:spcPct val="150000"/>
              </a:lnSpc>
              <a:tabLst>
                <a:tab pos="0"/>
              </a:tabLst>
            </a:pPr>
            <a:r>
              <a:rPr lang="zh-CN" sz="1800" b="0" strike="noStrike" spc="-1">
                <a:solidFill>
                  <a:schemeClr val="dk1">
                    <a:lumMod val="85000"/>
                    <a:lumOff val="15000"/>
                  </a:schemeClr>
                </a:solidFill>
                <a:latin typeface="微软雅黑"/>
                <a:ea typeface="微软雅黑"/>
              </a:rPr>
              <a:t>奖励小目标的达成</a:t>
            </a:r>
            <a:endParaRPr lang="en-US" sz="1800" b="0" strike="noStrike" spc="-1">
              <a:solidFill>
                <a:srgbClr val="000000"/>
              </a:solidFill>
              <a:latin typeface="Arial"/>
            </a:endParaRPr>
          </a:p>
        </p:txBody>
      </p:sp>
      <p:sp>
        <p:nvSpPr>
          <p:cNvPr id="212" name="流程图: 联系 27"/>
          <p:cNvSpPr/>
          <p:nvPr/>
        </p:nvSpPr>
        <p:spPr>
          <a:xfrm>
            <a:off x="78948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1</a:t>
            </a:r>
            <a:endParaRPr lang="en-US" sz="2300" b="0" strike="noStrike" spc="-1">
              <a:solidFill>
                <a:srgbClr val="FFFFFF"/>
              </a:solidFill>
              <a:latin typeface="Arial"/>
            </a:endParaRPr>
          </a:p>
        </p:txBody>
      </p:sp>
      <p:sp>
        <p:nvSpPr>
          <p:cNvPr id="213" name="流程图: 联系 28"/>
          <p:cNvSpPr/>
          <p:nvPr/>
        </p:nvSpPr>
        <p:spPr>
          <a:xfrm>
            <a:off x="37692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2</a:t>
            </a:r>
            <a:endParaRPr lang="en-US" sz="2300" b="0" strike="noStrike" spc="-1">
              <a:solidFill>
                <a:srgbClr val="FFFFFF"/>
              </a:solidFill>
              <a:latin typeface="Arial"/>
            </a:endParaRPr>
          </a:p>
        </p:txBody>
      </p:sp>
      <p:sp>
        <p:nvSpPr>
          <p:cNvPr id="214" name="流程图: 联系 29"/>
          <p:cNvSpPr/>
          <p:nvPr/>
        </p:nvSpPr>
        <p:spPr>
          <a:xfrm>
            <a:off x="64998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3</a:t>
            </a:r>
            <a:endParaRPr lang="en-US" sz="2300" b="0" strike="noStrike" spc="-1">
              <a:solidFill>
                <a:srgbClr val="FFFFFF"/>
              </a:solidFill>
              <a:latin typeface="Arial"/>
            </a:endParaRPr>
          </a:p>
        </p:txBody>
      </p:sp>
      <p:sp>
        <p:nvSpPr>
          <p:cNvPr id="215" name="流程图: 联系 30"/>
          <p:cNvSpPr/>
          <p:nvPr/>
        </p:nvSpPr>
        <p:spPr>
          <a:xfrm>
            <a:off x="9230400" y="1596960"/>
            <a:ext cx="509040" cy="509040"/>
          </a:xfrm>
          <a:prstGeom prst="flowChartConnector">
            <a:avLst/>
          </a:prstGeom>
          <a:solidFill>
            <a:srgbClr val="4874CB"/>
          </a:solidFill>
          <a:ln>
            <a:solidFill>
              <a:srgbClr val="2E54A1"/>
            </a:solid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r>
              <a:rPr lang="en-US" sz="2300" b="0" strike="noStrike" spc="-1">
                <a:solidFill>
                  <a:schemeClr val="lt1"/>
                </a:solidFill>
                <a:latin typeface="微软雅黑"/>
                <a:ea typeface="微软雅黑"/>
              </a:rPr>
              <a:t>4</a:t>
            </a:r>
            <a:endParaRPr lang="en-US" sz="2300" b="0" strike="noStrike" spc="-1">
              <a:solidFill>
                <a:srgbClr val="FFFFFF"/>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216" name="矩形 2"/>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7" name="title"/>
          <p:cNvSpPr/>
          <p:nvPr/>
        </p:nvSpPr>
        <p:spPr>
          <a:xfrm>
            <a:off x="7263000" y="577080"/>
            <a:ext cx="336888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行为策略</a:t>
            </a:r>
            <a:endParaRPr lang="en-US" sz="2200" b="0" strike="noStrike" spc="-1">
              <a:solidFill>
                <a:srgbClr val="000000"/>
              </a:solidFill>
              <a:latin typeface="Arial"/>
            </a:endParaRPr>
          </a:p>
        </p:txBody>
      </p:sp>
      <p:sp>
        <p:nvSpPr>
          <p:cNvPr id="218" name="content"/>
          <p:cNvSpPr/>
          <p:nvPr/>
        </p:nvSpPr>
        <p:spPr>
          <a:xfrm>
            <a:off x="7263000" y="2215440"/>
            <a:ext cx="308952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学习者在实际学习过程中采取的行动措施，包括练习、反馈、合作学习等。通过实践提升技能，及时反馈调整学习方法，互动合作促进共同进步。</a:t>
            </a:r>
            <a:endParaRPr lang="en-US" sz="1800" b="0" strike="noStrike" spc="-1">
              <a:solidFill>
                <a:srgbClr val="000000"/>
              </a:solidFill>
              <a:latin typeface="Arial"/>
            </a:endParaRPr>
          </a:p>
        </p:txBody>
      </p:sp>
      <p:sp>
        <p:nvSpPr>
          <p:cNvPr id="219" name="header"/>
          <p:cNvSpPr/>
          <p:nvPr/>
        </p:nvSpPr>
        <p:spPr>
          <a:xfrm>
            <a:off x="0" y="360000"/>
            <a:ext cx="10799640" cy="719640"/>
          </a:xfrm>
          <a:prstGeom prst="rect">
            <a:avLst/>
          </a:prstGeom>
          <a:noFill/>
          <a:ln w="0">
            <a:noFill/>
          </a:ln>
        </p:spPr>
        <p:style>
          <a:lnRef idx="0"/>
          <a:fillRef idx="0"/>
          <a:effectRef idx="0"/>
          <a:fontRef idx="minor"/>
        </p:style>
        <p:txBody>
          <a:bodyPr lIns="90000" tIns="47160" rIns="90000" bIns="47160" anchor="ctr">
            <a:normAutofit/>
          </a:bodyPr>
          <a:lstStyle/>
          <a:p>
            <a:pPr defTabSz="914400">
              <a:lnSpc>
                <a:spcPct val="100000"/>
              </a:lnSpc>
            </a:pPr>
            <a:r>
              <a:rPr lang="en-US" sz="3600" b="1" strike="noStrike" spc="299">
                <a:solidFill>
                  <a:schemeClr val="dk1">
                    <a:lumMod val="85000"/>
                    <a:lumOff val="15000"/>
                  </a:schemeClr>
                </a:solidFill>
                <a:latin typeface="Arial"/>
                <a:ea typeface="微软雅黑"/>
              </a:rPr>
              <a:t> </a:t>
            </a:r>
            <a:endParaRPr lang="en-US" sz="3600" b="0" strike="noStrike" spc="-1">
              <a:solidFill>
                <a:srgbClr val="000000"/>
              </a:solidFill>
              <a:latin typeface="Arial"/>
            </a:endParaRPr>
          </a:p>
        </p:txBody>
      </p:sp>
      <p:sp>
        <p:nvSpPr>
          <p:cNvPr id="220" name="image"/>
          <p:cNvSpPr/>
          <p:nvPr/>
        </p:nvSpPr>
        <p:spPr>
          <a:xfrm>
            <a:off x="1036440" y="1335960"/>
            <a:ext cx="4791240" cy="2452680"/>
          </a:xfrm>
          <a:custGeom>
            <a:gdLst>
              <a:gd name="textAreaLeft" fmla="*/ 0 w 4791240"/>
              <a:gd name="textAreaRight" fmla="*/ 4791600 w 4791240"/>
              <a:gd name="textAreaTop" fmla="*/ 0 h 2452680"/>
              <a:gd name="textAreaBottom" fmla="*/ 2453040 h 2452680"/>
            </a:gdLst>
            <a:rect l="textAreaLeft" t="textAreaTop" r="textAreaRight" b="textAreaBottom"/>
            <a:pathLst>
              <a:path w="9868" h="5792">
                <a:moveTo>
                  <a:pt x="0" y="0"/>
                </a:moveTo>
                <a:lnTo>
                  <a:pt x="9868" y="0"/>
                </a:lnTo>
                <a:lnTo>
                  <a:pt x="9868" y="5792"/>
                </a:lnTo>
                <a:lnTo>
                  <a:pt x="0" y="5792"/>
                </a:lnTo>
                <a:lnTo>
                  <a:pt x="0" y="0"/>
                </a:lnTo>
                <a:close/>
              </a:path>
            </a:pathLst>
          </a:custGeom>
          <a:blipFill rotWithShape="0">
            <a:blip r:embed="rId2">
              <a:alphaModFix amt="84000"/>
            </a:blip>
            <a:stretch>
              <a:fillRect/>
            </a:stretch>
          </a:blipFill>
          <a:ln w="3175">
            <a:solidFill>
              <a:srgbClr val="000000">
                <a:lumMod val="40000"/>
                <a:lumOff val="60000"/>
                <a:alpha val="20000"/>
              </a:srgbClr>
            </a:solidFill>
            <a:round/>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https://d.book118.com/236150020222010100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150</Paragraphs>
  <Slides>20</Slides>
  <Notes>5</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20</vt:i4>
      </vt:variant>
    </vt:vector>
  </HeadingPairs>
  <TitlesOfParts>
    <vt:vector baseType="lpstr" size="28">
      <vt:lpstr>Arial</vt:lpstr>
      <vt:lpstr>Calibri</vt:lpstr>
      <vt:lpstr>微软雅黑</vt:lpstr>
      <vt:lpstr>Times New Roman</vt:lpstr>
      <vt:lpstr>Wingdings</vt:lpstr>
      <vt:lpstr>Symbol</vt:lpstr>
      <vt:lpstr>DejaVu Sans</vt:lpstr>
      <vt:lpstr>Office Theme</vt:lpstr>
      <vt:lpstr>教学设计中的学习动机和学习策略</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2024-09-25T02:59:12.027</cp:lastPrinted>
  <dcterms:created xsi:type="dcterms:W3CDTF">2024-09-24T18:59:12Z</dcterms:created>
  <dcterms:modified xsi:type="dcterms:W3CDTF">2024-09-24T18:59:14Z</dcterms:modified>
</cp:coreProperties>
</file>