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AHQGT+FENBUJ+ArialMT"/>
      <p:regular r:id="rId15"/>
    </p:embeddedFont>
    <p:embeddedFont>
      <p:font typeface="AQWOGW+MS-UIGothic"/>
      <p:regular r:id="rId16"/>
    </p:embeddedFont>
    <p:embeddedFont>
      <p:font typeface="UDRPER+LFDRUS+MicrosoftYaHei-Bold"/>
      <p:regular r:id="rId17"/>
    </p:embeddedFont>
    <p:embeddedFont>
      <p:font typeface="OCNCHF+MRPIH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7F4F3-0D74-4164-8B7D-CADEEB65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AC4ED-F3D7-4EF1-AE37-1CEDC7EE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2BADD-99A4-4028-BCAA-CED536C7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025AD-5041-4FD6-ACD6-705911D1B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4D279-E725-4E18-91A7-B815ECC7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AE095-1F8A-45E5-8485-DDF13D648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DAC4E-980F-4C3B-AD2B-DF4DB546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DC51A-B94D-4C06-B165-A4406927D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F68A5-8B47-4230-B8B4-0B8A00DE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09F93-CFD2-4C5C-930B-2520162F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C33E-C7D8-4A02-8A94-A23DA386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02021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的定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4294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比手法在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用典手法在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中的意象与意境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的情感表达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33216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HQGT+FENBUJ+ArialMT"/>
                <a:cs typeface="JAHQGT+FENBU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怀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作技巧与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6FF"/>
                </a:solidFill>
                <a:latin typeface="AQWOGW+MS-UIGothic"/>
                <a:cs typeface="AQWOGW+MS-UIGothic"/>
              </a:rPr>
              <a:t>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DRPER+LFDRUS+MicrosoftYaHei-Bold"/>
                <a:cs typeface="UDRPER+LFDRUS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DRPER+LFDRUS+MicrosoftYaHei-Bold"/>
                <a:cs typeface="UDRPER+LFDRUS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QWOGW+MS-UIGothic"/>
                <a:cs typeface="AQWOGW+MS-UIGothic"/>
              </a:rPr>
              <a:t>借景抒情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00B6FF"/>
                </a:solidFill>
                <a:latin typeface="AQWOGW+MS-UIGothic"/>
                <a:cs typeface="AQWOGW+MS-UIGothic"/>
              </a:rPr>
              <a:t>比用典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00B6FF"/>
                </a:solidFill>
                <a:latin typeface="AQWOGW+MS-UIGothic"/>
                <a:cs typeface="AQWOGW+MS-UIGothic"/>
              </a:rPr>
              <a:t>言凝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常常借助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对历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史古迹或自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然景色的描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，抒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发诗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人的情感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和思考，达到情景交融的效果。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常运用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比手法和典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故，通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迁的巨大反差，同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运用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典故来表达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对历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史事件和人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物的看法。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、含蓄，往往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过简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短的文字表达深沉的情感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和思考，具有很高的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AQWOGW+MS-UIGothic"/>
                <a:cs typeface="AQWOG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横向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AQWOGW+MS-UIGothic"/>
                <a:cs typeface="AQWOGW+MS-UIGothic"/>
              </a:rPr>
              <a:t>比不同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00B6FF"/>
                </a:solidFill>
                <a:latin typeface="AQWOGW+MS-UIGothic"/>
                <a:cs typeface="AQWOGW+MS-UIGothic"/>
              </a:rPr>
              <a:t>史事件或人物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AQWOGW+MS-UIGothic"/>
                <a:cs typeface="AQWOGW+MS-UIGothic"/>
              </a:rPr>
              <a:t>比今昔景象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纵</a:t>
            </a: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00B6FF"/>
                </a:solidFill>
                <a:latin typeface="AQWOGW+MS-UIGothic"/>
                <a:cs typeface="AQWOGW+MS-UIGothic"/>
              </a:rPr>
              <a:t>比不同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时间节</a:t>
            </a:r>
            <a:r>
              <a:rPr sz="1550">
                <a:solidFill>
                  <a:srgbClr val="00B6FF"/>
                </a:solidFill>
                <a:latin typeface="AQWOGW+MS-UIGothic"/>
                <a:cs typeface="AQWOGW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00B6FF"/>
                </a:solidFill>
                <a:latin typeface="AQWOGW+MS-UIGothic"/>
                <a:cs typeface="AQWOGW+MS-UIGothic"/>
              </a:rPr>
              <a:t>比个人命运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00B6FF"/>
                </a:solidFill>
                <a:latin typeface="AQWOGW+MS-UIGothic"/>
                <a:cs typeface="AQWOGW+MS-UIGothic"/>
              </a:rPr>
              <a:t>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比手法的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00B6FF"/>
                </a:solidFill>
                <a:latin typeface="AQWOGW+MS-UIGothic"/>
                <a:cs typeface="AQWOGW+MS-UIGothic"/>
              </a:rPr>
              <a:t>效果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QWOGW+MS-UIGothic"/>
                <a:cs typeface="AQWOGW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强诗</a:t>
            </a:r>
            <a:r>
              <a:rPr sz="2000" spc="25">
                <a:solidFill>
                  <a:srgbClr val="FFFDFD"/>
                </a:solidFill>
                <a:latin typeface="AQWOGW+MS-UIGothic"/>
                <a:cs typeface="AQWOGW+MS-UIGothic"/>
              </a:rPr>
              <a:t>歌表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DFD"/>
                </a:solidFill>
                <a:latin typeface="AQWOGW+MS-UIGothic"/>
                <a:cs typeface="AQWOGW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QWOGW+MS-UIGothic"/>
                <a:cs typeface="AQWOGW+MS-UIGothic"/>
              </a:rPr>
              <a:t>丰富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2000" spc="25">
                <a:solidFill>
                  <a:srgbClr val="FFFDFD"/>
                </a:solidFill>
                <a:latin typeface="AQWOGW+MS-UIGothic"/>
                <a:cs typeface="AQWOGW+MS-UIGothic"/>
              </a:rPr>
              <a:t>歌内涵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比手法，使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言更加生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形象，能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更好地表达作者的情感和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思想。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比手法的运用可以使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歌内涵更加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丰富，拓展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歌的表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更加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明、深刻。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QWOGW+MS-UIGothic"/>
                <a:cs typeface="AQWOGW+MS-UIGothic"/>
              </a:rPr>
              <a:t>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发读</a:t>
            </a:r>
            <a:r>
              <a:rPr sz="2000" spc="25">
                <a:solidFill>
                  <a:srgbClr val="FFFDFD"/>
                </a:solidFill>
                <a:latin typeface="AQWOGW+MS-UIGothic"/>
                <a:cs typeface="AQWOGW+MS-UIGothic"/>
              </a:rPr>
              <a:t>者思考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比手法能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导读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行深入思考，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探究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系与差异，提高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AQWOGW+MS-UIGothic"/>
                <a:cs typeface="AQWOGW+MS-UIGothic"/>
              </a:rPr>
              <a:t>美能力和思考水平。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https://d.book118.com/236150202123010102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JAHQGT+FENBUJ+ArialMT</vt:lpstr>
      <vt:lpstr>Times New Roman</vt:lpstr>
      <vt:lpstr>SimSun</vt:lpstr>
      <vt:lpstr>AQWOGW+MS-UIGothic</vt:lpstr>
      <vt:lpstr>UDRPER+LFDRUS+MicrosoftYaHei-Bold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2024-09-27T08:56:17.434</cp:lastPrinted>
  <dcterms:created xsi:type="dcterms:W3CDTF">2024-09-27T00:56:17Z</dcterms:created>
  <dcterms:modified xsi:type="dcterms:W3CDTF">2024-09-27T00:56:18Z</dcterms:modified>
</cp:coreProperties>
</file>