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页眉占位符 51201">
            <a:extLst>
              <a:ext uri="{FF2B5EF4-FFF2-40B4-BE49-F238E27FC236}">
                <a16:creationId xmlns:a16="http://schemas.microsoft.com/office/drawing/2014/main" id="{9283E6CF-4875-4189-B600-94E4051EE37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eaLnBrk="1" hangingPunct="1">
              <a:spcBef>
                <a:spcPct val="50000"/>
              </a:spcBef>
              <a:buFont typeface="Arial" pitchFamily="34" charset="0"/>
              <a:buNone/>
              <a:defRPr sz="1200" noProof="1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r>
              <a:rPr lang="en-US" altLang="zh-CN" smtClean="0"/>
              <a:t>.</a:t>
            </a:r>
            <a:r>
              <a:rPr lang="zh-CN" altLang="en-US" smtClean="0"/>
              <a:t>专业资料</a:t>
            </a:r>
            <a:r>
              <a:rPr lang="en-US" altLang="zh-CN" smtClean="0"/>
              <a:t>-</a:t>
            </a:r>
            <a:r>
              <a:rPr lang="zh-CN" altLang="en-US" smtClean="0"/>
              <a:t>医学专业课件</a:t>
            </a:r>
            <a:r>
              <a:rPr lang="en-US" altLang="zh-CN" smtClean="0"/>
              <a:t>.</a:t>
            </a:r>
            <a:endParaRPr lang="zh-CN" altLang="en-US"/>
          </a:p>
        </p:txBody>
      </p:sp>
      <p:sp>
        <p:nvSpPr>
          <p:cNvPr id="51203" name="日期占位符 51202">
            <a:extLst>
              <a:ext uri="{FF2B5EF4-FFF2-40B4-BE49-F238E27FC236}">
                <a16:creationId xmlns:a16="http://schemas.microsoft.com/office/drawing/2014/main" id="{A4DC9ADD-D962-4F92-8325-1122AC6C2E70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 eaLnBrk="1" hangingPunct="1">
              <a:spcBef>
                <a:spcPct val="50000"/>
              </a:spcBef>
              <a:buFont typeface="Arial" pitchFamily="34" charset="0"/>
              <a:buNone/>
              <a:defRPr sz="1200" noProof="1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79204" name="幻灯片图像占位符 51203"/>
          <p:cNvSpPr>
            <a:spLocks noGrp="1" noRot="1" noChangeAspect="1" noChangeArrowheads="1" noTextEdit="1"/>
          </p:cNvSpPr>
          <p:nvPr>
            <p:ph type="sldImg" idx="4294967295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5" name="文本占位符 51204">
            <a:extLst>
              <a:ext uri="{FF2B5EF4-FFF2-40B4-BE49-F238E27FC236}">
                <a16:creationId xmlns:a16="http://schemas.microsoft.com/office/drawing/2014/main" id="{122AFDB0-FDCF-41DC-A8ED-1B0611EB051F}"/>
              </a:ext>
            </a:extLst>
          </p:cNvPr>
          <p:cNvSpPr>
            <a:spLocks noGrp="1" noChangeArrowheads="1"/>
          </p:cNvSpPr>
          <p:nvPr>
            <p:ph type="body" sz="quarter" idx="6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51206" name="页脚占位符 51205">
            <a:extLst>
              <a:ext uri="{FF2B5EF4-FFF2-40B4-BE49-F238E27FC236}">
                <a16:creationId xmlns:a16="http://schemas.microsoft.com/office/drawing/2014/main" id="{69BE3C48-1CA1-43BF-BEE4-2E4234862F9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 eaLnBrk="1" hangingPunct="1">
              <a:spcBef>
                <a:spcPct val="50000"/>
              </a:spcBef>
              <a:buFont typeface="Arial" pitchFamily="34" charset="0"/>
              <a:buNone/>
              <a:defRPr sz="1200" noProof="1"/>
            </a:lvl1pPr>
          </a:lstStyle>
          <a:p>
            <a:pPr>
              <a:defRPr/>
            </a:pPr>
            <a:r>
              <a:rPr lang="en-US" altLang="zh-CN" smtClean="0"/>
              <a:t>.</a:t>
            </a:r>
            <a:r>
              <a:rPr lang="zh-CN" altLang="en-US" smtClean="0"/>
              <a:t>精选课件讲课</a:t>
            </a:r>
            <a:r>
              <a:rPr lang="en-US" altLang="zh-CN" smtClean="0"/>
              <a:t>.</a:t>
            </a:r>
            <a:endParaRPr lang="zh-CN" altLang="en-US"/>
          </a:p>
        </p:txBody>
      </p:sp>
      <p:sp>
        <p:nvSpPr>
          <p:cNvPr id="51207" name="灯片编号占位符 51206">
            <a:extLst>
              <a:ext uri="{FF2B5EF4-FFF2-40B4-BE49-F238E27FC236}">
                <a16:creationId xmlns:a16="http://schemas.microsoft.com/office/drawing/2014/main" id="{C59DC312-DED9-4CF8-9F13-65DEE7CACA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 algn="r" eaLnBrk="1" hangingPunct="1">
              <a:spcBef>
                <a:spcPct val="50000"/>
              </a:spcBef>
              <a:buFont typeface="Arial" pitchFamily="34" charset="0"/>
              <a:buNone/>
              <a:defRPr sz="1200" noProof="1"/>
            </a:lvl1pPr>
          </a:lstStyle>
          <a:p>
            <a:pPr>
              <a:defRPr/>
            </a:pPr>
            <a:fld id="{AD6C80C8-DEE0-42CF-B699-9ACDC7150EF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</a:defRPr>
    </a:lvl1pPr>
    <a:lvl2pPr marL="457200" lvl="1"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</a:defRPr>
    </a:lvl2pPr>
    <a:lvl3pPr marL="914400" lvl="2"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</a:defRPr>
    </a:lvl3pPr>
    <a:lvl4pPr marL="1371600" lvl="3"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</a:defRPr>
    </a:lvl4pPr>
    <a:lvl5pPr marL="1828800" lvl="4"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514" name="幻灯片图像占位符 105473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192515" name="文本占位符 105474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pPr eaLnBrk="1" hangingPunct="1"/>
            <a:endParaRPr lang="zh-CN" altLang="en-US" smtClean="0"/>
          </a:p>
        </p:txBody>
      </p:sp>
      <p:sp>
        <p:nvSpPr>
          <p:cNvPr id="192516" name="灯片编号占位符 1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1pPr>
            <a:lvl2pPr marL="742950" indent="-285750"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2pPr>
            <a:lvl3pPr marL="1143000" indent="-228600"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3pPr>
            <a:lvl4pPr marL="1600200" indent="-228600"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4pPr>
            <a:lvl5pPr marL="2057400" indent="-228600"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9pPr>
          </a:lstStyle>
          <a:p>
            <a:pPr>
              <a:spcBef>
                <a:spcPct val="0"/>
              </a:spcBef>
            </a:pPr>
            <a:fld id="{C77916C2-0CFF-4967-92F7-2F789DAC5A21}" type="slidenum">
              <a:rPr altLang="en-US" smtClean="0">
                <a:solidFill>
                  <a:schemeClr val="tx1"/>
                </a:solidFill>
              </a:rPr>
              <a:pPr>
                <a:spcBef>
                  <a:spcPct val="0"/>
                </a:spcBef>
              </a:pPr>
              <a:t>12</a:t>
            </a:fld>
            <a:endParaRPr lang="zh-CN" altLang="en-US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706" name="幻灯片图像占位符 254977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00707" name="文本占位符 254978"/>
          <p:cNvSpPr>
            <a:spLocks noGrp="1" noChangeArrowheads="1"/>
          </p:cNvSpPr>
          <p:nvPr>
            <p:ph type="body" idx="6"/>
          </p:nvPr>
        </p:nvSpPr>
        <p:spPr>
          <a:xfrm>
            <a:off x="685800" y="4343400"/>
            <a:ext cx="5486400" cy="4114800"/>
          </a:xfrm>
        </p:spPr>
        <p:txBody>
          <a:bodyPr/>
          <a:lstStyle/>
          <a:p>
            <a:pPr eaLnBrk="1" hangingPunct="1"/>
            <a:r>
              <a:rPr lang="zh-CN" altLang="en-US" smtClean="0"/>
              <a:t>地点在病房，病房护士接诊患者，安置床单位。</a:t>
            </a:r>
          </a:p>
        </p:txBody>
      </p:sp>
      <p:sp>
        <p:nvSpPr>
          <p:cNvPr id="200708" name="灯片编号占位符 1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1pPr>
            <a:lvl2pPr marL="742950" indent="-285750"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2pPr>
            <a:lvl3pPr marL="1143000" indent="-228600"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3pPr>
            <a:lvl4pPr marL="1600200" indent="-228600"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4pPr>
            <a:lvl5pPr marL="2057400" indent="-228600"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9pPr>
          </a:lstStyle>
          <a:p>
            <a:pPr>
              <a:spcBef>
                <a:spcPct val="0"/>
              </a:spcBef>
            </a:pPr>
            <a:fld id="{2207EF30-6943-40B0-92D3-400CD99421F3}" type="slidenum">
              <a:rPr altLang="en-US" smtClean="0">
                <a:solidFill>
                  <a:schemeClr val="tx1"/>
                </a:solidFill>
              </a:rPr>
              <a:pPr>
                <a:spcBef>
                  <a:spcPct val="0"/>
                </a:spcBef>
              </a:pPr>
              <a:t>19</a:t>
            </a:fld>
            <a:endParaRPr lang="zh-CN" altLang="en-US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02" name="幻灯片图像占位符 106497"/>
          <p:cNvSpPr>
            <a:spLocks noGrp="1" noRot="1" noChangeAspect="1" noChangeArrowheads="1" noTextEdit="1"/>
          </p:cNvSpPr>
          <p:nvPr>
            <p:ph type="sldImg" idx="4294967295"/>
          </p:nvPr>
        </p:nvSpPr>
        <p:spPr/>
      </p:sp>
      <p:sp>
        <p:nvSpPr>
          <p:cNvPr id="204803" name="文本占位符 106498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pPr eaLnBrk="1" hangingPunct="1"/>
            <a:r>
              <a:rPr lang="zh-CN" altLang="en-US" sz="1400" smtClean="0"/>
              <a:t>不同病理类型阑尾炎的腹痛也有差异，</a:t>
            </a:r>
            <a:r>
              <a:rPr lang="zh-CN" altLang="en-US" smtClean="0"/>
              <a:t>如单纯性阑尾炎是轻度隐痛；化脓性呈阵发性胀痛和剧痛；坏疽性呈持续性剧烈腹痛；</a:t>
            </a:r>
          </a:p>
        </p:txBody>
      </p:sp>
      <p:sp>
        <p:nvSpPr>
          <p:cNvPr id="204804" name="灯片编号占位符 1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1pPr>
            <a:lvl2pPr marL="742950" indent="-285750"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2pPr>
            <a:lvl3pPr marL="1143000" indent="-228600"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3pPr>
            <a:lvl4pPr marL="1600200" indent="-228600"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4pPr>
            <a:lvl5pPr marL="2057400" indent="-228600">
              <a:spcBef>
                <a:spcPct val="50000"/>
              </a:spcBef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accent2"/>
                </a:solidFill>
                <a:latin typeface="Arial" pitchFamily="34" charset="0"/>
                <a:ea typeface="楷体_GB2312" pitchFamily="49" charset="-122"/>
              </a:defRPr>
            </a:lvl9pPr>
          </a:lstStyle>
          <a:p>
            <a:pPr>
              <a:spcBef>
                <a:spcPct val="0"/>
              </a:spcBef>
            </a:pPr>
            <a:fld id="{F155BCB9-7722-4945-A280-5AB84DBB1D8D}" type="slidenum">
              <a:rPr altLang="en-US" smtClean="0">
                <a:solidFill>
                  <a:schemeClr val="tx1"/>
                </a:solidFill>
              </a:rPr>
              <a:pPr>
                <a:spcBef>
                  <a:spcPct val="0"/>
                </a:spcBef>
              </a:pPr>
              <a:t>22</a:t>
            </a:fld>
            <a:endParaRPr lang="zh-CN" altLang="en-US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260CE-BE24-4D1D-A6B4-92A8DE069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71077-2026-4916-BD26-E8BC273A8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E891B-5819-4287-90C3-9CCDCF27A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BE1B1-913E-4925-9393-4249DC407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8FBED7-0B28-4BD4-AAF9-06A995956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517E10-59B3-4763-ABC0-B08AE0DB2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858910-1E46-4161-B5EE-32BB689D4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3F158-FC92-4305-8BF0-16974FA39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9C188-128F-49D6-B0FD-0E52B624C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9A28C-5F17-4EE1-8D3B-5577D1678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BC8EF-6B9E-4856-B7AD-64A510F7E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 bwMode="auto"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任意多边形 241665">
            <a:extLst>
              <a:ext uri="{FF2B5EF4-FFF2-40B4-BE49-F238E27FC236}">
                <a16:creationId xmlns:a16="http://schemas.microsoft.com/office/drawing/2014/main" id="{FACFF8AE-9AA1-4D6D-AD44-C6E02517DC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-9525" y="1447800"/>
            <a:ext cx="9164638" cy="3832225"/>
          </a:xfrm>
          <a:custGeom>
            <a:gdLst>
              <a:gd name="T0" fmla="*/ 12 w 5773"/>
              <a:gd name="T1" fmla="*/ 124 h 2414"/>
              <a:gd name="T2" fmla="*/ 1381 w 5773"/>
              <a:gd name="T3" fmla="*/ 12 h 2414"/>
              <a:gd name="T4" fmla="*/ 4064 w 5773"/>
              <a:gd name="T5" fmla="*/ 581 h 2414"/>
              <a:gd name="T6" fmla="*/ 5773 w 5773"/>
              <a:gd name="T7" fmla="*/ 118 h 2414"/>
              <a:gd name="T8" fmla="*/ 5766 w 5773"/>
              <a:gd name="T9" fmla="*/ 2151 h 2414"/>
              <a:gd name="T10" fmla="*/ 3966 w 5773"/>
              <a:gd name="T11" fmla="*/ 2263 h 2414"/>
              <a:gd name="T12" fmla="*/ 1963 w 5773"/>
              <a:gd name="T13" fmla="*/ 1897 h 2414"/>
              <a:gd name="T14" fmla="*/ 6 w 5773"/>
              <a:gd name="T15" fmla="*/ 2407 h 2414"/>
              <a:gd name="T16" fmla="*/ 12 w 5773"/>
              <a:gd name="T17" fmla="*/ 124 h 24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773" h="2414">
                <a:moveTo>
                  <a:pt x="12" y="124"/>
                </a:moveTo>
                <a:cubicBezTo>
                  <a:pt x="150" y="76"/>
                  <a:pt x="581" y="0"/>
                  <a:pt x="1381" y="12"/>
                </a:cubicBezTo>
                <a:cubicBezTo>
                  <a:pt x="2181" y="23"/>
                  <a:pt x="3370" y="437"/>
                  <a:pt x="4064" y="581"/>
                </a:cubicBezTo>
                <a:cubicBezTo>
                  <a:pt x="4758" y="725"/>
                  <a:pt x="5635" y="219"/>
                  <a:pt x="5773" y="118"/>
                </a:cubicBezTo>
                <a:lnTo>
                  <a:pt x="5766" y="2151"/>
                </a:lnTo>
                <a:cubicBezTo>
                  <a:pt x="4994" y="2407"/>
                  <a:pt x="4326" y="2311"/>
                  <a:pt x="3966" y="2263"/>
                </a:cubicBezTo>
                <a:cubicBezTo>
                  <a:pt x="3606" y="2215"/>
                  <a:pt x="2715" y="1873"/>
                  <a:pt x="1963" y="1897"/>
                </a:cubicBezTo>
                <a:cubicBezTo>
                  <a:pt x="1305" y="1893"/>
                  <a:pt x="0" y="2402"/>
                  <a:pt x="6" y="2407"/>
                </a:cubicBezTo>
                <a:cubicBezTo>
                  <a:pt x="12" y="2414"/>
                  <a:pt x="12" y="568"/>
                  <a:pt x="12" y="124"/>
                </a:cubicBezTo>
                <a:close/>
              </a:path>
            </a:pathLst>
          </a:custGeom>
          <a:solidFill>
            <a:schemeClr val="accent1">
              <a:alpha val="41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endParaRPr lang="zh-CN" altLang="en-US"/>
          </a:p>
        </p:txBody>
      </p:sp>
      <p:sp>
        <p:nvSpPr>
          <p:cNvPr id="5" name="任意多边形 241666">
            <a:extLst>
              <a:ext uri="{FF2B5EF4-FFF2-40B4-BE49-F238E27FC236}">
                <a16:creationId xmlns:a16="http://schemas.microsoft.com/office/drawing/2014/main" id="{0DF6B383-C6D4-4755-A10A-341DBFFFFF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-9525" y="1730375"/>
            <a:ext cx="9150350" cy="3265488"/>
          </a:xfrm>
          <a:custGeom>
            <a:gdLst>
              <a:gd name="T0" fmla="*/ 6 w 5764"/>
              <a:gd name="T1" fmla="*/ 272 h 2057"/>
              <a:gd name="T2" fmla="*/ 1453 w 5764"/>
              <a:gd name="T3" fmla="*/ 10 h 2057"/>
              <a:gd name="T4" fmla="*/ 4182 w 5764"/>
              <a:gd name="T5" fmla="*/ 482 h 2057"/>
              <a:gd name="T6" fmla="*/ 5764 w 5764"/>
              <a:gd name="T7" fmla="*/ 154 h 2057"/>
              <a:gd name="T8" fmla="*/ 5764 w 5764"/>
              <a:gd name="T9" fmla="*/ 1806 h 2057"/>
              <a:gd name="T10" fmla="*/ 4005 w 5764"/>
              <a:gd name="T11" fmla="*/ 1994 h 2057"/>
              <a:gd name="T12" fmla="*/ 1891 w 5764"/>
              <a:gd name="T13" fmla="*/ 1522 h 2057"/>
              <a:gd name="T14" fmla="*/ 6 w 5764"/>
              <a:gd name="T15" fmla="*/ 1967 h 2057"/>
              <a:gd name="T16" fmla="*/ 6 w 5764"/>
              <a:gd name="T17" fmla="*/ 272 h 20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764" h="2057">
                <a:moveTo>
                  <a:pt x="6" y="272"/>
                </a:moveTo>
                <a:cubicBezTo>
                  <a:pt x="144" y="233"/>
                  <a:pt x="656" y="0"/>
                  <a:pt x="1453" y="10"/>
                </a:cubicBezTo>
                <a:cubicBezTo>
                  <a:pt x="2250" y="20"/>
                  <a:pt x="3475" y="403"/>
                  <a:pt x="4182" y="482"/>
                </a:cubicBezTo>
                <a:cubicBezTo>
                  <a:pt x="4890" y="561"/>
                  <a:pt x="5626" y="237"/>
                  <a:pt x="5764" y="154"/>
                </a:cubicBezTo>
                <a:lnTo>
                  <a:pt x="5764" y="1806"/>
                </a:lnTo>
                <a:cubicBezTo>
                  <a:pt x="4919" y="2052"/>
                  <a:pt x="4485" y="2057"/>
                  <a:pt x="4005" y="1994"/>
                </a:cubicBezTo>
                <a:cubicBezTo>
                  <a:pt x="3526" y="1929"/>
                  <a:pt x="2640" y="1502"/>
                  <a:pt x="1891" y="1522"/>
                </a:cubicBezTo>
                <a:cubicBezTo>
                  <a:pt x="1234" y="1519"/>
                  <a:pt x="0" y="1962"/>
                  <a:pt x="6" y="1967"/>
                </a:cubicBezTo>
                <a:cubicBezTo>
                  <a:pt x="12" y="1972"/>
                  <a:pt x="6" y="641"/>
                  <a:pt x="6" y="27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endParaRPr lang="zh-CN" altLang="en-US"/>
          </a:p>
        </p:txBody>
      </p:sp>
      <p:grpSp>
        <p:nvGrpSpPr>
          <p:cNvPr id="6" name="组合 241667"/>
          <p:cNvGrpSpPr/>
          <p:nvPr/>
        </p:nvGrpSpPr>
        <p:grpSpPr>
          <a:xfrm>
            <a:off x="7086600" y="1947863"/>
            <a:ext cx="533400" cy="533400"/>
            <a:chOff x="4752" y="1200"/>
            <a:chExt cx="288" cy="288"/>
          </a:xfrm>
        </p:grpSpPr>
        <p:sp>
          <p:nvSpPr>
            <p:cNvPr id="7" name="椭圆 241668">
              <a:extLst>
                <a:ext uri="{FF2B5EF4-FFF2-40B4-BE49-F238E27FC236}">
                  <a16:creationId xmlns:a16="http://schemas.microsoft.com/office/drawing/2014/main" id="{7CDDC8ED-76CE-47CC-BC63-4109A32CF31C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752" y="1200"/>
              <a:ext cx="288" cy="288"/>
            </a:xfrm>
            <a:prstGeom prst="ellipse">
              <a:avLst/>
            </a:prstGeom>
            <a:gradFill rotWithShape="1">
              <a:gsLst>
                <a:gs pos="0">
                  <a:srgbClr val="C7CEE9"/>
                </a:gs>
                <a:gs pos="100000">
                  <a:schemeClr val="tx2">
                    <a:alpha val="31000"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4572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9144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3716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18288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2860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7432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2004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6576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itchFamily="34" charset="0"/>
                <a:buNone/>
                <a:defRPr/>
              </a:pPr>
              <a:endParaRPr lang="zh-CN" altLang="en-US"/>
            </a:p>
          </p:txBody>
        </p:sp>
        <p:sp>
          <p:nvSpPr>
            <p:cNvPr id="8" name="椭圆 241669">
              <a:extLst>
                <a:ext uri="{FF2B5EF4-FFF2-40B4-BE49-F238E27FC236}">
                  <a16:creationId xmlns:a16="http://schemas.microsoft.com/office/drawing/2014/main" id="{EDAFFFEE-61A5-420B-B1B1-6C617F273A2D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752" y="1200"/>
              <a:ext cx="192" cy="192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FFFFFF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4572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9144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3716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18288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2860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7432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2004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6576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itchFamily="34" charset="0"/>
                <a:buNone/>
                <a:defRPr/>
              </a:pPr>
              <a:endParaRPr lang="zh-CN" altLang="en-US"/>
            </a:p>
          </p:txBody>
        </p:sp>
      </p:grpSp>
      <p:grpSp>
        <p:nvGrpSpPr>
          <p:cNvPr id="9" name="组合 241670"/>
          <p:cNvGrpSpPr/>
          <p:nvPr/>
        </p:nvGrpSpPr>
        <p:grpSpPr>
          <a:xfrm>
            <a:off x="7620000" y="1371600"/>
            <a:ext cx="914400" cy="914400"/>
            <a:chOff x="4992" y="816"/>
            <a:chExt cx="576" cy="576"/>
          </a:xfrm>
        </p:grpSpPr>
        <p:sp>
          <p:nvSpPr>
            <p:cNvPr id="10" name="椭圆 241671">
              <a:extLst>
                <a:ext uri="{FF2B5EF4-FFF2-40B4-BE49-F238E27FC236}">
                  <a16:creationId xmlns:a16="http://schemas.microsoft.com/office/drawing/2014/main" id="{393157B2-9905-4481-9C58-7AD2A0EB6E3C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992" y="816"/>
              <a:ext cx="576" cy="576"/>
            </a:xfrm>
            <a:prstGeom prst="ellipse">
              <a:avLst/>
            </a:prstGeom>
            <a:solidFill>
              <a:schemeClr val="accent1">
                <a:alpha val="53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4572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9144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3716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18288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2860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7432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2004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6576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itchFamily="34" charset="0"/>
                <a:buNone/>
                <a:defRPr/>
              </a:pPr>
              <a:endParaRPr lang="zh-CN" altLang="en-US"/>
            </a:p>
          </p:txBody>
        </p:sp>
        <p:sp>
          <p:nvSpPr>
            <p:cNvPr id="11" name="椭圆 241672">
              <a:extLst>
                <a:ext uri="{FF2B5EF4-FFF2-40B4-BE49-F238E27FC236}">
                  <a16:creationId xmlns:a16="http://schemas.microsoft.com/office/drawing/2014/main" id="{53C9AAAF-98F3-449A-94B7-0162ED32B29E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992" y="912"/>
              <a:ext cx="480" cy="384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FFFFFF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4572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9144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3716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18288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2860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7432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2004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6576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itchFamily="34" charset="0"/>
                <a:buNone/>
                <a:defRPr/>
              </a:pPr>
              <a:endParaRPr lang="zh-CN" altLang="en-US"/>
            </a:p>
          </p:txBody>
        </p:sp>
      </p:grpSp>
      <p:pic>
        <p:nvPicPr>
          <p:cNvPr id="12" name="图片 241677" descr="卫校标志"/>
          <p:cNvPicPr>
            <a:picLocks noChangeAspect="1" noChangeArrowheads="1"/>
          </p:cNvPicPr>
          <p:nvPr/>
        </p:nvPicPr>
        <p:blipFill>
          <a:blip r:embed="rId1">
            <a:clrChange>
              <a:clrFrom>
                <a:srgbClr val="E3F4FE"/>
              </a:clrFrom>
              <a:clrTo>
                <a:srgbClr val="E3F4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850" y="188913"/>
            <a:ext cx="1008063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1676" name="标题 241675"/>
          <p:cNvSpPr>
            <a:spLocks noGrp="1"/>
          </p:cNvSpPr>
          <p:nvPr>
            <p:ph type="ctrTitle"/>
          </p:nvPr>
        </p:nvSpPr>
        <p:spPr>
          <a:xfrm>
            <a:off x="1143000" y="2590800"/>
            <a:ext cx="7086600" cy="1012825"/>
          </a:xfrm>
          <a:prstGeom prst="rect">
            <a:avLst/>
          </a:prstGeom>
          <a:noFill/>
          <a:ln w="9525">
            <a:noFill/>
          </a:ln>
          <a:effectLst>
            <a:outerShdw dist="53882" dir="2699999" algn="ctr" rotWithShape="0">
              <a:schemeClr val="tx1"/>
            </a:outerShdw>
          </a:effectLst>
        </p:spPr>
        <p:txBody>
          <a:bodyPr/>
          <a:lstStyle>
            <a:lvl1pPr lvl="0">
              <a:defRPr sz="4800">
                <a:ea typeface="楷体_GB2312" pitchFamily="49" charset="-122"/>
              </a:defRPr>
            </a:lvl1pPr>
          </a:lstStyle>
          <a:p>
            <a:pPr lvl="0"/>
            <a:r>
              <a:rPr lang="zh-CN" altLang="en-US" noProof="1"/>
              <a:t>单击此处编辑母版标题样式</a:t>
            </a:r>
          </a:p>
        </p:txBody>
      </p:sp>
      <p:sp>
        <p:nvSpPr>
          <p:cNvPr id="241677" name="副标题 241676"/>
          <p:cNvSpPr>
            <a:spLocks noGrp="1"/>
          </p:cNvSpPr>
          <p:nvPr>
            <p:ph type="subTitle" idx="1"/>
          </p:nvPr>
        </p:nvSpPr>
        <p:spPr>
          <a:xfrm>
            <a:off x="1258888" y="3860800"/>
            <a:ext cx="6705600" cy="381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0" lvl="0" indent="0" algn="ctr">
              <a:buNone/>
              <a:defRPr sz="2000"/>
            </a:lvl1pPr>
            <a:lvl2pPr marL="457200" lvl="1" indent="0" algn="ctr">
              <a:buNone/>
              <a:defRPr sz="2000"/>
            </a:lvl2pPr>
            <a:lvl3pPr marL="914400" lvl="2" indent="0" algn="ctr">
              <a:buNone/>
              <a:defRPr sz="2000"/>
            </a:lvl3pPr>
            <a:lvl4pPr marL="1371600" lvl="3" indent="0" algn="ctr">
              <a:buNone/>
              <a:defRPr sz="2000"/>
            </a:lvl4pPr>
            <a:lvl5pPr marL="1828800" lvl="4" indent="0" algn="ctr">
              <a:buNone/>
              <a:defRPr sz="2000"/>
            </a:lvl5pPr>
          </a:lstStyle>
          <a:p>
            <a:pPr lvl="0"/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1287454297"/>
      </p:ext>
    </p:extLst>
  </p:cSld>
  <p:clrMapOvr>
    <a:masterClrMapping/>
  </p:clrMapOvr>
  <p:transition/>
  <p:timing/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240654">
            <a:extLst>
              <a:ext uri="{FF2B5EF4-FFF2-40B4-BE49-F238E27FC236}">
                <a16:creationId xmlns:a16="http://schemas.microsoft.com/office/drawing/2014/main" id="{335C9CE5-782B-403C-9C75-2395624D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FEC12-A813-47E0-A3C6-62063BBBC936}" type="datetimeFigureOut">
              <a:rPr lang="zh-CN" altLang="en-US"/>
              <a:pPr>
                <a:defRPr/>
              </a:pPr>
              <a:t>2024/3/3</a:t>
            </a:fld>
            <a:endParaRPr lang="zh-CN" altLang="en-US"/>
          </a:p>
        </p:txBody>
      </p:sp>
      <p:sp>
        <p:nvSpPr>
          <p:cNvPr id="5" name="页脚占位符 240655">
            <a:extLst>
              <a:ext uri="{FF2B5EF4-FFF2-40B4-BE49-F238E27FC236}">
                <a16:creationId xmlns:a16="http://schemas.microsoft.com/office/drawing/2014/main" id="{81632D41-3F84-4515-892A-62145669D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240656">
            <a:extLst>
              <a:ext uri="{FF2B5EF4-FFF2-40B4-BE49-F238E27FC236}">
                <a16:creationId xmlns:a16="http://schemas.microsoft.com/office/drawing/2014/main" id="{65F5F486-5E8B-4564-B104-A197BD64E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50D44-176B-4ABC-9779-C6EEE280324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0802152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日期占位符 240654">
            <a:extLst>
              <a:ext uri="{FF2B5EF4-FFF2-40B4-BE49-F238E27FC236}">
                <a16:creationId xmlns:a16="http://schemas.microsoft.com/office/drawing/2014/main" id="{335C9CE5-782B-403C-9C75-2395624D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1B1B55-70B3-4FDB-BAF2-D7E8C7E3C15E}" type="datetimeFigureOut">
              <a:rPr lang="zh-CN" altLang="en-US"/>
              <a:pPr>
                <a:defRPr/>
              </a:pPr>
              <a:t>2024/3/3</a:t>
            </a:fld>
            <a:endParaRPr lang="zh-CN" altLang="en-US"/>
          </a:p>
        </p:txBody>
      </p:sp>
      <p:sp>
        <p:nvSpPr>
          <p:cNvPr id="5" name="页脚占位符 240655">
            <a:extLst>
              <a:ext uri="{FF2B5EF4-FFF2-40B4-BE49-F238E27FC236}">
                <a16:creationId xmlns:a16="http://schemas.microsoft.com/office/drawing/2014/main" id="{81632D41-3F84-4515-892A-62145669D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240656">
            <a:extLst>
              <a:ext uri="{FF2B5EF4-FFF2-40B4-BE49-F238E27FC236}">
                <a16:creationId xmlns:a16="http://schemas.microsoft.com/office/drawing/2014/main" id="{65F5F486-5E8B-4564-B104-A197BD64E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867D0-487A-4DC3-9C17-59E5138116C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994199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2504" cy="4495800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828800"/>
            <a:ext cx="4032504" cy="4495800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日期占位符 240654">
            <a:extLst>
              <a:ext uri="{FF2B5EF4-FFF2-40B4-BE49-F238E27FC236}">
                <a16:creationId xmlns:a16="http://schemas.microsoft.com/office/drawing/2014/main" id="{335C9CE5-782B-403C-9C75-2395624D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2F275-0531-4357-BB84-52E6C296FDDA}" type="datetimeFigureOut">
              <a:rPr lang="zh-CN" altLang="en-US"/>
              <a:pPr>
                <a:defRPr/>
              </a:pPr>
              <a:t>2024/3/3</a:t>
            </a:fld>
            <a:endParaRPr lang="zh-CN" altLang="en-US"/>
          </a:p>
        </p:txBody>
      </p:sp>
      <p:sp>
        <p:nvSpPr>
          <p:cNvPr id="6" name="页脚占位符 240655">
            <a:extLst>
              <a:ext uri="{FF2B5EF4-FFF2-40B4-BE49-F238E27FC236}">
                <a16:creationId xmlns:a16="http://schemas.microsoft.com/office/drawing/2014/main" id="{81632D41-3F84-4515-892A-62145669D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240656">
            <a:extLst>
              <a:ext uri="{FF2B5EF4-FFF2-40B4-BE49-F238E27FC236}">
                <a16:creationId xmlns:a16="http://schemas.microsoft.com/office/drawing/2014/main" id="{65F5F486-5E8B-4564-B104-A197BD64E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AA49D-4CD5-47E2-8DF4-7F176E359ED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320924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日期占位符 240654">
            <a:extLst>
              <a:ext uri="{FF2B5EF4-FFF2-40B4-BE49-F238E27FC236}">
                <a16:creationId xmlns:a16="http://schemas.microsoft.com/office/drawing/2014/main" id="{335C9CE5-782B-403C-9C75-2395624D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C3F84-24BE-4BD0-BD71-21DF3600C9DA}" type="datetimeFigureOut">
              <a:rPr lang="zh-CN" altLang="en-US"/>
              <a:pPr>
                <a:defRPr/>
              </a:pPr>
              <a:t>2024/3/3</a:t>
            </a:fld>
            <a:endParaRPr lang="zh-CN" altLang="en-US"/>
          </a:p>
        </p:txBody>
      </p:sp>
      <p:sp>
        <p:nvSpPr>
          <p:cNvPr id="8" name="页脚占位符 240655">
            <a:extLst>
              <a:ext uri="{FF2B5EF4-FFF2-40B4-BE49-F238E27FC236}">
                <a16:creationId xmlns:a16="http://schemas.microsoft.com/office/drawing/2014/main" id="{81632D41-3F84-4515-892A-62145669D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240656">
            <a:extLst>
              <a:ext uri="{FF2B5EF4-FFF2-40B4-BE49-F238E27FC236}">
                <a16:creationId xmlns:a16="http://schemas.microsoft.com/office/drawing/2014/main" id="{65F5F486-5E8B-4564-B104-A197BD64E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25BC1-954B-4F30-BCF9-2F30A12BEB3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380939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240654">
            <a:extLst>
              <a:ext uri="{FF2B5EF4-FFF2-40B4-BE49-F238E27FC236}">
                <a16:creationId xmlns:a16="http://schemas.microsoft.com/office/drawing/2014/main" id="{335C9CE5-782B-403C-9C75-2395624D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B431BA-759D-4BA9-BE8C-9913C68C1765}" type="datetimeFigureOut">
              <a:rPr lang="zh-CN" altLang="en-US"/>
              <a:pPr>
                <a:defRPr/>
              </a:pPr>
              <a:t>2024/3/3</a:t>
            </a:fld>
            <a:endParaRPr lang="zh-CN" altLang="en-US"/>
          </a:p>
        </p:txBody>
      </p:sp>
      <p:sp>
        <p:nvSpPr>
          <p:cNvPr id="4" name="页脚占位符 240655">
            <a:extLst>
              <a:ext uri="{FF2B5EF4-FFF2-40B4-BE49-F238E27FC236}">
                <a16:creationId xmlns:a16="http://schemas.microsoft.com/office/drawing/2014/main" id="{81632D41-3F84-4515-892A-62145669D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240656">
            <a:extLst>
              <a:ext uri="{FF2B5EF4-FFF2-40B4-BE49-F238E27FC236}">
                <a16:creationId xmlns:a16="http://schemas.microsoft.com/office/drawing/2014/main" id="{65F5F486-5E8B-4564-B104-A197BD64E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2B4F5-5CEF-4B6C-AF6A-F22B0001E8A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9454397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240654">
            <a:extLst>
              <a:ext uri="{FF2B5EF4-FFF2-40B4-BE49-F238E27FC236}">
                <a16:creationId xmlns:a16="http://schemas.microsoft.com/office/drawing/2014/main" id="{335C9CE5-782B-403C-9C75-2395624D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643F8-40DA-4DBF-90E7-6F87FE091037}" type="datetimeFigureOut">
              <a:rPr lang="zh-CN" altLang="en-US"/>
              <a:pPr>
                <a:defRPr/>
              </a:pPr>
              <a:t>2024/3/3</a:t>
            </a:fld>
            <a:endParaRPr lang="zh-CN" altLang="en-US"/>
          </a:p>
        </p:txBody>
      </p:sp>
      <p:sp>
        <p:nvSpPr>
          <p:cNvPr id="3" name="页脚占位符 240655">
            <a:extLst>
              <a:ext uri="{FF2B5EF4-FFF2-40B4-BE49-F238E27FC236}">
                <a16:creationId xmlns:a16="http://schemas.microsoft.com/office/drawing/2014/main" id="{81632D41-3F84-4515-892A-62145669D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240656">
            <a:extLst>
              <a:ext uri="{FF2B5EF4-FFF2-40B4-BE49-F238E27FC236}">
                <a16:creationId xmlns:a16="http://schemas.microsoft.com/office/drawing/2014/main" id="{65F5F486-5E8B-4564-B104-A197BD64E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99B59E-E3FE-4D57-BEF6-4A933D3EF12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9429583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" name="日期占位符 240654">
            <a:extLst>
              <a:ext uri="{FF2B5EF4-FFF2-40B4-BE49-F238E27FC236}">
                <a16:creationId xmlns:a16="http://schemas.microsoft.com/office/drawing/2014/main" id="{335C9CE5-782B-403C-9C75-2395624D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B8E25-9572-49D0-A849-BED1C49AA6EE}" type="datetimeFigureOut">
              <a:rPr lang="zh-CN" altLang="en-US"/>
              <a:pPr>
                <a:defRPr/>
              </a:pPr>
              <a:t>2024/3/3</a:t>
            </a:fld>
            <a:endParaRPr lang="zh-CN" altLang="en-US"/>
          </a:p>
        </p:txBody>
      </p:sp>
      <p:sp>
        <p:nvSpPr>
          <p:cNvPr id="6" name="页脚占位符 240655">
            <a:extLst>
              <a:ext uri="{FF2B5EF4-FFF2-40B4-BE49-F238E27FC236}">
                <a16:creationId xmlns:a16="http://schemas.microsoft.com/office/drawing/2014/main" id="{81632D41-3F84-4515-892A-62145669D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240656">
            <a:extLst>
              <a:ext uri="{FF2B5EF4-FFF2-40B4-BE49-F238E27FC236}">
                <a16:creationId xmlns:a16="http://schemas.microsoft.com/office/drawing/2014/main" id="{65F5F486-5E8B-4564-B104-A197BD64E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3F760-D840-44B4-8A54-74123C82145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8506835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" name="日期占位符 240654">
            <a:extLst>
              <a:ext uri="{FF2B5EF4-FFF2-40B4-BE49-F238E27FC236}">
                <a16:creationId xmlns:a16="http://schemas.microsoft.com/office/drawing/2014/main" id="{335C9CE5-782B-403C-9C75-2395624D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443D3-BF6B-4A05-914E-F732A1543F37}" type="datetimeFigureOut">
              <a:rPr lang="zh-CN" altLang="en-US"/>
              <a:pPr>
                <a:defRPr/>
              </a:pPr>
              <a:t>2024/3/3</a:t>
            </a:fld>
            <a:endParaRPr lang="zh-CN" altLang="en-US"/>
          </a:p>
        </p:txBody>
      </p:sp>
      <p:sp>
        <p:nvSpPr>
          <p:cNvPr id="6" name="页脚占位符 240655">
            <a:extLst>
              <a:ext uri="{FF2B5EF4-FFF2-40B4-BE49-F238E27FC236}">
                <a16:creationId xmlns:a16="http://schemas.microsoft.com/office/drawing/2014/main" id="{81632D41-3F84-4515-892A-62145669D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240656">
            <a:extLst>
              <a:ext uri="{FF2B5EF4-FFF2-40B4-BE49-F238E27FC236}">
                <a16:creationId xmlns:a16="http://schemas.microsoft.com/office/drawing/2014/main" id="{65F5F486-5E8B-4564-B104-A197BD64E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22C64-B6F9-4D8E-A5C9-313644717CC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458098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240654">
            <a:extLst>
              <a:ext uri="{FF2B5EF4-FFF2-40B4-BE49-F238E27FC236}">
                <a16:creationId xmlns:a16="http://schemas.microsoft.com/office/drawing/2014/main" id="{335C9CE5-782B-403C-9C75-2395624D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2DE29-34F8-4D1A-838F-DC6FAA64974A}" type="datetimeFigureOut">
              <a:rPr lang="zh-CN" altLang="en-US"/>
              <a:pPr>
                <a:defRPr/>
              </a:pPr>
              <a:t>2024/3/3</a:t>
            </a:fld>
            <a:endParaRPr lang="zh-CN" altLang="en-US"/>
          </a:p>
        </p:txBody>
      </p:sp>
      <p:sp>
        <p:nvSpPr>
          <p:cNvPr id="5" name="页脚占位符 240655">
            <a:extLst>
              <a:ext uri="{FF2B5EF4-FFF2-40B4-BE49-F238E27FC236}">
                <a16:creationId xmlns:a16="http://schemas.microsoft.com/office/drawing/2014/main" id="{81632D41-3F84-4515-892A-62145669D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240656">
            <a:extLst>
              <a:ext uri="{FF2B5EF4-FFF2-40B4-BE49-F238E27FC236}">
                <a16:creationId xmlns:a16="http://schemas.microsoft.com/office/drawing/2014/main" id="{65F5F486-5E8B-4564-B104-A197BD64E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4B1003-6E2A-420D-BE2F-79646FB8219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2461595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685800"/>
            <a:ext cx="2057400" cy="5638800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685800"/>
            <a:ext cx="6052930" cy="5638800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240654">
            <a:extLst>
              <a:ext uri="{FF2B5EF4-FFF2-40B4-BE49-F238E27FC236}">
                <a16:creationId xmlns:a16="http://schemas.microsoft.com/office/drawing/2014/main" id="{335C9CE5-782B-403C-9C75-2395624D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30CD2-4654-4E46-B010-1FA9728D4F19}" type="datetimeFigureOut">
              <a:rPr lang="zh-CN" altLang="en-US"/>
              <a:pPr>
                <a:defRPr/>
              </a:pPr>
              <a:t>2024/3/3</a:t>
            </a:fld>
            <a:endParaRPr lang="zh-CN" altLang="en-US"/>
          </a:p>
        </p:txBody>
      </p:sp>
      <p:sp>
        <p:nvSpPr>
          <p:cNvPr id="5" name="页脚占位符 240655">
            <a:extLst>
              <a:ext uri="{FF2B5EF4-FFF2-40B4-BE49-F238E27FC236}">
                <a16:creationId xmlns:a16="http://schemas.microsoft.com/office/drawing/2014/main" id="{81632D41-3F84-4515-892A-62145669D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240656">
            <a:extLst>
              <a:ext uri="{FF2B5EF4-FFF2-40B4-BE49-F238E27FC236}">
                <a16:creationId xmlns:a16="http://schemas.microsoft.com/office/drawing/2014/main" id="{65F5F486-5E8B-4564-B104-A197BD64E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3C0405-A941-4C0C-B86A-F68D754BBD5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37682118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Chart" preserve="1">
  <p:cSld name="标题，文本与图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图表占位符 3"/>
          <p:cNvSpPr>
            <a:spLocks noGrp="1"/>
          </p:cNvSpPr>
          <p:nvPr>
            <p:ph type="chart"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endParaRPr lang="zh-CN" altLang="en-US" noProof="1"/>
          </a:p>
        </p:txBody>
      </p:sp>
      <p:sp>
        <p:nvSpPr>
          <p:cNvPr id="5" name="日期占位符 240654">
            <a:extLst>
              <a:ext uri="{FF2B5EF4-FFF2-40B4-BE49-F238E27FC236}">
                <a16:creationId xmlns:a16="http://schemas.microsoft.com/office/drawing/2014/main" id="{335C9CE5-782B-403C-9C75-2395624D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812E6-C5E0-497E-9F45-6F971B9F692C}" type="datetimeFigureOut">
              <a:rPr lang="zh-CN" altLang="en-US"/>
              <a:pPr>
                <a:defRPr/>
              </a:pPr>
              <a:t>2024/3/3</a:t>
            </a:fld>
            <a:endParaRPr lang="zh-CN" altLang="en-US"/>
          </a:p>
        </p:txBody>
      </p:sp>
      <p:sp>
        <p:nvSpPr>
          <p:cNvPr id="6" name="页脚占位符 240655">
            <a:extLst>
              <a:ext uri="{FF2B5EF4-FFF2-40B4-BE49-F238E27FC236}">
                <a16:creationId xmlns:a16="http://schemas.microsoft.com/office/drawing/2014/main" id="{81632D41-3F84-4515-892A-62145669D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240656">
            <a:extLst>
              <a:ext uri="{FF2B5EF4-FFF2-40B4-BE49-F238E27FC236}">
                <a16:creationId xmlns:a16="http://schemas.microsoft.com/office/drawing/2014/main" id="{65F5F486-5E8B-4564-B104-A197BD64E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08B2C1-89FB-4AB5-823A-13D9947C180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5362408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oleObject" Target="../embeddings/oleObject1.bin" TargetMode="Internal" /><Relationship Id="rId14" Type="http://schemas.openxmlformats.org/officeDocument/2006/relationships/image" Target="../media/image3.png" /><Relationship Id="rId15" Type="http://schemas.openxmlformats.org/officeDocument/2006/relationships/vmlDrawing" Target="../drawings/vmlDrawing1.vm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9458" name="对象 240641"/>
          <p:cNvGraphicFramePr>
            <a:graphicFrameLocks noChangeAspect="1"/>
          </p:cNvGraphicFramePr>
          <p:nvPr/>
        </p:nvGraphicFramePr>
        <p:xfrm>
          <a:off x="0" y="0"/>
          <a:ext cx="9144000" cy="1200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13" imgW="9561905" imgH="1600000" progId="Photoshop.Image.6">
                  <p:embed/>
                </p:oleObj>
              </mc:Choice>
              <mc:Fallback>
                <p:oleObj r:id="rId13" imgW="9561905" imgH="1600000" progId="Photoshop.Image.6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4000" cy="1200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59" name="任意多边形 240642">
            <a:extLst>
              <a:ext uri="{FF2B5EF4-FFF2-40B4-BE49-F238E27FC236}">
                <a16:creationId xmlns:a16="http://schemas.microsoft.com/office/drawing/2014/main" id="{F155C908-5089-4BB5-BE46-C8A34F0438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1113" y="280988"/>
            <a:ext cx="9155113" cy="1620837"/>
          </a:xfrm>
          <a:custGeom>
            <a:gdLst>
              <a:gd name="T0" fmla="*/ 6 w 5767"/>
              <a:gd name="T1" fmla="*/ 109 h 1021"/>
              <a:gd name="T2" fmla="*/ 1427 w 5767"/>
              <a:gd name="T3" fmla="*/ 46 h 1021"/>
              <a:gd name="T4" fmla="*/ 4032 w 5767"/>
              <a:gd name="T5" fmla="*/ 255 h 1021"/>
              <a:gd name="T6" fmla="*/ 5767 w 5767"/>
              <a:gd name="T7" fmla="*/ 0 h 1021"/>
              <a:gd name="T8" fmla="*/ 5767 w 5767"/>
              <a:gd name="T9" fmla="*/ 776 h 1021"/>
              <a:gd name="T10" fmla="*/ 4065 w 5767"/>
              <a:gd name="T11" fmla="*/ 831 h 1021"/>
              <a:gd name="T12" fmla="*/ 1984 w 5767"/>
              <a:gd name="T13" fmla="*/ 674 h 1021"/>
              <a:gd name="T14" fmla="*/ 14 w 5767"/>
              <a:gd name="T15" fmla="*/ 995 h 1021"/>
              <a:gd name="T16" fmla="*/ 6 w 5767"/>
              <a:gd name="T17" fmla="*/ 109 h 10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767" h="1021">
                <a:moveTo>
                  <a:pt x="6" y="109"/>
                </a:moveTo>
                <a:cubicBezTo>
                  <a:pt x="144" y="93"/>
                  <a:pt x="626" y="42"/>
                  <a:pt x="1427" y="46"/>
                </a:cubicBezTo>
                <a:cubicBezTo>
                  <a:pt x="2228" y="50"/>
                  <a:pt x="3321" y="224"/>
                  <a:pt x="4032" y="255"/>
                </a:cubicBezTo>
                <a:cubicBezTo>
                  <a:pt x="4742" y="286"/>
                  <a:pt x="5649" y="91"/>
                  <a:pt x="5767" y="0"/>
                </a:cubicBezTo>
                <a:lnTo>
                  <a:pt x="5767" y="776"/>
                </a:lnTo>
                <a:cubicBezTo>
                  <a:pt x="4948" y="879"/>
                  <a:pt x="4543" y="844"/>
                  <a:pt x="4065" y="831"/>
                </a:cubicBezTo>
                <a:cubicBezTo>
                  <a:pt x="3587" y="818"/>
                  <a:pt x="2973" y="694"/>
                  <a:pt x="1984" y="674"/>
                </a:cubicBezTo>
                <a:cubicBezTo>
                  <a:pt x="995" y="654"/>
                  <a:pt x="28" y="969"/>
                  <a:pt x="14" y="995"/>
                </a:cubicBezTo>
                <a:cubicBezTo>
                  <a:pt x="0" y="1021"/>
                  <a:pt x="6" y="255"/>
                  <a:pt x="6" y="109"/>
                </a:cubicBezTo>
                <a:close/>
              </a:path>
            </a:pathLst>
          </a:custGeom>
          <a:solidFill>
            <a:schemeClr val="accent1">
              <a:alpha val="41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endParaRPr lang="zh-CN" altLang="en-US"/>
          </a:p>
        </p:txBody>
      </p:sp>
      <p:sp>
        <p:nvSpPr>
          <p:cNvPr id="19460" name="任意多边形 240643">
            <a:extLst>
              <a:ext uri="{FF2B5EF4-FFF2-40B4-BE49-F238E27FC236}">
                <a16:creationId xmlns:a16="http://schemas.microsoft.com/office/drawing/2014/main" id="{140BB229-BC24-47BF-B2D4-97023F4BAC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0638" y="533400"/>
            <a:ext cx="9161463" cy="1006475"/>
          </a:xfrm>
          <a:custGeom>
            <a:gdLst>
              <a:gd name="T0" fmla="*/ 20 w 5771"/>
              <a:gd name="T1" fmla="*/ 109 h 634"/>
              <a:gd name="T2" fmla="*/ 1442 w 5771"/>
              <a:gd name="T3" fmla="*/ 3 h 634"/>
              <a:gd name="T4" fmla="*/ 4150 w 5771"/>
              <a:gd name="T5" fmla="*/ 148 h 634"/>
              <a:gd name="T6" fmla="*/ 5771 w 5771"/>
              <a:gd name="T7" fmla="*/ 37 h 634"/>
              <a:gd name="T8" fmla="*/ 5771 w 5771"/>
              <a:gd name="T9" fmla="*/ 557 h 634"/>
              <a:gd name="T10" fmla="*/ 3942 w 5771"/>
              <a:gd name="T11" fmla="*/ 592 h 634"/>
              <a:gd name="T12" fmla="*/ 1839 w 5771"/>
              <a:gd name="T13" fmla="*/ 456 h 634"/>
              <a:gd name="T14" fmla="*/ 6 w 5771"/>
              <a:gd name="T15" fmla="*/ 620 h 634"/>
              <a:gd name="T16" fmla="*/ 20 w 5771"/>
              <a:gd name="T17" fmla="*/ 109 h 6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771" h="634">
                <a:moveTo>
                  <a:pt x="20" y="109"/>
                </a:moveTo>
                <a:cubicBezTo>
                  <a:pt x="26" y="109"/>
                  <a:pt x="645" y="0"/>
                  <a:pt x="1442" y="3"/>
                </a:cubicBezTo>
                <a:cubicBezTo>
                  <a:pt x="2239" y="6"/>
                  <a:pt x="3443" y="123"/>
                  <a:pt x="4150" y="148"/>
                </a:cubicBezTo>
                <a:cubicBezTo>
                  <a:pt x="4858" y="173"/>
                  <a:pt x="5633" y="63"/>
                  <a:pt x="5771" y="37"/>
                </a:cubicBezTo>
                <a:lnTo>
                  <a:pt x="5771" y="557"/>
                </a:lnTo>
                <a:cubicBezTo>
                  <a:pt x="4926" y="634"/>
                  <a:pt x="4422" y="612"/>
                  <a:pt x="3942" y="592"/>
                </a:cubicBezTo>
                <a:cubicBezTo>
                  <a:pt x="3463" y="572"/>
                  <a:pt x="2588" y="450"/>
                  <a:pt x="1839" y="456"/>
                </a:cubicBezTo>
                <a:cubicBezTo>
                  <a:pt x="1182" y="455"/>
                  <a:pt x="0" y="618"/>
                  <a:pt x="6" y="620"/>
                </a:cubicBezTo>
                <a:cubicBezTo>
                  <a:pt x="12" y="621"/>
                  <a:pt x="14" y="109"/>
                  <a:pt x="20" y="10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ctr" rtl="0" eaLnBrk="0" fontAlgn="base" latinLnBrk="1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ctr" defTabSz="914400" rtl="0" eaLnBrk="1" fontAlgn="base" latinLnBrk="1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endParaRPr lang="zh-CN" altLang="en-US"/>
          </a:p>
        </p:txBody>
      </p:sp>
      <p:grpSp>
        <p:nvGrpSpPr>
          <p:cNvPr id="19461" name="组合 240644"/>
          <p:cNvGrpSpPr/>
          <p:nvPr/>
        </p:nvGrpSpPr>
        <p:grpSpPr>
          <a:xfrm>
            <a:off x="7740650" y="347663"/>
            <a:ext cx="387350" cy="366712"/>
            <a:chOff x="4752" y="1200"/>
            <a:chExt cx="288" cy="288"/>
          </a:xfrm>
        </p:grpSpPr>
        <p:sp>
          <p:nvSpPr>
            <p:cNvPr id="2" name="椭圆 240645">
              <a:extLst>
                <a:ext uri="{FF2B5EF4-FFF2-40B4-BE49-F238E27FC236}">
                  <a16:creationId xmlns:a16="http://schemas.microsoft.com/office/drawing/2014/main" id="{34869C61-9CC9-488E-8E23-5C1D2CA62762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752" y="1200"/>
              <a:ext cx="288" cy="288"/>
            </a:xfrm>
            <a:prstGeom prst="ellipse">
              <a:avLst/>
            </a:prstGeom>
            <a:gradFill rotWithShape="1">
              <a:gsLst>
                <a:gs pos="0">
                  <a:srgbClr val="C7CEE9"/>
                </a:gs>
                <a:gs pos="100000">
                  <a:schemeClr val="tx2">
                    <a:alpha val="31000"/>
                  </a:scheme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4572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9144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3716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18288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2860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7432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2004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6576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itchFamily="34" charset="0"/>
                <a:buNone/>
                <a:defRPr/>
              </a:pPr>
              <a:endParaRPr lang="zh-CN" altLang="en-US"/>
            </a:p>
          </p:txBody>
        </p:sp>
        <p:sp>
          <p:nvSpPr>
            <p:cNvPr id="3" name="椭圆 240646">
              <a:extLst>
                <a:ext uri="{FF2B5EF4-FFF2-40B4-BE49-F238E27FC236}">
                  <a16:creationId xmlns:a16="http://schemas.microsoft.com/office/drawing/2014/main" id="{0CD40F4D-B147-406F-85A8-47E96E8F5C08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752" y="1200"/>
              <a:ext cx="192" cy="192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FFFFFF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4572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9144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3716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18288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2860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7432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2004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6576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itchFamily="34" charset="0"/>
                <a:buNone/>
                <a:defRPr/>
              </a:pPr>
              <a:endParaRPr lang="zh-CN" altLang="en-US"/>
            </a:p>
          </p:txBody>
        </p:sp>
      </p:grpSp>
      <p:grpSp>
        <p:nvGrpSpPr>
          <p:cNvPr id="19462" name="组合 240647"/>
          <p:cNvGrpSpPr/>
          <p:nvPr/>
        </p:nvGrpSpPr>
        <p:grpSpPr>
          <a:xfrm>
            <a:off x="8153400" y="53975"/>
            <a:ext cx="609600" cy="592138"/>
            <a:chOff x="4992" y="816"/>
            <a:chExt cx="576" cy="576"/>
          </a:xfrm>
        </p:grpSpPr>
        <p:sp>
          <p:nvSpPr>
            <p:cNvPr id="19465" name="椭圆 240648">
              <a:extLst>
                <a:ext uri="{FF2B5EF4-FFF2-40B4-BE49-F238E27FC236}">
                  <a16:creationId xmlns:a16="http://schemas.microsoft.com/office/drawing/2014/main" id="{4080CA9C-19ED-4C83-ABEA-80EB86EB21A5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992" y="816"/>
              <a:ext cx="576" cy="576"/>
            </a:xfrm>
            <a:prstGeom prst="ellipse">
              <a:avLst/>
            </a:prstGeom>
            <a:solidFill>
              <a:schemeClr val="accent1">
                <a:alpha val="53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4572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9144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3716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18288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2860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7432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2004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6576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itchFamily="34" charset="0"/>
                <a:buNone/>
                <a:defRPr/>
              </a:pPr>
              <a:endParaRPr lang="zh-CN" altLang="en-US"/>
            </a:p>
          </p:txBody>
        </p:sp>
        <p:sp>
          <p:nvSpPr>
            <p:cNvPr id="19466" name="椭圆 240649">
              <a:extLst>
                <a:ext uri="{FF2B5EF4-FFF2-40B4-BE49-F238E27FC236}">
                  <a16:creationId xmlns:a16="http://schemas.microsoft.com/office/drawing/2014/main" id="{DD8029A5-9E88-45EC-B840-E71EF6BDBD13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992" y="912"/>
              <a:ext cx="480" cy="385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FFFFFF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4572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9144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3716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18288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2860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7432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2004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6576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itchFamily="34" charset="0"/>
                <a:buNone/>
                <a:defRPr/>
              </a:pPr>
              <a:endParaRPr lang="zh-CN" altLang="en-US"/>
            </a:p>
          </p:txBody>
        </p:sp>
      </p:grpSp>
      <p:grpSp>
        <p:nvGrpSpPr>
          <p:cNvPr id="19463" name="组合 240650"/>
          <p:cNvGrpSpPr/>
          <p:nvPr/>
        </p:nvGrpSpPr>
        <p:grpSpPr>
          <a:xfrm>
            <a:off x="171450" y="819150"/>
            <a:ext cx="720725" cy="762000"/>
            <a:chOff x="4992" y="816"/>
            <a:chExt cx="576" cy="576"/>
          </a:xfrm>
        </p:grpSpPr>
        <p:sp>
          <p:nvSpPr>
            <p:cNvPr id="4" name="椭圆 240651">
              <a:extLst>
                <a:ext uri="{FF2B5EF4-FFF2-40B4-BE49-F238E27FC236}">
                  <a16:creationId xmlns:a16="http://schemas.microsoft.com/office/drawing/2014/main" id="{7B49D20F-F365-479A-9A36-45DC020CDDA8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992" y="816"/>
              <a:ext cx="576" cy="576"/>
            </a:xfrm>
            <a:prstGeom prst="ellipse">
              <a:avLst/>
            </a:prstGeom>
            <a:solidFill>
              <a:schemeClr val="tx2">
                <a:alpha val="53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4572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9144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3716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18288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2860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7432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2004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6576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itchFamily="34" charset="0"/>
                <a:buNone/>
                <a:defRPr/>
              </a:pPr>
              <a:endParaRPr lang="zh-CN" altLang="en-US"/>
            </a:p>
          </p:txBody>
        </p:sp>
        <p:sp>
          <p:nvSpPr>
            <p:cNvPr id="19469" name="椭圆 240652">
              <a:extLst>
                <a:ext uri="{FF2B5EF4-FFF2-40B4-BE49-F238E27FC236}">
                  <a16:creationId xmlns:a16="http://schemas.microsoft.com/office/drawing/2014/main" id="{5EC5646C-EBF1-4143-954C-AEDCECBDBC28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992" y="912"/>
              <a:ext cx="480" cy="384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rgbClr val="FFFFFF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4572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9144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3716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1828800" algn="ctr" rtl="0" eaLnBrk="0" fontAlgn="base" latinLnBrk="1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2860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7432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2004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657600" algn="ctr" defTabSz="914400" rtl="0" eaLnBrk="1" fontAlgn="base" latinLnBrk="1" hangingPunct="1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  <a:buFont typeface="Arial" pitchFamily="34" charset="0"/>
                <a:buNone/>
                <a:defRPr/>
              </a:pPr>
              <a:endParaRPr lang="zh-CN" altLang="en-US"/>
            </a:p>
          </p:txBody>
        </p:sp>
      </p:grpSp>
      <p:sp>
        <p:nvSpPr>
          <p:cNvPr id="19464" name="文本占位符 240653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457200" y="1828800"/>
            <a:ext cx="8229600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240655" name="日期占位符 240654">
            <a:extLst>
              <a:ext uri="{FF2B5EF4-FFF2-40B4-BE49-F238E27FC236}">
                <a16:creationId xmlns:a16="http://schemas.microsoft.com/office/drawing/2014/main" id="{335C9CE5-782B-403C-9C75-2395624D2A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400800"/>
            <a:ext cx="21336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algn="l" rtl="0" eaLnBrk="1" fontAlgn="base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buNone/>
              <a:defRPr sz="1400" kern="1200" noProof="1">
                <a:solidFill>
                  <a:schemeClr val="accent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defRPr/>
            </a:pPr>
            <a:fld id="{76E20670-5032-4E42-AEDB-47E03C9E44B2}" type="datetimeFigureOut">
              <a:rPr lang="zh-CN" altLang="en-US"/>
              <a:pPr>
                <a:defRPr/>
              </a:pPr>
              <a:t>2024/3/3</a:t>
            </a:fld>
            <a:endParaRPr lang="zh-CN" altLang="en-US"/>
          </a:p>
        </p:txBody>
      </p:sp>
      <p:sp>
        <p:nvSpPr>
          <p:cNvPr id="240656" name="页脚占位符 240655">
            <a:extLst>
              <a:ext uri="{FF2B5EF4-FFF2-40B4-BE49-F238E27FC236}">
                <a16:creationId xmlns:a16="http://schemas.microsoft.com/office/drawing/2014/main" id="{81632D41-3F84-4515-892A-62145669DE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400800"/>
            <a:ext cx="28956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algn="ctr" rtl="0" eaLnBrk="1" fontAlgn="base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buNone/>
              <a:defRPr sz="1400" kern="1200" noProof="1">
                <a:solidFill>
                  <a:schemeClr val="accent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240657" name="灯片编号占位符 240656">
            <a:extLst>
              <a:ext uri="{FF2B5EF4-FFF2-40B4-BE49-F238E27FC236}">
                <a16:creationId xmlns:a16="http://schemas.microsoft.com/office/drawing/2014/main" id="{65F5F486-5E8B-4564-B104-A197BD64E9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400800"/>
            <a:ext cx="2133600" cy="3206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algn="r" rtl="0" eaLnBrk="1" fontAlgn="base" hangingPunct="1">
              <a:spcBef>
                <a:spcPct val="50000"/>
              </a:spcBef>
              <a:spcAft>
                <a:spcPct val="0"/>
              </a:spcAft>
              <a:buFont typeface="Arial" pitchFamily="34" charset="0"/>
              <a:buNone/>
              <a:defRPr sz="1400" kern="1200" noProof="1">
                <a:solidFill>
                  <a:schemeClr val="accent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>
              <a:defRPr/>
            </a:pPr>
            <a:fld id="{3260D762-5000-486F-827B-E28E43B7C9A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  <p:sp>
        <p:nvSpPr>
          <p:cNvPr id="19468" name="标题 240657"/>
          <p:cNvSpPr>
            <a:spLocks noGrp="1" noChangeArrowheads="1"/>
          </p:cNvSpPr>
          <p:nvPr>
            <p:ph type="title" idx="5"/>
          </p:nvPr>
        </p:nvSpPr>
        <p:spPr bwMode="auto">
          <a:xfrm>
            <a:off x="914400" y="685800"/>
            <a:ext cx="7391400" cy="56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60" r:id="rId2"/>
    <p:sldLayoutId id="2147484261" r:id="rId3"/>
    <p:sldLayoutId id="2147484262" r:id="rId4"/>
    <p:sldLayoutId id="2147484263" r:id="rId5"/>
    <p:sldLayoutId id="2147484264" r:id="rId6"/>
    <p:sldLayoutId id="2147484265" r:id="rId7"/>
    <p:sldLayoutId id="2147484266" r:id="rId8"/>
    <p:sldLayoutId id="2147484267" r:id="rId9"/>
    <p:sldLayoutId id="2147484268" r:id="rId10"/>
    <p:sldLayoutId id="2147484269" r:id="rId11"/>
    <p:sldLayoutId id="2147484270" r:id="rId12"/>
  </p:sldLayoutIdLst>
  <p:transition/>
  <p:timing/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3600" b="1" kern="1200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3600" b="1">
          <a:solidFill>
            <a:schemeClr val="bg1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3600" b="1">
          <a:solidFill>
            <a:schemeClr val="bg1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3600" b="1">
          <a:solidFill>
            <a:schemeClr val="bg1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3600" b="1">
          <a:solidFill>
            <a:schemeClr val="bg1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buFont typeface="Arial" pitchFamily="34" charset="0"/>
        <a:defRPr sz="3600" b="1">
          <a:solidFill>
            <a:schemeClr val="bg1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buFont typeface="Arial" pitchFamily="34" charset="0"/>
        <a:defRPr sz="3600" b="1">
          <a:solidFill>
            <a:schemeClr val="bg1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buFont typeface="Arial" pitchFamily="34" charset="0"/>
        <a:defRPr sz="3600" b="1">
          <a:solidFill>
            <a:schemeClr val="bg1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buFont typeface="Arial" pitchFamily="34" charset="0"/>
        <a:defRPr sz="3600" b="1">
          <a:solidFill>
            <a:schemeClr val="bg1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v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anose="05000000000000000000" pitchFamily="2" charset="2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Font typeface="Wingdings" panose="05000000000000000000" pitchFamily="2" charset="2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ctr" defTabSz="914400" rtl="0" eaLnBrk="1" fontAlgn="base" latinLnBrk="1" hangingPunct="1">
        <a:lnSpc>
          <a:spcPct val="100000"/>
        </a:lnSpc>
        <a:spcBef>
          <a:spcPct val="50000"/>
        </a:spcBef>
        <a:spcAft>
          <a:spcPct val="0"/>
        </a:spcAft>
        <a:buNone/>
        <a:defRPr sz="1800" b="0" i="0" u="none" kern="1200" baseline="0">
          <a:solidFill>
            <a:schemeClr val="accent2"/>
          </a:solidFill>
          <a:latin typeface="Arial" pitchFamily="34" charset="0"/>
          <a:ea typeface="楷体_GB2312" pitchFamily="49" charset="-122"/>
          <a:cs typeface="+mn-cs"/>
        </a:defRPr>
      </a:lvl2pPr>
      <a:lvl3pPr marL="914400" lvl="2" indent="0" algn="ctr" defTabSz="914400" rtl="0" eaLnBrk="1" fontAlgn="base" latinLnBrk="1" hangingPunct="1">
        <a:lnSpc>
          <a:spcPct val="100000"/>
        </a:lnSpc>
        <a:spcBef>
          <a:spcPct val="50000"/>
        </a:spcBef>
        <a:spcAft>
          <a:spcPct val="0"/>
        </a:spcAft>
        <a:buNone/>
        <a:defRPr sz="1800" b="0" i="0" u="none" kern="1200" baseline="0">
          <a:solidFill>
            <a:schemeClr val="accent2"/>
          </a:solidFill>
          <a:latin typeface="Arial" pitchFamily="34" charset="0"/>
          <a:ea typeface="楷体_GB2312" pitchFamily="49" charset="-122"/>
          <a:cs typeface="+mn-cs"/>
        </a:defRPr>
      </a:lvl3pPr>
      <a:lvl4pPr marL="1371600" lvl="3" indent="0" algn="ctr" defTabSz="914400" rtl="0" eaLnBrk="1" fontAlgn="base" latinLnBrk="1" hangingPunct="1">
        <a:lnSpc>
          <a:spcPct val="100000"/>
        </a:lnSpc>
        <a:spcBef>
          <a:spcPct val="50000"/>
        </a:spcBef>
        <a:spcAft>
          <a:spcPct val="0"/>
        </a:spcAft>
        <a:buNone/>
        <a:defRPr sz="1800" b="0" i="0" u="none" kern="1200" baseline="0">
          <a:solidFill>
            <a:schemeClr val="accent2"/>
          </a:solidFill>
          <a:latin typeface="Arial" pitchFamily="34" charset="0"/>
          <a:ea typeface="楷体_GB2312" pitchFamily="49" charset="-122"/>
          <a:cs typeface="+mn-cs"/>
        </a:defRPr>
      </a:lvl4pPr>
      <a:lvl5pPr marL="1828800" lvl="4" indent="0" algn="ctr" defTabSz="914400" rtl="0" eaLnBrk="1" fontAlgn="base" latinLnBrk="1" hangingPunct="1">
        <a:lnSpc>
          <a:spcPct val="100000"/>
        </a:lnSpc>
        <a:spcBef>
          <a:spcPct val="50000"/>
        </a:spcBef>
        <a:spcAft>
          <a:spcPct val="0"/>
        </a:spcAft>
        <a:buNone/>
        <a:defRPr sz="1800" b="0" i="0" u="none" kern="1200" baseline="0">
          <a:solidFill>
            <a:schemeClr val="accent2"/>
          </a:solidFill>
          <a:latin typeface="Arial" pitchFamily="34" charset="0"/>
          <a:ea typeface="楷体_GB2312" pitchFamily="49" charset="-122"/>
          <a:cs typeface="+mn-cs"/>
        </a:defRPr>
      </a:lvl5pPr>
      <a:lvl6pPr marL="2286000" lvl="5" indent="0" algn="ctr" defTabSz="914400" rtl="0" eaLnBrk="1" fontAlgn="base" latinLnBrk="1" hangingPunct="1">
        <a:lnSpc>
          <a:spcPct val="100000"/>
        </a:lnSpc>
        <a:spcBef>
          <a:spcPct val="50000"/>
        </a:spcBef>
        <a:spcAft>
          <a:spcPct val="0"/>
        </a:spcAft>
        <a:buNone/>
        <a:defRPr sz="1800" b="0" i="0" u="none" kern="1200" baseline="0">
          <a:solidFill>
            <a:schemeClr val="accent2"/>
          </a:solidFill>
          <a:latin typeface="Arial" pitchFamily="34" charset="0"/>
          <a:ea typeface="楷体_GB2312" pitchFamily="49" charset="-122"/>
          <a:cs typeface="+mn-cs"/>
        </a:defRPr>
      </a:lvl6pPr>
      <a:lvl7pPr marL="2743200" lvl="6" indent="0" algn="ctr" defTabSz="914400" rtl="0" eaLnBrk="1" fontAlgn="base" latinLnBrk="1" hangingPunct="1">
        <a:lnSpc>
          <a:spcPct val="100000"/>
        </a:lnSpc>
        <a:spcBef>
          <a:spcPct val="50000"/>
        </a:spcBef>
        <a:spcAft>
          <a:spcPct val="0"/>
        </a:spcAft>
        <a:buNone/>
        <a:defRPr sz="1800" b="0" i="0" u="none" kern="1200" baseline="0">
          <a:solidFill>
            <a:schemeClr val="accent2"/>
          </a:solidFill>
          <a:latin typeface="Arial" pitchFamily="34" charset="0"/>
          <a:ea typeface="楷体_GB2312" pitchFamily="49" charset="-122"/>
          <a:cs typeface="+mn-cs"/>
        </a:defRPr>
      </a:lvl7pPr>
      <a:lvl8pPr marL="3200400" lvl="7" indent="0" algn="ctr" defTabSz="914400" rtl="0" eaLnBrk="1" fontAlgn="base" latinLnBrk="1" hangingPunct="1">
        <a:lnSpc>
          <a:spcPct val="100000"/>
        </a:lnSpc>
        <a:spcBef>
          <a:spcPct val="50000"/>
        </a:spcBef>
        <a:spcAft>
          <a:spcPct val="0"/>
        </a:spcAft>
        <a:buNone/>
        <a:defRPr sz="1800" b="0" i="0" u="none" kern="1200" baseline="0">
          <a:solidFill>
            <a:schemeClr val="accent2"/>
          </a:solidFill>
          <a:latin typeface="Arial" pitchFamily="34" charset="0"/>
          <a:ea typeface="楷体_GB2312" pitchFamily="49" charset="-122"/>
          <a:cs typeface="+mn-cs"/>
        </a:defRPr>
      </a:lvl8pPr>
      <a:lvl9pPr marL="3657600" lvl="8" indent="0" algn="ctr" defTabSz="914400" rtl="0" eaLnBrk="1" fontAlgn="base" latinLnBrk="1" hangingPunct="1">
        <a:lnSpc>
          <a:spcPct val="100000"/>
        </a:lnSpc>
        <a:spcBef>
          <a:spcPct val="50000"/>
        </a:spcBef>
        <a:spcAft>
          <a:spcPct val="0"/>
        </a:spcAft>
        <a:buNone/>
        <a:defRPr sz="1800" b="0" i="0" u="none" kern="1200" baseline="0">
          <a:solidFill>
            <a:schemeClr val="accent2"/>
          </a:solidFill>
          <a:latin typeface="Arial" pitchFamily="34" charset="0"/>
          <a:ea typeface="楷体_GB2312" pitchFamily="49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Relationship Id="rId3" Type="http://schemas.openxmlformats.org/officeDocument/2006/relationships/hyperlink" Target="http://news.tom.com/1002/20040331-792540.html" TargetMode="External" /><Relationship Id="rId4" Type="http://schemas.openxmlformats.org/officeDocument/2006/relationships/slide" Target="slide3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jpeg" /><Relationship Id="rId3" Type="http://schemas.openxmlformats.org/officeDocument/2006/relationships/hyperlink" Target="http://www.zfxw.com/hl/html/hl_85593.htm" TargetMode="Ex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1.jpeg" /><Relationship Id="rId4" Type="http://schemas.openxmlformats.org/officeDocument/2006/relationships/hyperlink" Target="http://www.fshospital.org.cn/dept/document/2005_1/dept1693.htm" TargetMode="Externa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17.xml" TargetMode="Interna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5110520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226" name="文本占位符 251905"/>
          <p:cNvSpPr>
            <a:spLocks noGrp="1" noChangeArrowheads="1"/>
          </p:cNvSpPr>
          <p:nvPr>
            <p:ph type="body" idx="4294967295"/>
          </p:nvPr>
        </p:nvSpPr>
        <p:spPr>
          <a:xfrm>
            <a:off x="827088" y="1700213"/>
            <a:ext cx="7993062" cy="4119562"/>
          </a:xfrm>
        </p:spPr>
        <p:txBody>
          <a:bodyPr/>
          <a:lstStyle/>
          <a:p>
            <a:pPr eaLnBrk="1" hangingPunct="1"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mtClean="0">
                <a:ea typeface="宋体" panose="02010600030101010101" pitchFamily="2" charset="-122"/>
              </a:rPr>
              <a:t>            </a:t>
            </a:r>
            <a:r>
              <a:rPr lang="zh-CN" altLang="en-US" sz="3200" b="1" smtClean="0">
                <a:ea typeface="楷体_GB2312" pitchFamily="49" charset="-122"/>
              </a:rPr>
              <a:t>患者女性，</a:t>
            </a:r>
            <a:r>
              <a:rPr lang="en-US" altLang="zh-CN" sz="3200" b="1" smtClean="0">
                <a:latin typeface="Times New Roman" panose="02020603050405020304" pitchFamily="18" charset="0"/>
                <a:ea typeface="楷体_GB2312" pitchFamily="49" charset="-122"/>
              </a:rPr>
              <a:t>14</a:t>
            </a:r>
            <a:r>
              <a:rPr lang="zh-CN" altLang="en-US" sz="3200" b="1" smtClean="0">
                <a:ea typeface="楷体_GB2312" pitchFamily="49" charset="-122"/>
              </a:rPr>
              <a:t>岁。</a:t>
            </a:r>
            <a:r>
              <a:rPr lang="zh-CN" altLang="en-US" b="1" smtClean="0">
                <a:ea typeface="宋体" panose="02010600030101010101" pitchFamily="2" charset="-122"/>
              </a:rPr>
              <a:t>患者六小时前无明显诱因出现中上腹疼痛，未重视，后疼痛转移至右下腹</a:t>
            </a:r>
            <a:r>
              <a:rPr lang="zh-CN" altLang="en-US" smtClean="0">
                <a:ea typeface="宋体" panose="02010600030101010101" pitchFamily="2" charset="-122"/>
              </a:rPr>
              <a:t> </a:t>
            </a:r>
            <a:r>
              <a:rPr lang="zh-CN" altLang="en-US" sz="3200" b="1" smtClean="0">
                <a:ea typeface="楷体_GB2312" pitchFamily="49" charset="-122"/>
              </a:rPr>
              <a:t>。检查：体温</a:t>
            </a:r>
            <a:r>
              <a:rPr lang="en-US" altLang="zh-CN" sz="3200" b="1" smtClean="0">
                <a:latin typeface="Times New Roman" panose="02020603050405020304" pitchFamily="18" charset="0"/>
                <a:ea typeface="楷体_GB2312" pitchFamily="49" charset="-122"/>
              </a:rPr>
              <a:t>37.6℃</a:t>
            </a:r>
            <a:r>
              <a:rPr lang="zh-CN" altLang="en-US" sz="3200" b="1" smtClean="0">
                <a:ea typeface="楷体_GB2312" pitchFamily="49" charset="-122"/>
              </a:rPr>
              <a:t>、脉搏</a:t>
            </a:r>
            <a:r>
              <a:rPr lang="en-US" altLang="zh-CN" sz="3200" b="1" smtClean="0">
                <a:latin typeface="Times New Roman" panose="02020603050405020304" pitchFamily="18" charset="0"/>
                <a:ea typeface="楷体_GB2312" pitchFamily="49" charset="-122"/>
              </a:rPr>
              <a:t>82</a:t>
            </a:r>
            <a:r>
              <a:rPr lang="zh-CN" altLang="en-US" sz="3200" b="1" smtClean="0">
                <a:ea typeface="楷体_GB2312" pitchFamily="49" charset="-122"/>
              </a:rPr>
              <a:t>次</a:t>
            </a:r>
            <a:r>
              <a:rPr lang="en-US" altLang="zh-CN" sz="3200" b="1" smtClean="0">
                <a:ea typeface="楷体_GB2312" pitchFamily="49" charset="-122"/>
              </a:rPr>
              <a:t>/</a:t>
            </a:r>
            <a:r>
              <a:rPr lang="zh-CN" altLang="en-US" sz="3200" b="1" smtClean="0">
                <a:ea typeface="楷体_GB2312" pitchFamily="49" charset="-122"/>
              </a:rPr>
              <a:t>分、</a:t>
            </a:r>
            <a:r>
              <a:rPr lang="zh-CN" altLang="en-US" smtClean="0">
                <a:ea typeface="宋体" panose="02010600030101010101" pitchFamily="2" charset="-122"/>
              </a:rPr>
              <a:t> </a:t>
            </a:r>
            <a:r>
              <a:rPr lang="zh-CN" altLang="en-US" sz="3200" b="1" smtClean="0">
                <a:ea typeface="楷体_GB2312" pitchFamily="49" charset="-122"/>
              </a:rPr>
              <a:t>呼吸</a:t>
            </a:r>
            <a:r>
              <a:rPr lang="en-US" altLang="zh-CN" b="1" smtClean="0">
                <a:ea typeface="宋体" panose="02010600030101010101" pitchFamily="2" charset="-122"/>
              </a:rPr>
              <a:t>20  </a:t>
            </a:r>
            <a:r>
              <a:rPr lang="zh-CN" altLang="en-US" b="1" smtClean="0">
                <a:ea typeface="宋体" panose="02010600030101010101" pitchFamily="2" charset="-122"/>
              </a:rPr>
              <a:t>次</a:t>
            </a:r>
            <a:r>
              <a:rPr lang="en-US" altLang="zh-CN" b="1" smtClean="0">
                <a:ea typeface="宋体" panose="02010600030101010101" pitchFamily="2" charset="-122"/>
              </a:rPr>
              <a:t>/</a:t>
            </a:r>
            <a:r>
              <a:rPr lang="zh-CN" altLang="en-US" b="1" smtClean="0">
                <a:ea typeface="宋体" panose="02010600030101010101" pitchFamily="2" charset="-122"/>
              </a:rPr>
              <a:t>分  血压</a:t>
            </a:r>
            <a:r>
              <a:rPr lang="en-US" altLang="zh-CN" b="1" smtClean="0">
                <a:ea typeface="宋体" panose="02010600030101010101" pitchFamily="2" charset="-122"/>
              </a:rPr>
              <a:t>110 /75 mmHg</a:t>
            </a:r>
            <a:r>
              <a:rPr lang="zh-CN" altLang="en-US" b="1" smtClean="0">
                <a:ea typeface="宋体" panose="02010600030101010101" pitchFamily="2" charset="-122"/>
              </a:rPr>
              <a:t>，</a:t>
            </a:r>
            <a:r>
              <a:rPr lang="zh-CN" altLang="en-US" sz="3200" b="1" smtClean="0">
                <a:ea typeface="楷体_GB2312" pitchFamily="49" charset="-122"/>
              </a:rPr>
              <a:t>右下腹有压痛点，并有反跳痛和腹肌紧张。 </a:t>
            </a:r>
          </a:p>
        </p:txBody>
      </p:sp>
      <p:sp>
        <p:nvSpPr>
          <p:cNvPr id="180227" name="文本框 251906"/>
          <p:cNvSpPr txBox="1">
            <a:spLocks noChangeArrowheads="1"/>
          </p:cNvSpPr>
          <p:nvPr/>
        </p:nvSpPr>
        <p:spPr bwMode="auto">
          <a:xfrm>
            <a:off x="2916238" y="692150"/>
            <a:ext cx="338455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r>
              <a:rPr lang="zh-CN" altLang="en-US" sz="4000" b="1">
                <a:solidFill>
                  <a:schemeClr val="tx1"/>
                </a:solidFill>
                <a:latin typeface="Times New Roman" panose="02020603050405020304" pitchFamily="18" charset="0"/>
              </a:rPr>
              <a:t>案  例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250" name="标题 189441"/>
          <p:cNvSpPr>
            <a:spLocks noGrp="1" noChangeArrowheads="1"/>
          </p:cNvSpPr>
          <p:nvPr>
            <p:ph type="title"/>
          </p:nvPr>
        </p:nvSpPr>
        <p:spPr>
          <a:xfrm>
            <a:off x="1403350" y="765175"/>
            <a:ext cx="6696075" cy="452438"/>
          </a:xfrm>
        </p:spPr>
        <p:txBody>
          <a:bodyPr/>
          <a:lstStyle/>
          <a:p>
            <a:pPr eaLnBrk="1" hangingPunct="1"/>
            <a:r>
              <a:rPr lang="zh-CN" altLang="en-US" sz="4000" smtClean="0">
                <a:solidFill>
                  <a:schemeClr val="tx1"/>
                </a:solidFill>
                <a:ea typeface="楷体_GB2312" pitchFamily="49" charset="-122"/>
              </a:rPr>
              <a:t>学习目标</a:t>
            </a:r>
          </a:p>
        </p:txBody>
      </p:sp>
      <p:sp>
        <p:nvSpPr>
          <p:cNvPr id="181251" name="文本占位符 189442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735138"/>
            <a:ext cx="8208963" cy="4119562"/>
          </a:xfrm>
        </p:spPr>
        <p:txBody>
          <a:bodyPr/>
          <a:lstStyle/>
          <a:p>
            <a:pPr eaLnBrk="1" hangingPunct="1">
              <a:lnSpc>
                <a:spcPct val="120000"/>
              </a:lnSpc>
              <a:buClr>
                <a:srgbClr val="FF0000"/>
              </a:buClr>
            </a:pPr>
            <a:r>
              <a:rPr lang="zh-CN" altLang="en-US" b="1" smtClean="0">
                <a:ea typeface="楷体_GB2312" pitchFamily="49" charset="-122"/>
              </a:rPr>
              <a:t>知识目标：</a:t>
            </a:r>
            <a:r>
              <a:rPr lang="zh-CN" altLang="en-US" smtClean="0">
                <a:ea typeface="楷体_GB2312" pitchFamily="49" charset="-122"/>
              </a:rPr>
              <a:t>叙述阑尾炎的病因、症状与体征、治疗原则和护理措施。</a:t>
            </a:r>
          </a:p>
          <a:p>
            <a:pPr eaLnBrk="1" hangingPunct="1">
              <a:lnSpc>
                <a:spcPct val="120000"/>
              </a:lnSpc>
              <a:buClr>
                <a:srgbClr val="FF0000"/>
              </a:buClr>
            </a:pPr>
            <a:r>
              <a:rPr lang="zh-CN" altLang="en-US" b="1" smtClean="0">
                <a:ea typeface="楷体_GB2312" pitchFamily="49" charset="-122"/>
              </a:rPr>
              <a:t>技术目标：</a:t>
            </a:r>
            <a:r>
              <a:rPr lang="zh-CN" altLang="en-US" smtClean="0">
                <a:ea typeface="楷体_GB2312" pitchFamily="49" charset="-122"/>
              </a:rPr>
              <a:t>学会为阑尾炎患者实施胃肠减压。</a:t>
            </a:r>
          </a:p>
          <a:p>
            <a:pPr eaLnBrk="1" hangingPunct="1">
              <a:lnSpc>
                <a:spcPct val="120000"/>
              </a:lnSpc>
              <a:buClr>
                <a:srgbClr val="FF0000"/>
              </a:buClr>
            </a:pPr>
            <a:r>
              <a:rPr lang="zh-CN" altLang="en-US" b="1" smtClean="0">
                <a:ea typeface="楷体_GB2312" pitchFamily="49" charset="-122"/>
              </a:rPr>
              <a:t>能力目标：</a:t>
            </a:r>
            <a:r>
              <a:rPr lang="zh-CN" altLang="en-US" smtClean="0">
                <a:ea typeface="楷体_GB2312" pitchFamily="49" charset="-122"/>
              </a:rPr>
              <a:t>归纳几种常见类型阑尾炎的临床特点，有对阑尾炎病人进行病情评估的能力和干预健康问题的能力。</a:t>
            </a:r>
          </a:p>
          <a:p>
            <a:pPr eaLnBrk="1" hangingPunct="1">
              <a:lnSpc>
                <a:spcPct val="120000"/>
              </a:lnSpc>
              <a:buClr>
                <a:srgbClr val="FF0000"/>
              </a:buClr>
            </a:pPr>
            <a:r>
              <a:rPr lang="zh-CN" altLang="en-US" b="1" smtClean="0">
                <a:ea typeface="楷体_GB2312" pitchFamily="49" charset="-122"/>
              </a:rPr>
              <a:t>素质目标：</a:t>
            </a:r>
            <a:r>
              <a:rPr lang="zh-CN" altLang="en-US" smtClean="0">
                <a:ea typeface="楷体_GB2312" pitchFamily="49" charset="-122"/>
              </a:rPr>
              <a:t>在护理病人时表现出高度同情心和责任感。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274" name="标题 54273"/>
          <p:cNvSpPr>
            <a:spLocks noGrp="1" noChangeArrowheads="1"/>
          </p:cNvSpPr>
          <p:nvPr>
            <p:ph type="title"/>
          </p:nvPr>
        </p:nvSpPr>
        <p:spPr>
          <a:xfrm>
            <a:off x="1116013" y="1557338"/>
            <a:ext cx="6696075" cy="1844675"/>
          </a:xfrm>
        </p:spPr>
        <p:txBody>
          <a:bodyPr>
            <a:spAutoFit/>
          </a:bodyPr>
          <a:lstStyle/>
          <a:p>
            <a:pPr algn="l" eaLnBrk="1" hangingPunct="1">
              <a:lnSpc>
                <a:spcPct val="120000"/>
              </a:lnSpc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3200" smtClean="0">
                <a:solidFill>
                  <a:schemeClr val="tx1"/>
                </a:solidFill>
                <a:ea typeface="楷体_GB2312" pitchFamily="49" charset="-122"/>
              </a:rPr>
              <a:t>解剖与生理</a:t>
            </a:r>
            <a:br>
              <a:rPr lang="zh-CN" altLang="en-US" sz="3200" smtClean="0">
                <a:solidFill>
                  <a:schemeClr val="tx1"/>
                </a:solidFill>
                <a:ea typeface="楷体_GB2312" pitchFamily="49" charset="-122"/>
              </a:rPr>
            </a:br>
            <a:r>
              <a:rPr lang="zh-CN" altLang="en-US" sz="3200" smtClean="0">
                <a:solidFill>
                  <a:schemeClr val="tx1"/>
                </a:solidFill>
                <a:ea typeface="楷体_GB2312" pitchFamily="49" charset="-122"/>
              </a:rPr>
              <a:t> </a:t>
            </a:r>
            <a:r>
              <a:rPr lang="zh-CN" altLang="en-US" sz="2800" smtClean="0">
                <a:solidFill>
                  <a:schemeClr val="tx1"/>
                </a:solidFill>
                <a:ea typeface="楷体_GB2312" pitchFamily="49" charset="-122"/>
              </a:rPr>
              <a:t>位于盲肠内后侧的一个蚯蚓状盲管。</a:t>
            </a:r>
            <a:r>
              <a:rPr lang="zh-CN" altLang="en-US" sz="3200" smtClean="0">
                <a:solidFill>
                  <a:schemeClr val="tx1"/>
                </a:solidFill>
                <a:ea typeface="楷体_GB2312" pitchFamily="49" charset="-122"/>
              </a:rPr>
              <a:t> </a:t>
            </a:r>
            <a:br>
              <a:rPr lang="zh-CN" altLang="en-US" sz="3200" smtClean="0">
                <a:solidFill>
                  <a:schemeClr val="tx1"/>
                </a:solidFill>
                <a:ea typeface="楷体_GB2312" pitchFamily="49" charset="-122"/>
              </a:rPr>
            </a:br>
            <a:endParaRPr lang="zh-CN" altLang="en-US" sz="3200" smtClean="0">
              <a:solidFill>
                <a:schemeClr val="tx1"/>
              </a:solidFill>
              <a:ea typeface="楷体_GB2312" pitchFamily="49" charset="-122"/>
            </a:endParaRPr>
          </a:p>
        </p:txBody>
      </p:sp>
      <p:pic>
        <p:nvPicPr>
          <p:cNvPr id="182275" name="图片 54280" descr="m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0563" y="3284538"/>
            <a:ext cx="3810000" cy="250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2276" name="文本框 54292"/>
          <p:cNvSpPr txBox="1">
            <a:spLocks noChangeArrowheads="1"/>
          </p:cNvSpPr>
          <p:nvPr/>
        </p:nvSpPr>
        <p:spPr bwMode="auto">
          <a:xfrm>
            <a:off x="1116013" y="692150"/>
            <a:ext cx="770572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r>
              <a:rPr lang="zh-CN" altLang="en-US" sz="4000" b="1">
                <a:solidFill>
                  <a:schemeClr val="tx1"/>
                </a:solidFill>
              </a:rPr>
              <a:t>相关知识（一）</a:t>
            </a:r>
          </a:p>
        </p:txBody>
      </p:sp>
      <p:pic>
        <p:nvPicPr>
          <p:cNvPr id="182277" name="图片 54293" descr="x-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188" y="2924175"/>
            <a:ext cx="3297237" cy="324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3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298" name="标题 273409"/>
          <p:cNvSpPr>
            <a:spLocks noGrp="1" noChangeArrowheads="1"/>
          </p:cNvSpPr>
          <p:nvPr>
            <p:ph type="title"/>
          </p:nvPr>
        </p:nvSpPr>
        <p:spPr>
          <a:xfrm>
            <a:off x="1187450" y="1484313"/>
            <a:ext cx="6696075" cy="452437"/>
          </a:xfrm>
        </p:spPr>
        <p:txBody>
          <a:bodyPr/>
          <a:lstStyle/>
          <a:p>
            <a:pPr algn="l" eaLnBrk="1" hangingPunct="1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3200" smtClean="0">
                <a:solidFill>
                  <a:schemeClr val="tx1"/>
                </a:solidFill>
                <a:ea typeface="楷体_GB2312" pitchFamily="49" charset="-122"/>
              </a:rPr>
              <a:t>解剖与生理</a:t>
            </a:r>
          </a:p>
        </p:txBody>
      </p:sp>
      <p:sp>
        <p:nvSpPr>
          <p:cNvPr id="183299" name="文本占位符 273410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2060575"/>
            <a:ext cx="7634287" cy="4119563"/>
          </a:xfrm>
        </p:spPr>
        <p:txBody>
          <a:bodyPr/>
          <a:lstStyle/>
          <a:p>
            <a:pPr marL="387350" indent="-387350" eaLnBrk="1" hangingPunct="1">
              <a:buClr>
                <a:schemeClr val="tx1"/>
              </a:buClr>
              <a:buFont typeface="Wingdings" panose="05000000000000000000" pitchFamily="2" charset="2"/>
              <a:buChar char="Ø"/>
              <a:tabLst>
                <a:tab pos="4094163"/>
              </a:tabLst>
            </a:pPr>
            <a:r>
              <a:rPr lang="zh-CN" altLang="en-US" b="1" smtClean="0">
                <a:ea typeface="楷体_GB2312" pitchFamily="49" charset="-122"/>
              </a:rPr>
              <a:t>体表投影：</a:t>
            </a:r>
            <a:r>
              <a:rPr lang="en-US" altLang="zh-CN" b="1" smtClean="0">
                <a:latin typeface="Times New Roman" panose="02020603050405020304" pitchFamily="18" charset="0"/>
                <a:ea typeface="楷体_GB2312" pitchFamily="49" charset="-122"/>
              </a:rPr>
              <a:t>McBureny</a:t>
            </a:r>
            <a:r>
              <a:rPr lang="zh-CN" altLang="en-US" b="1" smtClean="0">
                <a:ea typeface="楷体_GB2312" pitchFamily="49" charset="-122"/>
              </a:rPr>
              <a:t>点</a:t>
            </a:r>
          </a:p>
        </p:txBody>
      </p:sp>
      <p:pic>
        <p:nvPicPr>
          <p:cNvPr id="183300" name="图片 273411" descr="slide0074_image01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63713" y="2852738"/>
            <a:ext cx="52578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3301" name="文本框 273414"/>
          <p:cNvSpPr txBox="1">
            <a:spLocks noChangeArrowheads="1"/>
          </p:cNvSpPr>
          <p:nvPr/>
        </p:nvSpPr>
        <p:spPr bwMode="auto">
          <a:xfrm>
            <a:off x="1116013" y="692150"/>
            <a:ext cx="770572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r>
              <a:rPr lang="zh-CN" altLang="en-US" sz="4000" b="1">
                <a:solidFill>
                  <a:schemeClr val="tx1"/>
                </a:solidFill>
              </a:rPr>
              <a:t>相关知识（一）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4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22" name="标题 274433"/>
          <p:cNvSpPr>
            <a:spLocks noGrp="1" noChangeArrowheads="1"/>
          </p:cNvSpPr>
          <p:nvPr>
            <p:ph type="title"/>
          </p:nvPr>
        </p:nvSpPr>
        <p:spPr>
          <a:xfrm>
            <a:off x="1187450" y="1484313"/>
            <a:ext cx="6696075" cy="452437"/>
          </a:xfrm>
        </p:spPr>
        <p:txBody>
          <a:bodyPr/>
          <a:lstStyle/>
          <a:p>
            <a:pPr algn="l" eaLnBrk="1" hangingPunct="1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3200" smtClean="0">
                <a:solidFill>
                  <a:schemeClr val="tx1"/>
                </a:solidFill>
                <a:ea typeface="楷体_GB2312" pitchFamily="49" charset="-122"/>
              </a:rPr>
              <a:t>解剖与生理</a:t>
            </a:r>
          </a:p>
        </p:txBody>
      </p:sp>
      <p:sp>
        <p:nvSpPr>
          <p:cNvPr id="184323" name="文本占位符 274434"/>
          <p:cNvSpPr>
            <a:spLocks noGrp="1" noChangeArrowheads="1"/>
          </p:cNvSpPr>
          <p:nvPr>
            <p:ph type="body" idx="4294967295"/>
          </p:nvPr>
        </p:nvSpPr>
        <p:spPr>
          <a:xfrm>
            <a:off x="1258888" y="2060575"/>
            <a:ext cx="7634287" cy="4119563"/>
          </a:xfrm>
        </p:spPr>
        <p:txBody>
          <a:bodyPr/>
          <a:lstStyle/>
          <a:p>
            <a:pPr marL="387350" indent="-387350" eaLnBrk="1" hangingPunct="1">
              <a:buClr>
                <a:schemeClr val="tx1"/>
              </a:buClr>
              <a:buFont typeface="Wingdings" panose="05000000000000000000" pitchFamily="2" charset="2"/>
              <a:buChar char="Ø"/>
              <a:tabLst>
                <a:tab pos="4094163"/>
              </a:tabLst>
            </a:pPr>
            <a:r>
              <a:rPr lang="zh-CN" altLang="en-US" b="1" smtClean="0">
                <a:ea typeface="楷体_GB2312" pitchFamily="49" charset="-122"/>
              </a:rPr>
              <a:t>个体差异大 </a:t>
            </a:r>
          </a:p>
        </p:txBody>
      </p:sp>
      <p:sp>
        <p:nvSpPr>
          <p:cNvPr id="184324" name="文本框 274438"/>
          <p:cNvSpPr txBox="1">
            <a:spLocks noChangeArrowheads="1"/>
          </p:cNvSpPr>
          <p:nvPr/>
        </p:nvSpPr>
        <p:spPr bwMode="auto">
          <a:xfrm>
            <a:off x="1116013" y="692150"/>
            <a:ext cx="770572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r>
              <a:rPr lang="zh-CN" altLang="en-US" sz="4000" b="1">
                <a:solidFill>
                  <a:schemeClr val="tx1"/>
                </a:solidFill>
              </a:rPr>
              <a:t>相关知识（一）</a:t>
            </a:r>
          </a:p>
        </p:txBody>
      </p:sp>
      <p:pic>
        <p:nvPicPr>
          <p:cNvPr id="184325" name="图片 274439" descr="Fb45b.jpg (37885 字节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35150" y="2492375"/>
            <a:ext cx="5832475" cy="395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5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346" name="标题 272385"/>
          <p:cNvSpPr>
            <a:spLocks noGrp="1" noChangeArrowheads="1"/>
          </p:cNvSpPr>
          <p:nvPr>
            <p:ph type="title"/>
          </p:nvPr>
        </p:nvSpPr>
        <p:spPr>
          <a:xfrm>
            <a:off x="1187450" y="1484313"/>
            <a:ext cx="6696075" cy="452437"/>
          </a:xfrm>
        </p:spPr>
        <p:txBody>
          <a:bodyPr/>
          <a:lstStyle/>
          <a:p>
            <a:pPr algn="l" eaLnBrk="1" hangingPunct="1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3200" smtClean="0">
                <a:solidFill>
                  <a:schemeClr val="tx1"/>
                </a:solidFill>
                <a:ea typeface="楷体_GB2312" pitchFamily="49" charset="-122"/>
              </a:rPr>
              <a:t>解剖与生理</a:t>
            </a:r>
          </a:p>
        </p:txBody>
      </p:sp>
      <p:sp>
        <p:nvSpPr>
          <p:cNvPr id="185347" name="文本占位符 272386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2060575"/>
            <a:ext cx="7634287" cy="1223963"/>
          </a:xfrm>
        </p:spPr>
        <p:txBody>
          <a:bodyPr/>
          <a:lstStyle/>
          <a:p>
            <a:pPr marL="387350" indent="-387350" eaLnBrk="1" hangingPunct="1">
              <a:buClr>
                <a:schemeClr val="tx1"/>
              </a:buClr>
              <a:buFont typeface="Wingdings" panose="05000000000000000000" pitchFamily="2" charset="2"/>
              <a:buChar char="Ø"/>
              <a:tabLst>
                <a:tab pos="4094163"/>
              </a:tabLst>
            </a:pPr>
            <a:r>
              <a:rPr lang="zh-CN" altLang="en-US" b="1" smtClean="0">
                <a:ea typeface="楷体_GB2312" pitchFamily="49" charset="-122"/>
              </a:rPr>
              <a:t>腔很细，易堵塞。</a:t>
            </a:r>
          </a:p>
          <a:p>
            <a:pPr marL="387350" indent="-387350" eaLnBrk="1" hangingPunct="1">
              <a:buClr>
                <a:schemeClr val="tx1"/>
              </a:buClr>
              <a:buFont typeface="Wingdings" panose="05000000000000000000" pitchFamily="2" charset="2"/>
              <a:buChar char="Ø"/>
              <a:tabLst>
                <a:tab pos="4094163"/>
              </a:tabLst>
            </a:pPr>
            <a:r>
              <a:rPr lang="zh-CN" altLang="en-US" b="1" smtClean="0">
                <a:ea typeface="楷体_GB2312" pitchFamily="49" charset="-122"/>
              </a:rPr>
              <a:t>大小：</a:t>
            </a:r>
            <a:r>
              <a:rPr lang="en-US" altLang="zh-CN" b="1" smtClean="0">
                <a:latin typeface="Times New Roman" panose="02020603050405020304" pitchFamily="18" charset="0"/>
                <a:ea typeface="楷体_GB2312" pitchFamily="49" charset="-122"/>
              </a:rPr>
              <a:t>5-7cm×0.5-0.7cm</a:t>
            </a:r>
            <a:r>
              <a:rPr lang="zh-CN" altLang="en-US" b="1" smtClean="0">
                <a:ea typeface="楷体_GB2312" pitchFamily="49" charset="-122"/>
              </a:rPr>
              <a:t>。</a:t>
            </a:r>
          </a:p>
        </p:txBody>
      </p:sp>
      <p:sp>
        <p:nvSpPr>
          <p:cNvPr id="185348" name="文本框 272390"/>
          <p:cNvSpPr txBox="1">
            <a:spLocks noChangeArrowheads="1"/>
          </p:cNvSpPr>
          <p:nvPr/>
        </p:nvSpPr>
        <p:spPr bwMode="auto">
          <a:xfrm>
            <a:off x="1116013" y="692150"/>
            <a:ext cx="770572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r>
              <a:rPr lang="zh-CN" altLang="en-US" sz="4000" b="1">
                <a:solidFill>
                  <a:schemeClr val="tx1"/>
                </a:solidFill>
              </a:rPr>
              <a:t>相关知识（一）</a:t>
            </a:r>
          </a:p>
        </p:txBody>
      </p:sp>
      <p:pic>
        <p:nvPicPr>
          <p:cNvPr id="185349" name="图片 272392" descr="阑尾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90"/>
          <a:stretch>
            <a:fillRect/>
          </a:stretch>
        </p:blipFill>
        <p:spPr bwMode="auto">
          <a:xfrm>
            <a:off x="1908175" y="3213100"/>
            <a:ext cx="6430963" cy="334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6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370" name="图片 55297" descr="slide0037_image0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76375" y="1557338"/>
            <a:ext cx="6408738" cy="478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6371" name="文本框 55299"/>
          <p:cNvSpPr txBox="1">
            <a:spLocks noChangeArrowheads="1"/>
          </p:cNvSpPr>
          <p:nvPr/>
        </p:nvSpPr>
        <p:spPr bwMode="auto">
          <a:xfrm>
            <a:off x="914400" y="685800"/>
            <a:ext cx="7391400" cy="56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r>
              <a:rPr lang="zh-CN" altLang="en-US" sz="4000" b="1">
                <a:solidFill>
                  <a:schemeClr val="tx1"/>
                </a:solidFill>
              </a:rPr>
              <a:t>相关知识（一）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99B59E-E3FE-4D57-BEF6-4A933D3EF12E}" type="slidenum">
              <a:rPr lang="zh-CN" altLang="en-US" smtClean="0"/>
              <a:pPr>
                <a:defRPr/>
              </a:pPr>
              <a:t>7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394" name="文本占位符 6146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2133600"/>
            <a:ext cx="7015162" cy="5262563"/>
          </a:xfrm>
        </p:spPr>
        <p:txBody>
          <a:bodyPr/>
          <a:lstStyle/>
          <a:p>
            <a:pPr marL="384175" indent="-384175" algn="just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血供：阑尾动脉为无侧支的</a:t>
            </a:r>
            <a:r>
              <a:rPr lang="zh-CN" altLang="en-US" b="1" smtClean="0">
                <a:solidFill>
                  <a:srgbClr val="FF0000"/>
                </a:solidFill>
                <a:ea typeface="楷体_GB2312" pitchFamily="49" charset="-122"/>
              </a:rPr>
              <a:t>终末动脉</a:t>
            </a:r>
            <a:r>
              <a:rPr lang="zh-CN" altLang="en-US" b="1" smtClean="0">
                <a:ea typeface="楷体_GB2312" pitchFamily="49" charset="-122"/>
              </a:rPr>
              <a:t>。</a:t>
            </a:r>
          </a:p>
        </p:txBody>
      </p:sp>
      <p:sp>
        <p:nvSpPr>
          <p:cNvPr id="187395" name="文本框 6148"/>
          <p:cNvSpPr txBox="1">
            <a:spLocks noChangeArrowheads="1"/>
          </p:cNvSpPr>
          <p:nvPr/>
        </p:nvSpPr>
        <p:spPr bwMode="auto">
          <a:xfrm>
            <a:off x="914400" y="685800"/>
            <a:ext cx="7391400" cy="56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r>
              <a:rPr lang="zh-CN" altLang="en-US" sz="4000" b="1">
                <a:solidFill>
                  <a:schemeClr val="tx1"/>
                </a:solidFill>
              </a:rPr>
              <a:t>相关知识（一）</a:t>
            </a:r>
          </a:p>
        </p:txBody>
      </p:sp>
      <p:sp>
        <p:nvSpPr>
          <p:cNvPr id="187396" name="矩形 6149"/>
          <p:cNvSpPr>
            <a:spLocks noChangeArrowheads="1"/>
          </p:cNvSpPr>
          <p:nvPr/>
        </p:nvSpPr>
        <p:spPr bwMode="auto">
          <a:xfrm>
            <a:off x="827088" y="1628775"/>
            <a:ext cx="6696075" cy="452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3200" b="1">
                <a:solidFill>
                  <a:schemeClr val="tx1"/>
                </a:solidFill>
              </a:rPr>
              <a:t>解剖与生理</a:t>
            </a:r>
          </a:p>
        </p:txBody>
      </p:sp>
      <p:sp>
        <p:nvSpPr>
          <p:cNvPr id="187397" name="标题 61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en-US" smtClean="0">
              <a:ea typeface="宋体" panose="02010600030101010101" pitchFamily="2" charset="-122"/>
            </a:endParaRPr>
          </a:p>
        </p:txBody>
      </p:sp>
      <p:pic>
        <p:nvPicPr>
          <p:cNvPr id="187398" name="图片 6151" descr="slide0035_image0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05"/>
          <a:stretch>
            <a:fillRect/>
          </a:stretch>
        </p:blipFill>
        <p:spPr bwMode="auto">
          <a:xfrm>
            <a:off x="2051050" y="2781300"/>
            <a:ext cx="4548188" cy="359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8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418" name="文本占位符 276481"/>
          <p:cNvSpPr>
            <a:spLocks noGrp="1" noChangeArrowheads="1"/>
          </p:cNvSpPr>
          <p:nvPr>
            <p:ph type="body" idx="4294967295"/>
          </p:nvPr>
        </p:nvSpPr>
        <p:spPr>
          <a:xfrm>
            <a:off x="827088" y="2205038"/>
            <a:ext cx="7632700" cy="1152525"/>
          </a:xfrm>
        </p:spPr>
        <p:txBody>
          <a:bodyPr/>
          <a:lstStyle/>
          <a:p>
            <a:pPr marL="384175" indent="-384175" algn="just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血供：阑尾静脉与动脉伴行，最后</a:t>
            </a:r>
            <a:r>
              <a:rPr lang="zh-CN" altLang="en-US" b="1" smtClean="0">
                <a:solidFill>
                  <a:srgbClr val="FF0000"/>
                </a:solidFill>
                <a:ea typeface="楷体_GB2312" pitchFamily="49" charset="-122"/>
              </a:rPr>
              <a:t>汇入门静脉</a:t>
            </a:r>
            <a:r>
              <a:rPr lang="zh-CN" altLang="en-US" b="1" smtClean="0">
                <a:ea typeface="楷体_GB2312" pitchFamily="49" charset="-122"/>
              </a:rPr>
              <a:t>，可引起门静脉炎或肝脓肿。</a:t>
            </a:r>
          </a:p>
        </p:txBody>
      </p:sp>
      <p:sp>
        <p:nvSpPr>
          <p:cNvPr id="188419" name="文本框 276482"/>
          <p:cNvSpPr txBox="1">
            <a:spLocks noChangeArrowheads="1"/>
          </p:cNvSpPr>
          <p:nvPr/>
        </p:nvSpPr>
        <p:spPr bwMode="auto">
          <a:xfrm>
            <a:off x="914400" y="685800"/>
            <a:ext cx="7391400" cy="56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r>
              <a:rPr lang="zh-CN" altLang="en-US" sz="4000" b="1">
                <a:solidFill>
                  <a:schemeClr val="tx1"/>
                </a:solidFill>
              </a:rPr>
              <a:t>相关知识（一）</a:t>
            </a:r>
          </a:p>
        </p:txBody>
      </p:sp>
      <p:sp>
        <p:nvSpPr>
          <p:cNvPr id="188420" name="矩形 276483"/>
          <p:cNvSpPr>
            <a:spLocks noChangeArrowheads="1"/>
          </p:cNvSpPr>
          <p:nvPr/>
        </p:nvSpPr>
        <p:spPr bwMode="auto">
          <a:xfrm>
            <a:off x="827088" y="1628775"/>
            <a:ext cx="6696075" cy="452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3200" b="1">
                <a:solidFill>
                  <a:schemeClr val="tx1"/>
                </a:solidFill>
              </a:rPr>
              <a:t>解剖与生理</a:t>
            </a:r>
          </a:p>
        </p:txBody>
      </p:sp>
      <p:sp>
        <p:nvSpPr>
          <p:cNvPr id="188421" name="标题 27648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en-US" smtClean="0">
              <a:ea typeface="宋体" panose="02010600030101010101" pitchFamily="2" charset="-122"/>
            </a:endParaRPr>
          </a:p>
        </p:txBody>
      </p:sp>
      <p:pic>
        <p:nvPicPr>
          <p:cNvPr id="188422" name="图片 276486" descr="slide0034_image01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4" r="15201"/>
          <a:stretch>
            <a:fillRect/>
          </a:stretch>
        </p:blipFill>
        <p:spPr bwMode="auto">
          <a:xfrm>
            <a:off x="2771775" y="3068638"/>
            <a:ext cx="3170238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9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442" name="文本占位符 281602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828800"/>
            <a:ext cx="8229600" cy="736600"/>
          </a:xfrm>
        </p:spPr>
        <p:txBody>
          <a:bodyPr/>
          <a:lstStyle/>
          <a:p>
            <a:pPr eaLnBrk="1" hangingPunct="1">
              <a:buClr>
                <a:srgbClr val="FF0000"/>
              </a:buClr>
            </a:pPr>
            <a:r>
              <a:rPr lang="zh-CN" altLang="en-US" sz="3200" b="1" smtClean="0">
                <a:ea typeface="楷体_GB2312" pitchFamily="49" charset="-122"/>
              </a:rPr>
              <a:t>解剖与生理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endParaRPr lang="zh-CN" altLang="en-US" sz="3200" smtClean="0">
              <a:ea typeface="楷体_GB2312" pitchFamily="49" charset="-122"/>
            </a:endParaRPr>
          </a:p>
        </p:txBody>
      </p:sp>
      <p:sp>
        <p:nvSpPr>
          <p:cNvPr id="189443" name="标题 28160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z="4000" smtClean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相关知识（一）</a:t>
            </a:r>
          </a:p>
        </p:txBody>
      </p:sp>
      <p:sp>
        <p:nvSpPr>
          <p:cNvPr id="189444" name="文本框 281604"/>
          <p:cNvSpPr txBox="1">
            <a:spLocks noChangeArrowheads="1"/>
          </p:cNvSpPr>
          <p:nvPr/>
        </p:nvSpPr>
        <p:spPr bwMode="auto">
          <a:xfrm>
            <a:off x="539750" y="2420938"/>
            <a:ext cx="8208963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latinLnBrk="1" hangingPunct="1">
              <a:buFont typeface="Wingdings" panose="05000000000000000000" pitchFamily="2" charset="2"/>
              <a:buChar char="Ø"/>
            </a:pPr>
            <a:r>
              <a:rPr lang="zh-CN" altLang="en-US" sz="2800" b="1">
                <a:solidFill>
                  <a:schemeClr val="tx1"/>
                </a:solidFill>
              </a:rPr>
              <a:t>神经支配</a:t>
            </a:r>
            <a:r>
              <a:rPr lang="zh-CN" altLang="en-US" sz="2800">
                <a:solidFill>
                  <a:schemeClr val="tx1"/>
                </a:solidFill>
              </a:rPr>
              <a:t> 源于肠系膜动脉周围的交感神经丛，上传的信息随交感神经进入脊髓第</a:t>
            </a:r>
            <a:r>
              <a:rPr lang="en-US" altLang="zh-CN" sz="2800">
                <a:solidFill>
                  <a:schemeClr val="tx1"/>
                </a:solidFill>
              </a:rPr>
              <a:t>10</a:t>
            </a:r>
            <a:r>
              <a:rPr lang="zh-CN" altLang="en-US" sz="2800">
                <a:solidFill>
                  <a:schemeClr val="tx1"/>
                </a:solidFill>
              </a:rPr>
              <a:t>胸节。</a:t>
            </a:r>
          </a:p>
        </p:txBody>
      </p:sp>
      <p:pic>
        <p:nvPicPr>
          <p:cNvPr id="189445" name="图片 281606" descr="%CE%B4%B1%EA%CC%E2-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5650" y="3500438"/>
            <a:ext cx="6696075" cy="309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10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466" name="标题 188417"/>
          <p:cNvSpPr>
            <a:spLocks noGrp="1" noChangeArrowheads="1"/>
          </p:cNvSpPr>
          <p:nvPr>
            <p:ph type="title"/>
          </p:nvPr>
        </p:nvSpPr>
        <p:spPr>
          <a:xfrm>
            <a:off x="395288" y="1125538"/>
            <a:ext cx="8382000" cy="685800"/>
          </a:xfrm>
        </p:spPr>
        <p:txBody>
          <a:bodyPr/>
          <a:lstStyle/>
          <a:p>
            <a:pPr eaLnBrk="1" hangingPunct="1"/>
            <a:r>
              <a:rPr lang="en-US" altLang="zh-CN" sz="3200" smtClean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2004.3.1</a:t>
            </a:r>
            <a:r>
              <a:rPr lang="zh-CN" altLang="en-US" sz="3200" smtClean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资中球溪镇外科医生姚俊生</a:t>
            </a:r>
          </a:p>
        </p:txBody>
      </p:sp>
      <p:pic>
        <p:nvPicPr>
          <p:cNvPr id="190467" name="图片 188418" descr="gg032281">
            <a:hlinkClick r:id="rId3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0113" y="1773238"/>
            <a:ext cx="7086600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0468" name="动作按钮: 后退或前一项 188419">
            <a:hlinkClick r:id="rId4" action="ppaction://hlinksldjump?num=3" highlightClick="1"/>
          </p:cNvPr>
          <p:cNvSpPr>
            <a:spLocks noChangeArrowheads="1"/>
          </p:cNvSpPr>
          <p:nvPr/>
        </p:nvSpPr>
        <p:spPr bwMode="auto">
          <a:xfrm>
            <a:off x="8532813" y="5949950"/>
            <a:ext cx="287337" cy="287338"/>
          </a:xfrm>
          <a:prstGeom prst="actionButtonBackPrevious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endParaRPr lang="zh-CN" altLang="en-US"/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11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490" name="标题 8193"/>
          <p:cNvSpPr>
            <a:spLocks noGrp="1" noChangeArrowheads="1"/>
          </p:cNvSpPr>
          <p:nvPr>
            <p:ph type="title"/>
          </p:nvPr>
        </p:nvSpPr>
        <p:spPr>
          <a:xfrm>
            <a:off x="1187450" y="1341438"/>
            <a:ext cx="3276600" cy="685800"/>
          </a:xfrm>
        </p:spPr>
        <p:txBody>
          <a:bodyPr/>
          <a:lstStyle/>
          <a:p>
            <a:pPr algn="l" eaLnBrk="1" hangingPunct="1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3200" smtClean="0">
                <a:solidFill>
                  <a:schemeClr val="tx1"/>
                </a:solidFill>
                <a:ea typeface="楷体_GB2312" pitchFamily="49" charset="-122"/>
              </a:rPr>
              <a:t>病因</a:t>
            </a:r>
          </a:p>
        </p:txBody>
      </p:sp>
      <p:sp>
        <p:nvSpPr>
          <p:cNvPr id="191491" name="文本占位符 8194"/>
          <p:cNvSpPr>
            <a:spLocks noGrp="1" noChangeArrowheads="1"/>
          </p:cNvSpPr>
          <p:nvPr>
            <p:ph type="body" idx="4294967295"/>
          </p:nvPr>
        </p:nvSpPr>
        <p:spPr>
          <a:xfrm>
            <a:off x="1042988" y="2133600"/>
            <a:ext cx="7848600" cy="4119563"/>
          </a:xfrm>
        </p:spPr>
        <p:txBody>
          <a:bodyPr/>
          <a:lstStyle/>
          <a:p>
            <a:pPr marL="184150" indent="-184150" algn="just"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阑尾管腔阻塞和细菌入侵</a:t>
            </a:r>
            <a:r>
              <a:rPr lang="zh-CN" altLang="en-US" b="1" smtClean="0">
                <a:solidFill>
                  <a:srgbClr val="FF0000"/>
                </a:solidFill>
                <a:ea typeface="楷体_GB2312" pitchFamily="49" charset="-122"/>
              </a:rPr>
              <a:t>（主要病因）</a:t>
            </a:r>
          </a:p>
          <a:p>
            <a:pPr marL="184150" indent="-184150" algn="just"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endParaRPr lang="zh-CN" altLang="en-US" b="1" smtClean="0">
              <a:ea typeface="楷体_GB2312" pitchFamily="49" charset="-122"/>
            </a:endParaRPr>
          </a:p>
          <a:p>
            <a:pPr marL="668338" lvl="1" indent="-284163" algn="just" eaLnBrk="1" hangingPunct="1">
              <a:lnSpc>
                <a:spcPct val="90000"/>
              </a:lnSpc>
              <a:buClr>
                <a:srgbClr val="800000"/>
              </a:buClr>
              <a:buFont typeface="Wingdings" panose="05000000000000000000" pitchFamily="2" charset="2"/>
              <a:buNone/>
            </a:pPr>
            <a:r>
              <a:rPr lang="zh-CN" altLang="en-US" b="1" smtClean="0">
                <a:ea typeface="楷体_GB2312" pitchFamily="49" charset="-122"/>
              </a:rPr>
              <a:t>  </a:t>
            </a:r>
          </a:p>
        </p:txBody>
      </p:sp>
      <p:sp>
        <p:nvSpPr>
          <p:cNvPr id="191492" name="文本框 8206"/>
          <p:cNvSpPr txBox="1">
            <a:spLocks noChangeArrowheads="1"/>
          </p:cNvSpPr>
          <p:nvPr/>
        </p:nvSpPr>
        <p:spPr bwMode="auto">
          <a:xfrm>
            <a:off x="900113" y="692150"/>
            <a:ext cx="7391400" cy="56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r>
              <a:rPr lang="zh-CN" altLang="en-US" sz="4000" b="1">
                <a:solidFill>
                  <a:schemeClr val="tx1"/>
                </a:solidFill>
              </a:rPr>
              <a:t>相关知识（二）</a:t>
            </a:r>
          </a:p>
        </p:txBody>
      </p:sp>
      <p:pic>
        <p:nvPicPr>
          <p:cNvPr id="191493" name="图片 8207" descr="app_causestep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79613" y="2636838"/>
            <a:ext cx="3168650" cy="2087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1494" name="矩形 8208"/>
          <p:cNvSpPr>
            <a:spLocks noChangeArrowheads="1"/>
          </p:cNvSpPr>
          <p:nvPr/>
        </p:nvSpPr>
        <p:spPr bwMode="auto">
          <a:xfrm>
            <a:off x="0" y="3429000"/>
            <a:ext cx="21336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zh-CN" altLang="en-US" sz="2800" b="1" i="1">
                <a:solidFill>
                  <a:schemeClr val="tx1"/>
                </a:solidFill>
                <a:ea typeface="宋体" panose="02010600030101010101" pitchFamily="2" charset="-122"/>
              </a:rPr>
              <a:t>一小段粪便阻塞内腔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ˎ̥"/>
                <a:cs typeface="ˎ̥"/>
              </a:rPr>
              <a:t> </a:t>
            </a:r>
            <a:endParaRPr lang="zh-CN" altLang="en-US" sz="2400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  <p:pic>
        <p:nvPicPr>
          <p:cNvPr id="191495" name="图片 8209" descr="app_causestep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263" y="2636838"/>
            <a:ext cx="2663825" cy="2087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1496" name="矩形 8210"/>
          <p:cNvSpPr>
            <a:spLocks noChangeArrowheads="1"/>
          </p:cNvSpPr>
          <p:nvPr/>
        </p:nvSpPr>
        <p:spPr bwMode="auto">
          <a:xfrm>
            <a:off x="7812088" y="3357563"/>
            <a:ext cx="14478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zh-CN" altLang="en-US" sz="2800" b="1" i="1">
                <a:solidFill>
                  <a:schemeClr val="tx1"/>
                </a:solidFill>
                <a:ea typeface="宋体" panose="02010600030101010101" pitchFamily="2" charset="-122"/>
              </a:rPr>
              <a:t>细菌感染开始</a:t>
            </a:r>
            <a:r>
              <a:rPr lang="zh-CN" altLang="en-US" sz="1100">
                <a:solidFill>
                  <a:schemeClr val="tx1"/>
                </a:solidFill>
                <a:latin typeface="Times New Roman" panose="02020603050405020304" pitchFamily="18" charset="0"/>
                <a:ea typeface="ˎ̥"/>
                <a:cs typeface="ˎ̥"/>
              </a:rPr>
              <a:t> </a:t>
            </a:r>
            <a:endParaRPr lang="zh-CN" altLang="en-US" sz="2400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  <p:pic>
        <p:nvPicPr>
          <p:cNvPr id="191497" name="图片 8211" descr="app_causestep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11413" y="4652963"/>
            <a:ext cx="3457575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1498" name="矩形 8212"/>
          <p:cNvSpPr>
            <a:spLocks noChangeArrowheads="1"/>
          </p:cNvSpPr>
          <p:nvPr/>
        </p:nvSpPr>
        <p:spPr bwMode="auto">
          <a:xfrm>
            <a:off x="5940425" y="5229225"/>
            <a:ext cx="28194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zh-CN" altLang="en-US" sz="2800" b="1" i="1">
                <a:solidFill>
                  <a:schemeClr val="tx1"/>
                </a:solidFill>
                <a:ea typeface="宋体" panose="02010600030101010101" pitchFamily="2" charset="-122"/>
              </a:rPr>
              <a:t>阑尾阻塞引起压力的增大</a:t>
            </a:r>
            <a:r>
              <a:rPr lang="zh-CN" altLang="en-US" sz="2800" b="1">
                <a:solidFill>
                  <a:schemeClr val="tx1"/>
                </a:solidFill>
                <a:ea typeface="宋体" panose="02010600030101010101" pitchFamily="2" charset="-122"/>
              </a:rPr>
              <a:t> </a:t>
            </a:r>
            <a:endParaRPr lang="zh-CN" altLang="en-US" sz="2400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12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538" name="标题 9217"/>
          <p:cNvSpPr>
            <a:spLocks noGrp="1" noChangeArrowheads="1"/>
          </p:cNvSpPr>
          <p:nvPr>
            <p:ph type="title"/>
          </p:nvPr>
        </p:nvSpPr>
        <p:spPr>
          <a:xfrm>
            <a:off x="1187450" y="1268413"/>
            <a:ext cx="4191000" cy="685800"/>
          </a:xfrm>
        </p:spPr>
        <p:txBody>
          <a:bodyPr/>
          <a:lstStyle/>
          <a:p>
            <a:pPr algn="l" eaLnBrk="1" hangingPunct="1">
              <a:buClr>
                <a:srgbClr val="800000"/>
              </a:buClr>
              <a:buFont typeface="Wingdings" panose="05000000000000000000" pitchFamily="2" charset="2"/>
              <a:buChar char="n"/>
            </a:pPr>
            <a:r>
              <a:rPr lang="zh-CN" altLang="en-US" sz="3200" b="0" smtClean="0">
                <a:solidFill>
                  <a:schemeClr val="tx1"/>
                </a:solidFill>
                <a:ea typeface="楷体_GB2312" pitchFamily="49" charset="-122"/>
              </a:rPr>
              <a:t>病理类型</a:t>
            </a:r>
          </a:p>
        </p:txBody>
      </p:sp>
      <p:sp>
        <p:nvSpPr>
          <p:cNvPr id="193539" name="文本占位符 9218"/>
          <p:cNvSpPr>
            <a:spLocks noGrp="1" noChangeArrowheads="1"/>
          </p:cNvSpPr>
          <p:nvPr>
            <p:ph type="body" idx="4294967295"/>
          </p:nvPr>
        </p:nvSpPr>
        <p:spPr>
          <a:xfrm>
            <a:off x="1187450" y="2033588"/>
            <a:ext cx="7956550" cy="4824412"/>
          </a:xfrm>
        </p:spPr>
        <p:txBody>
          <a:bodyPr/>
          <a:lstStyle/>
          <a:p>
            <a:pPr marL="184150" indent="-184150" algn="just" eaLnBrk="1" hangingPunct="1">
              <a:buClr>
                <a:srgbClr val="800000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急性单纯性阑尾炎   </a:t>
            </a:r>
            <a:r>
              <a:rPr lang="en-US" altLang="zh-CN" b="1" smtClean="0">
                <a:ea typeface="楷体_GB2312" pitchFamily="49" charset="-122"/>
              </a:rPr>
              <a:t>24h</a:t>
            </a:r>
          </a:p>
          <a:p>
            <a:pPr marL="184150" indent="-184150" algn="just" eaLnBrk="1" hangingPunct="1">
              <a:buClr>
                <a:srgbClr val="800000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急性化脓性</a:t>
            </a:r>
            <a:r>
              <a:rPr lang="en-US" altLang="zh-CN" b="1" smtClean="0">
                <a:ea typeface="楷体_GB2312" pitchFamily="49" charset="-122"/>
              </a:rPr>
              <a:t>(</a:t>
            </a:r>
            <a:r>
              <a:rPr lang="zh-CN" altLang="en-US" b="1" smtClean="0">
                <a:ea typeface="楷体_GB2312" pitchFamily="49" charset="-122"/>
              </a:rPr>
              <a:t>蜂窝织炎性</a:t>
            </a:r>
            <a:r>
              <a:rPr lang="en-US" altLang="zh-CN" b="1" smtClean="0">
                <a:ea typeface="楷体_GB2312" pitchFamily="49" charset="-122"/>
              </a:rPr>
              <a:t>)</a:t>
            </a:r>
            <a:r>
              <a:rPr lang="zh-CN" altLang="en-US" b="1" smtClean="0">
                <a:ea typeface="楷体_GB2312" pitchFamily="49" charset="-122"/>
              </a:rPr>
              <a:t>阑尾炎  </a:t>
            </a:r>
            <a:r>
              <a:rPr lang="en-US" altLang="zh-CN" b="1" smtClean="0">
                <a:ea typeface="楷体_GB2312" pitchFamily="49" charset="-122"/>
              </a:rPr>
              <a:t>48h</a:t>
            </a:r>
          </a:p>
          <a:p>
            <a:pPr marL="184150" indent="-184150" algn="just" eaLnBrk="1" hangingPunct="1">
              <a:buClr>
                <a:srgbClr val="800000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急性坏疽性</a:t>
            </a:r>
            <a:r>
              <a:rPr lang="en-US" altLang="zh-CN" b="1" smtClean="0">
                <a:ea typeface="楷体_GB2312" pitchFamily="49" charset="-122"/>
              </a:rPr>
              <a:t>(</a:t>
            </a:r>
            <a:r>
              <a:rPr lang="zh-CN" altLang="en-US" b="1" smtClean="0">
                <a:ea typeface="楷体_GB2312" pitchFamily="49" charset="-122"/>
              </a:rPr>
              <a:t>穿孔性</a:t>
            </a:r>
            <a:r>
              <a:rPr lang="en-US" altLang="zh-CN" b="1" smtClean="0">
                <a:ea typeface="楷体_GB2312" pitchFamily="49" charset="-122"/>
              </a:rPr>
              <a:t>)</a:t>
            </a:r>
            <a:r>
              <a:rPr lang="zh-CN" altLang="en-US" b="1" smtClean="0">
                <a:ea typeface="楷体_GB2312" pitchFamily="49" charset="-122"/>
              </a:rPr>
              <a:t>阑尾炎</a:t>
            </a:r>
            <a:r>
              <a:rPr lang="zh-CN" altLang="en-US" b="1" smtClean="0">
                <a:solidFill>
                  <a:srgbClr val="000066"/>
                </a:solidFill>
                <a:ea typeface="楷体_GB2312" pitchFamily="49" charset="-122"/>
              </a:rPr>
              <a:t>    </a:t>
            </a:r>
            <a:r>
              <a:rPr lang="en-US" altLang="zh-CN" b="1" smtClean="0">
                <a:ea typeface="楷体_GB2312" pitchFamily="49" charset="-122"/>
              </a:rPr>
              <a:t>72h</a:t>
            </a:r>
          </a:p>
          <a:p>
            <a:pPr marL="184150" indent="-184150" algn="just" eaLnBrk="1" hangingPunct="1">
              <a:buClr>
                <a:srgbClr val="800000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阑尾周围脓肿   </a:t>
            </a:r>
            <a:r>
              <a:rPr lang="en-US" altLang="zh-CN" b="1" smtClean="0">
                <a:ea typeface="楷体_GB2312" pitchFamily="49" charset="-122"/>
              </a:rPr>
              <a:t>3—5d</a:t>
            </a:r>
          </a:p>
        </p:txBody>
      </p:sp>
      <p:sp>
        <p:nvSpPr>
          <p:cNvPr id="193540" name="文本框 9240"/>
          <p:cNvSpPr txBox="1">
            <a:spLocks noChangeArrowheads="1"/>
          </p:cNvSpPr>
          <p:nvPr/>
        </p:nvSpPr>
        <p:spPr bwMode="auto">
          <a:xfrm>
            <a:off x="900113" y="692150"/>
            <a:ext cx="7391400" cy="56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r>
              <a:rPr lang="zh-CN" altLang="en-US" sz="4000" b="1">
                <a:solidFill>
                  <a:schemeClr val="tx1"/>
                </a:solidFill>
              </a:rPr>
              <a:t>相关知识（三）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13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62" name="文本占位符 277506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484313"/>
            <a:ext cx="8229600" cy="4495800"/>
          </a:xfrm>
        </p:spPr>
        <p:txBody>
          <a:bodyPr/>
          <a:lstStyle/>
          <a:p>
            <a:pPr eaLnBrk="1" hangingPunct="1">
              <a:buClr>
                <a:srgbClr val="FF0000"/>
              </a:buClr>
            </a:pPr>
            <a:r>
              <a:rPr lang="zh-CN" altLang="en-US" b="1" smtClean="0">
                <a:ea typeface="楷体_GB2312" pitchFamily="49" charset="-122"/>
              </a:rPr>
              <a:t>病理类型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急性单纯性阑尾炎   </a:t>
            </a:r>
            <a:r>
              <a:rPr lang="en-US" altLang="zh-CN" b="1" smtClean="0">
                <a:ea typeface="楷体_GB2312" pitchFamily="49" charset="-122"/>
              </a:rPr>
              <a:t>24h</a:t>
            </a:r>
            <a:endParaRPr lang="zh-CN" altLang="en-US" b="1" smtClean="0">
              <a:ea typeface="楷体_GB2312" pitchFamily="49" charset="-122"/>
            </a:endParaRPr>
          </a:p>
        </p:txBody>
      </p:sp>
      <p:sp>
        <p:nvSpPr>
          <p:cNvPr id="194563" name="文本框 277507"/>
          <p:cNvSpPr txBox="1">
            <a:spLocks noChangeArrowheads="1"/>
          </p:cNvSpPr>
          <p:nvPr/>
        </p:nvSpPr>
        <p:spPr bwMode="auto">
          <a:xfrm>
            <a:off x="900113" y="692150"/>
            <a:ext cx="7391400" cy="56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r>
              <a:rPr lang="zh-CN" altLang="en-US" sz="4000" b="1">
                <a:solidFill>
                  <a:schemeClr val="tx1"/>
                </a:solidFill>
              </a:rPr>
              <a:t>相关知识（三）</a:t>
            </a:r>
          </a:p>
        </p:txBody>
      </p:sp>
      <p:pic>
        <p:nvPicPr>
          <p:cNvPr id="194564" name="图片 277510" descr="20070421234333291">
            <a:hlinkClick r:id="rId3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84663" y="1773238"/>
            <a:ext cx="4032250" cy="352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14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586" name="文本框 278531"/>
          <p:cNvSpPr txBox="1">
            <a:spLocks noChangeArrowheads="1"/>
          </p:cNvSpPr>
          <p:nvPr/>
        </p:nvSpPr>
        <p:spPr bwMode="auto">
          <a:xfrm>
            <a:off x="900113" y="692150"/>
            <a:ext cx="7391400" cy="56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r>
              <a:rPr lang="zh-CN" altLang="en-US" sz="4000" b="1">
                <a:solidFill>
                  <a:schemeClr val="tx1"/>
                </a:solidFill>
              </a:rPr>
              <a:t>相关知识（三）</a:t>
            </a:r>
          </a:p>
        </p:txBody>
      </p:sp>
      <p:sp>
        <p:nvSpPr>
          <p:cNvPr id="195587" name="文本占位符 278532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828800"/>
            <a:ext cx="8229600" cy="4495800"/>
          </a:xfrm>
        </p:spPr>
        <p:txBody>
          <a:bodyPr/>
          <a:lstStyle/>
          <a:p>
            <a:pPr eaLnBrk="1" hangingPunct="1">
              <a:buClr>
                <a:srgbClr val="FF0000"/>
              </a:buClr>
            </a:pPr>
            <a:r>
              <a:rPr lang="zh-CN" altLang="en-US" b="1" smtClean="0">
                <a:ea typeface="楷体_GB2312" pitchFamily="49" charset="-122"/>
              </a:rPr>
              <a:t>病理类型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b="1" smtClean="0">
                <a:ea typeface="楷体_GB2312" pitchFamily="49" charset="-122"/>
              </a:rPr>
              <a:t>急性化脓性</a:t>
            </a:r>
            <a:r>
              <a:rPr lang="en-US" altLang="zh-CN" b="1" smtClean="0">
                <a:ea typeface="楷体_GB2312" pitchFamily="49" charset="-122"/>
              </a:rPr>
              <a:t>(</a:t>
            </a:r>
            <a:r>
              <a:rPr lang="zh-CN" altLang="en-US" b="1" smtClean="0">
                <a:ea typeface="楷体_GB2312" pitchFamily="49" charset="-122"/>
              </a:rPr>
              <a:t>蜂窝织炎性</a:t>
            </a:r>
            <a:r>
              <a:rPr lang="en-US" altLang="zh-CN" b="1" smtClean="0">
                <a:ea typeface="楷体_GB2312" pitchFamily="49" charset="-122"/>
              </a:rPr>
              <a:t>)</a:t>
            </a:r>
            <a:r>
              <a:rPr lang="zh-CN" altLang="en-US" b="1" smtClean="0">
                <a:ea typeface="楷体_GB2312" pitchFamily="49" charset="-122"/>
              </a:rPr>
              <a:t>阑尾炎  </a:t>
            </a:r>
            <a:r>
              <a:rPr lang="en-US" altLang="zh-CN" b="1" smtClean="0">
                <a:ea typeface="楷体_GB2312" pitchFamily="49" charset="-122"/>
              </a:rPr>
              <a:t>48h</a:t>
            </a:r>
            <a:endParaRPr lang="zh-CN" altLang="en-US" b="1" smtClean="0">
              <a:ea typeface="楷体_GB2312" pitchFamily="49" charset="-122"/>
            </a:endParaRPr>
          </a:p>
        </p:txBody>
      </p:sp>
      <p:pic>
        <p:nvPicPr>
          <p:cNvPr id="195588" name="图片 278533" descr="m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0113" y="3068638"/>
            <a:ext cx="5543550" cy="324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15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610" name="文本框 279553"/>
          <p:cNvSpPr txBox="1">
            <a:spLocks noChangeArrowheads="1"/>
          </p:cNvSpPr>
          <p:nvPr/>
        </p:nvSpPr>
        <p:spPr bwMode="auto">
          <a:xfrm>
            <a:off x="900113" y="692150"/>
            <a:ext cx="7391400" cy="56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r>
              <a:rPr lang="zh-CN" altLang="en-US" sz="4000" b="1">
                <a:solidFill>
                  <a:schemeClr val="tx1"/>
                </a:solidFill>
              </a:rPr>
              <a:t>相关知识（三）</a:t>
            </a:r>
          </a:p>
        </p:txBody>
      </p:sp>
      <p:sp>
        <p:nvSpPr>
          <p:cNvPr id="196611" name="文本占位符 279554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828800"/>
            <a:ext cx="8229600" cy="4495800"/>
          </a:xfrm>
        </p:spPr>
        <p:txBody>
          <a:bodyPr/>
          <a:lstStyle/>
          <a:p>
            <a:pPr eaLnBrk="1" hangingPunct="1">
              <a:buClr>
                <a:srgbClr val="FF0000"/>
              </a:buClr>
            </a:pPr>
            <a:r>
              <a:rPr lang="zh-CN" altLang="en-US" b="1" smtClean="0">
                <a:ea typeface="楷体_GB2312" pitchFamily="49" charset="-122"/>
              </a:rPr>
              <a:t>病理类型</a:t>
            </a:r>
          </a:p>
          <a:p>
            <a:pPr algn="just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急性坏疽性</a:t>
            </a:r>
            <a:r>
              <a:rPr lang="en-US" altLang="zh-CN" b="1" smtClean="0">
                <a:ea typeface="楷体_GB2312" pitchFamily="49" charset="-122"/>
              </a:rPr>
              <a:t>(</a:t>
            </a:r>
            <a:r>
              <a:rPr lang="zh-CN" altLang="en-US" b="1" smtClean="0">
                <a:ea typeface="楷体_GB2312" pitchFamily="49" charset="-122"/>
              </a:rPr>
              <a:t>穿孔性</a:t>
            </a:r>
            <a:r>
              <a:rPr lang="en-US" altLang="zh-CN" b="1" smtClean="0">
                <a:ea typeface="楷体_GB2312" pitchFamily="49" charset="-122"/>
              </a:rPr>
              <a:t>)</a:t>
            </a:r>
            <a:r>
              <a:rPr lang="zh-CN" altLang="en-US" b="1" smtClean="0">
                <a:ea typeface="楷体_GB2312" pitchFamily="49" charset="-122"/>
              </a:rPr>
              <a:t>阑尾炎</a:t>
            </a:r>
            <a:r>
              <a:rPr lang="zh-CN" altLang="en-US" b="1" smtClean="0">
                <a:solidFill>
                  <a:srgbClr val="000066"/>
                </a:solidFill>
                <a:ea typeface="楷体_GB2312" pitchFamily="49" charset="-122"/>
              </a:rPr>
              <a:t>    </a:t>
            </a:r>
            <a:r>
              <a:rPr lang="en-US" altLang="zh-CN" b="1" smtClean="0">
                <a:ea typeface="楷体_GB2312" pitchFamily="49" charset="-122"/>
              </a:rPr>
              <a:t>72h</a:t>
            </a:r>
          </a:p>
        </p:txBody>
      </p:sp>
      <p:pic>
        <p:nvPicPr>
          <p:cNvPr id="196612" name="图片 279556" descr="m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313" y="2781300"/>
            <a:ext cx="4770437" cy="312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6613" name="图片 279557" descr="3-0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2725" y="2781300"/>
            <a:ext cx="1752600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16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634" name="标题 20481"/>
          <p:cNvSpPr>
            <a:spLocks noGrp="1" noChangeArrowheads="1"/>
          </p:cNvSpPr>
          <p:nvPr>
            <p:ph type="title"/>
          </p:nvPr>
        </p:nvSpPr>
        <p:spPr>
          <a:xfrm>
            <a:off x="304800" y="914400"/>
            <a:ext cx="1905000" cy="609600"/>
          </a:xfrm>
        </p:spPr>
        <p:txBody>
          <a:bodyPr/>
          <a:lstStyle/>
          <a:p>
            <a:pPr eaLnBrk="1" hangingPunct="1"/>
            <a:r>
              <a:rPr lang="zh-CN" altLang="en-US" sz="2800" b="0" smtClean="0">
                <a:solidFill>
                  <a:srgbClr val="000066"/>
                </a:solidFill>
                <a:ea typeface="楷体_GB2312" pitchFamily="49" charset="-122"/>
              </a:rPr>
              <a:t>正常阑尾</a:t>
            </a:r>
          </a:p>
        </p:txBody>
      </p:sp>
      <p:sp>
        <p:nvSpPr>
          <p:cNvPr id="197635" name="文本占位符 20482"/>
          <p:cNvSpPr>
            <a:spLocks noGrp="1" noChangeArrowheads="1"/>
          </p:cNvSpPr>
          <p:nvPr>
            <p:ph type="body" idx="4294967295"/>
          </p:nvPr>
        </p:nvSpPr>
        <p:spPr>
          <a:xfrm>
            <a:off x="5029200" y="914400"/>
            <a:ext cx="2362200" cy="6096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b="1" smtClean="0">
                <a:solidFill>
                  <a:srgbClr val="000066"/>
                </a:solidFill>
                <a:ea typeface="楷体_GB2312" pitchFamily="49" charset="-122"/>
              </a:rPr>
              <a:t>   急性阑尾炎 </a:t>
            </a:r>
          </a:p>
        </p:txBody>
      </p:sp>
      <p:sp>
        <p:nvSpPr>
          <p:cNvPr id="197636" name="文本框 20484"/>
          <p:cNvSpPr txBox="1">
            <a:spLocks noChangeArrowheads="1"/>
          </p:cNvSpPr>
          <p:nvPr/>
        </p:nvSpPr>
        <p:spPr bwMode="auto">
          <a:xfrm>
            <a:off x="2514600" y="2743200"/>
            <a:ext cx="20574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508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400" b="1">
                <a:solidFill>
                  <a:srgbClr val="000066"/>
                </a:solidFill>
              </a:rPr>
              <a:t>慢性阑尾炎</a:t>
            </a:r>
            <a:r>
              <a:rPr lang="zh-CN" altLang="en-US" sz="2800" b="1">
                <a:solidFill>
                  <a:srgbClr val="00FF00"/>
                </a:solidFill>
                <a:latin typeface="华文中宋" pitchFamily="2" charset="-122"/>
                <a:ea typeface="华文中宋" pitchFamily="2" charset="-122"/>
              </a:rPr>
              <a:t> </a:t>
            </a:r>
          </a:p>
        </p:txBody>
      </p:sp>
      <p:sp>
        <p:nvSpPr>
          <p:cNvPr id="197637" name="文本框 20489"/>
          <p:cNvSpPr txBox="1">
            <a:spLocks noChangeArrowheads="1"/>
          </p:cNvSpPr>
          <p:nvPr/>
        </p:nvSpPr>
        <p:spPr bwMode="auto">
          <a:xfrm>
            <a:off x="5257800" y="23622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016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en-US"/>
            </a:defPPr>
            <a:lvl1pPr marL="342900" indent="-3429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latinLnBrk="1" hangingPunct="1">
              <a:spcBef>
                <a:spcPct val="2000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66"/>
                </a:solidFill>
              </a:rPr>
              <a:t>急性单纯性阑尾炎</a:t>
            </a:r>
          </a:p>
        </p:txBody>
      </p:sp>
      <p:sp>
        <p:nvSpPr>
          <p:cNvPr id="197638" name="文本框 20491"/>
          <p:cNvSpPr txBox="1">
            <a:spLocks noChangeArrowheads="1"/>
          </p:cNvSpPr>
          <p:nvPr/>
        </p:nvSpPr>
        <p:spPr bwMode="auto">
          <a:xfrm>
            <a:off x="5486400" y="4495800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016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en-US"/>
            </a:defPPr>
            <a:lvl1pPr marL="342900" indent="-3429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latinLnBrk="1" hangingPunct="1">
              <a:spcBef>
                <a:spcPct val="20000"/>
              </a:spcBef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0066"/>
                </a:solidFill>
              </a:rPr>
              <a:t>坏疽性阑尾炎</a:t>
            </a:r>
          </a:p>
        </p:txBody>
      </p:sp>
      <p:sp>
        <p:nvSpPr>
          <p:cNvPr id="197639" name="文本框 20495"/>
          <p:cNvSpPr txBox="1">
            <a:spLocks noChangeArrowheads="1"/>
          </p:cNvSpPr>
          <p:nvPr/>
        </p:nvSpPr>
        <p:spPr bwMode="auto">
          <a:xfrm>
            <a:off x="1066800" y="3429000"/>
            <a:ext cx="1447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016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rgbClr val="000066"/>
                </a:solidFill>
              </a:rPr>
              <a:t>吸收</a:t>
            </a:r>
          </a:p>
        </p:txBody>
      </p:sp>
      <p:sp>
        <p:nvSpPr>
          <p:cNvPr id="197640" name="下箭头 20499"/>
          <p:cNvSpPr>
            <a:spLocks noChangeArrowheads="1"/>
          </p:cNvSpPr>
          <p:nvPr/>
        </p:nvSpPr>
        <p:spPr bwMode="auto">
          <a:xfrm>
            <a:off x="6156325" y="4797425"/>
            <a:ext cx="152400" cy="457200"/>
          </a:xfrm>
          <a:prstGeom prst="downArrow">
            <a:avLst>
              <a:gd name="adj1" fmla="val 50000"/>
              <a:gd name="adj2" fmla="val 75000"/>
            </a:avLst>
          </a:prstGeom>
          <a:solidFill>
            <a:schemeClr val="bg1"/>
          </a:solidFill>
          <a:ln w="76200">
            <a:solidFill>
              <a:srgbClr val="800000"/>
            </a:solidFill>
            <a:miter lim="800000"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endParaRPr lang="zh-CN" altLang="en-US"/>
          </a:p>
        </p:txBody>
      </p:sp>
      <p:grpSp>
        <p:nvGrpSpPr>
          <p:cNvPr id="197641" name="组合 20512"/>
          <p:cNvGrpSpPr/>
          <p:nvPr/>
        </p:nvGrpSpPr>
        <p:grpSpPr>
          <a:xfrm>
            <a:off x="900113" y="1225550"/>
            <a:ext cx="7239000" cy="5632450"/>
            <a:chOff x="672" y="720"/>
            <a:chExt cx="4560" cy="3548"/>
          </a:xfrm>
        </p:grpSpPr>
        <p:sp>
          <p:nvSpPr>
            <p:cNvPr id="197646" name="左右箭头 20483"/>
            <p:cNvSpPr>
              <a:spLocks noChangeArrowheads="1"/>
            </p:cNvSpPr>
            <p:nvPr/>
          </p:nvSpPr>
          <p:spPr bwMode="auto">
            <a:xfrm>
              <a:off x="1536" y="720"/>
              <a:ext cx="1488" cy="96"/>
            </a:xfrm>
            <a:prstGeom prst="leftRightArrow">
              <a:avLst>
                <a:gd name="adj1" fmla="val 50000"/>
                <a:gd name="adj2" fmla="val 310000"/>
              </a:avLst>
            </a:prstGeom>
            <a:solidFill>
              <a:schemeClr val="bg1"/>
            </a:solidFill>
            <a:ln w="76200">
              <a:solidFill>
                <a:srgbClr val="800000"/>
              </a:solidFill>
              <a:miter lim="800000"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algn="ctr" eaLnBrk="1" latinLnBrk="1" hangingPunct="1"/>
              <a:endParaRPr lang="zh-CN" altLang="en-US"/>
            </a:p>
          </p:txBody>
        </p:sp>
        <p:sp>
          <p:nvSpPr>
            <p:cNvPr id="197647" name="文本框 20490"/>
            <p:cNvSpPr txBox="1">
              <a:spLocks noChangeArrowheads="1"/>
            </p:cNvSpPr>
            <p:nvPr/>
          </p:nvSpPr>
          <p:spPr bwMode="auto">
            <a:xfrm>
              <a:off x="3408" y="2160"/>
              <a:ext cx="1584" cy="352"/>
            </a:xfrm>
            <a:prstGeom prst="rect">
              <a:avLst/>
            </a:prstGeom>
            <a:noFill/>
            <a:ln w="101600">
              <a:solidFill>
                <a:srgbClr val="80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90000" tIns="46800" rIns="90000" bIns="46800">
              <a:spAutoFit/>
            </a:bodyPr>
            <a:lstStyle>
              <a:defPPr>
                <a:defRPr lang="en-US"/>
              </a:defPPr>
              <a:lvl1pPr marL="342900" indent="-3429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latinLnBrk="1" hangingPunct="1">
                <a:spcBef>
                  <a:spcPct val="20000"/>
                </a:spcBef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rgbClr val="000066"/>
                  </a:solidFill>
                </a:rPr>
                <a:t>化脓性阑尾炎</a:t>
              </a:r>
            </a:p>
          </p:txBody>
        </p:sp>
        <p:sp>
          <p:nvSpPr>
            <p:cNvPr id="197648" name="文本框 20492"/>
            <p:cNvSpPr txBox="1">
              <a:spLocks noChangeArrowheads="1"/>
            </p:cNvSpPr>
            <p:nvPr/>
          </p:nvSpPr>
          <p:spPr bwMode="auto">
            <a:xfrm>
              <a:off x="3456" y="3456"/>
              <a:ext cx="912" cy="812"/>
            </a:xfrm>
            <a:prstGeom prst="rect">
              <a:avLst/>
            </a:prstGeom>
            <a:noFill/>
            <a:ln w="101600">
              <a:solidFill>
                <a:srgbClr val="80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90000" tIns="46800" rIns="90000" bIns="46800">
              <a:spAutoFit/>
            </a:bodyPr>
            <a:lstStyle>
              <a:defPPr>
                <a:defRPr lang="en-US"/>
              </a:defPPr>
              <a:lvl1pPr marL="342900" indent="-3429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latinLnBrk="1" hangingPunct="1">
                <a:spcBef>
                  <a:spcPct val="20000"/>
                </a:spcBef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rgbClr val="000066"/>
                  </a:solidFill>
                </a:rPr>
                <a:t>弥蔓性腹膜炎</a:t>
              </a:r>
            </a:p>
          </p:txBody>
        </p:sp>
        <p:sp>
          <p:nvSpPr>
            <p:cNvPr id="197649" name="文本框 20493"/>
            <p:cNvSpPr txBox="1">
              <a:spLocks noChangeArrowheads="1"/>
            </p:cNvSpPr>
            <p:nvPr/>
          </p:nvSpPr>
          <p:spPr bwMode="auto">
            <a:xfrm>
              <a:off x="768" y="3456"/>
              <a:ext cx="1584" cy="352"/>
            </a:xfrm>
            <a:prstGeom prst="rect">
              <a:avLst/>
            </a:prstGeom>
            <a:noFill/>
            <a:ln w="101600">
              <a:solidFill>
                <a:srgbClr val="80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90000" tIns="46800" rIns="90000" bIns="4680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400" b="1">
                  <a:solidFill>
                    <a:srgbClr val="000066"/>
                  </a:solidFill>
                </a:rPr>
                <a:t>阑尾周围脓肿</a:t>
              </a:r>
            </a:p>
          </p:txBody>
        </p:sp>
        <p:sp>
          <p:nvSpPr>
            <p:cNvPr id="197650" name="文本框 20494"/>
            <p:cNvSpPr txBox="1">
              <a:spLocks noChangeArrowheads="1"/>
            </p:cNvSpPr>
            <p:nvPr/>
          </p:nvSpPr>
          <p:spPr bwMode="auto">
            <a:xfrm>
              <a:off x="4896" y="3456"/>
              <a:ext cx="336" cy="582"/>
            </a:xfrm>
            <a:prstGeom prst="rect">
              <a:avLst/>
            </a:prstGeom>
            <a:noFill/>
            <a:ln w="101600">
              <a:solidFill>
                <a:srgbClr val="80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90000" tIns="46800" rIns="90000" bIns="4680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400" b="1">
                  <a:solidFill>
                    <a:srgbClr val="000066"/>
                  </a:solidFill>
                </a:rPr>
                <a:t>死亡</a:t>
              </a:r>
            </a:p>
          </p:txBody>
        </p:sp>
        <p:sp>
          <p:nvSpPr>
            <p:cNvPr id="197651" name="下箭头 20496"/>
            <p:cNvSpPr>
              <a:spLocks noChangeArrowheads="1"/>
            </p:cNvSpPr>
            <p:nvPr/>
          </p:nvSpPr>
          <p:spPr bwMode="auto">
            <a:xfrm>
              <a:off x="3888" y="960"/>
              <a:ext cx="96" cy="528"/>
            </a:xfrm>
            <a:prstGeom prst="downArrow">
              <a:avLst>
                <a:gd name="adj1" fmla="val 50000"/>
                <a:gd name="adj2" fmla="val 137500"/>
              </a:avLst>
            </a:prstGeom>
            <a:solidFill>
              <a:schemeClr val="bg1"/>
            </a:solidFill>
            <a:ln w="76200">
              <a:solidFill>
                <a:srgbClr val="800000"/>
              </a:solidFill>
              <a:miter lim="800000"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algn="ctr" eaLnBrk="1" latinLnBrk="1" hangingPunct="1"/>
              <a:endParaRPr lang="zh-CN" altLang="en-US"/>
            </a:p>
          </p:txBody>
        </p:sp>
        <p:sp>
          <p:nvSpPr>
            <p:cNvPr id="197652" name="下箭头 20497"/>
            <p:cNvSpPr>
              <a:spLocks noChangeArrowheads="1"/>
            </p:cNvSpPr>
            <p:nvPr/>
          </p:nvSpPr>
          <p:spPr bwMode="auto">
            <a:xfrm>
              <a:off x="3888" y="1824"/>
              <a:ext cx="96" cy="336"/>
            </a:xfrm>
            <a:prstGeom prst="downArrow">
              <a:avLst>
                <a:gd name="adj1" fmla="val 50000"/>
                <a:gd name="adj2" fmla="val 87500"/>
              </a:avLst>
            </a:prstGeom>
            <a:solidFill>
              <a:schemeClr val="bg1"/>
            </a:solidFill>
            <a:ln w="76200">
              <a:solidFill>
                <a:srgbClr val="800000"/>
              </a:solidFill>
              <a:miter lim="800000"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algn="ctr" eaLnBrk="1" latinLnBrk="1" hangingPunct="1"/>
              <a:endParaRPr lang="zh-CN" altLang="en-US"/>
            </a:p>
          </p:txBody>
        </p:sp>
        <p:sp>
          <p:nvSpPr>
            <p:cNvPr id="197653" name="下箭头 20498"/>
            <p:cNvSpPr>
              <a:spLocks noChangeArrowheads="1"/>
            </p:cNvSpPr>
            <p:nvPr/>
          </p:nvSpPr>
          <p:spPr bwMode="auto">
            <a:xfrm>
              <a:off x="3888" y="2496"/>
              <a:ext cx="96" cy="336"/>
            </a:xfrm>
            <a:prstGeom prst="downArrow">
              <a:avLst>
                <a:gd name="adj1" fmla="val 50000"/>
                <a:gd name="adj2" fmla="val 87500"/>
              </a:avLst>
            </a:prstGeom>
            <a:solidFill>
              <a:schemeClr val="bg1"/>
            </a:solidFill>
            <a:ln w="76200">
              <a:solidFill>
                <a:srgbClr val="800000"/>
              </a:solidFill>
              <a:miter lim="800000"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algn="ctr" eaLnBrk="1" latinLnBrk="1" hangingPunct="1"/>
              <a:endParaRPr lang="zh-CN" altLang="en-US"/>
            </a:p>
          </p:txBody>
        </p:sp>
        <p:sp>
          <p:nvSpPr>
            <p:cNvPr id="197654" name="右箭头 20501"/>
            <p:cNvSpPr>
              <a:spLocks noChangeArrowheads="1"/>
            </p:cNvSpPr>
            <p:nvPr/>
          </p:nvSpPr>
          <p:spPr bwMode="auto">
            <a:xfrm>
              <a:off x="4272" y="3648"/>
              <a:ext cx="528" cy="240"/>
            </a:xfrm>
            <a:prstGeom prst="rightArrow">
              <a:avLst>
                <a:gd name="adj1" fmla="val 50000"/>
                <a:gd name="adj2" fmla="val 55000"/>
              </a:avLst>
            </a:prstGeom>
            <a:solidFill>
              <a:schemeClr val="bg1"/>
            </a:solidFill>
            <a:ln w="101600">
              <a:solidFill>
                <a:srgbClr val="800000"/>
              </a:solidFill>
              <a:miter lim="800000"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algn="ctr" eaLnBrk="1" latinLnBrk="1" hangingPunct="1"/>
              <a:endParaRPr lang="zh-CN" altLang="en-US"/>
            </a:p>
          </p:txBody>
        </p:sp>
        <p:sp>
          <p:nvSpPr>
            <p:cNvPr id="197655" name="左右箭头 20502"/>
            <p:cNvSpPr>
              <a:spLocks noChangeArrowheads="1"/>
            </p:cNvSpPr>
            <p:nvPr/>
          </p:nvSpPr>
          <p:spPr bwMode="auto">
            <a:xfrm>
              <a:off x="2304" y="3600"/>
              <a:ext cx="1056" cy="96"/>
            </a:xfrm>
            <a:prstGeom prst="leftRightArrow">
              <a:avLst>
                <a:gd name="adj1" fmla="val 50000"/>
                <a:gd name="adj2" fmla="val 220000"/>
              </a:avLst>
            </a:prstGeom>
            <a:solidFill>
              <a:schemeClr val="bg1"/>
            </a:solidFill>
            <a:ln w="76200">
              <a:solidFill>
                <a:srgbClr val="800000"/>
              </a:solidFill>
              <a:miter lim="800000"/>
            </a:ln>
          </p:spPr>
          <p:txBody>
            <a:bodyPr/>
            <a:lstStyle>
              <a:defPPr>
                <a:defRPr lang="en-US"/>
              </a:defPPr>
              <a:lvl1pPr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accent2"/>
                  </a:solidFill>
                  <a:latin typeface="Arial" pitchFamily="34" charset="0"/>
                  <a:ea typeface="楷体_GB2312" pitchFamily="49" charset="-122"/>
                  <a:cs typeface="+mn-cs"/>
                </a:defRPr>
              </a:lvl9pPr>
            </a:lstStyle>
            <a:p>
              <a:pPr algn="ctr" eaLnBrk="1" latinLnBrk="1" hangingPunct="1"/>
              <a:endParaRPr lang="zh-CN" altLang="en-US"/>
            </a:p>
          </p:txBody>
        </p:sp>
        <p:cxnSp>
          <p:nvCxnSpPr>
            <p:cNvPr id="197656" name="直接箭头连接符 20503"/>
            <p:cNvCxnSpPr>
              <a:cxnSpLocks noChangeShapeType="1"/>
            </p:cNvCxnSpPr>
            <p:nvPr/>
          </p:nvCxnSpPr>
          <p:spPr bwMode="auto">
            <a:xfrm flipH="1">
              <a:off x="2112" y="3024"/>
              <a:ext cx="1296" cy="432"/>
            </a:xfrm>
            <a:prstGeom prst="straightConnector1">
              <a:avLst/>
            </a:prstGeom>
            <a:noFill/>
            <a:ln w="101600">
              <a:solidFill>
                <a:srgbClr val="800000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7657" name="肘形连接符 20506"/>
            <p:cNvCxnSpPr>
              <a:cxnSpLocks noChangeShapeType="1"/>
            </p:cNvCxnSpPr>
            <p:nvPr/>
          </p:nvCxnSpPr>
          <p:spPr bwMode="auto">
            <a:xfrm rot="10800000">
              <a:off x="672" y="1056"/>
              <a:ext cx="95" cy="2544"/>
            </a:xfrm>
            <a:prstGeom prst="bentConnector2">
              <a:avLst/>
            </a:prstGeom>
            <a:noFill/>
            <a:ln w="101600">
              <a:solidFill>
                <a:srgbClr val="800000"/>
              </a:solidFill>
              <a:miter lim="800000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7658" name="直接箭头连接符 20507"/>
            <p:cNvCxnSpPr>
              <a:cxnSpLocks noChangeShapeType="1"/>
            </p:cNvCxnSpPr>
            <p:nvPr/>
          </p:nvCxnSpPr>
          <p:spPr bwMode="auto">
            <a:xfrm flipV="1">
              <a:off x="2544" y="1008"/>
              <a:ext cx="816" cy="672"/>
            </a:xfrm>
            <a:prstGeom prst="straightConnector1">
              <a:avLst/>
            </a:prstGeom>
            <a:noFill/>
            <a:ln w="127000">
              <a:solidFill>
                <a:srgbClr val="8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7659" name="直接箭头连接符 20509"/>
            <p:cNvCxnSpPr>
              <a:cxnSpLocks noChangeShapeType="1"/>
            </p:cNvCxnSpPr>
            <p:nvPr/>
          </p:nvCxnSpPr>
          <p:spPr bwMode="auto">
            <a:xfrm>
              <a:off x="960" y="1056"/>
              <a:ext cx="840" cy="672"/>
            </a:xfrm>
            <a:prstGeom prst="straightConnector1">
              <a:avLst/>
            </a:prstGeom>
            <a:noFill/>
            <a:ln w="127000">
              <a:solidFill>
                <a:srgbClr val="800000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97642" name="文本框 20513"/>
          <p:cNvSpPr txBox="1">
            <a:spLocks noChangeArrowheads="1"/>
          </p:cNvSpPr>
          <p:nvPr/>
        </p:nvSpPr>
        <p:spPr bwMode="auto">
          <a:xfrm>
            <a:off x="1042988" y="404813"/>
            <a:ext cx="8243887" cy="587375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rgbClr val="800000"/>
            </a:solidFill>
            <a:miter lim="800000"/>
          </a:ln>
        </p:spPr>
        <p:txBody>
          <a:bodyPr lIns="90000" tIns="46800" rIns="90000" bIns="4680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just" eaLnBrk="1" hangingPunct="1">
              <a:lnSpc>
                <a:spcPct val="90000"/>
              </a:lnSpc>
              <a:spcBef>
                <a:spcPct val="20000"/>
              </a:spcBef>
            </a:pPr>
            <a:r>
              <a:rPr lang="zh-CN" altLang="en-US" sz="3200" b="1">
                <a:solidFill>
                  <a:srgbClr val="000066"/>
                </a:solidFill>
                <a:latin typeface="楷体_GB2312" pitchFamily="49" charset="-122"/>
              </a:rPr>
              <a:t>病理转归</a:t>
            </a:r>
            <a:r>
              <a:rPr lang="en-US" altLang="zh-CN" sz="3200" b="1">
                <a:solidFill>
                  <a:srgbClr val="000066"/>
                </a:solidFill>
                <a:latin typeface="楷体_GB2312" pitchFamily="49" charset="-122"/>
              </a:rPr>
              <a:t>:</a:t>
            </a:r>
            <a:r>
              <a:rPr lang="zh-CN" altLang="en-US" sz="3200" b="1">
                <a:solidFill>
                  <a:srgbClr val="000066"/>
                </a:solidFill>
                <a:latin typeface="楷体_GB2312" pitchFamily="49" charset="-122"/>
              </a:rPr>
              <a:t>炎症消退、局限化、炎症扩散</a:t>
            </a:r>
          </a:p>
        </p:txBody>
      </p:sp>
      <p:sp>
        <p:nvSpPr>
          <p:cNvPr id="197643" name="动作按钮: 前进或下一项 20514"/>
          <p:cNvSpPr>
            <a:spLocks noChangeArrowheads="1"/>
          </p:cNvSpPr>
          <p:nvPr/>
        </p:nvSpPr>
        <p:spPr bwMode="auto">
          <a:xfrm>
            <a:off x="8675688" y="5949950"/>
            <a:ext cx="288925" cy="358775"/>
          </a:xfrm>
          <a:prstGeom prst="actionButtonForwardNex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762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latinLnBrk="1" hangingPunct="1"/>
            <a:endParaRPr lang="zh-CN" altLang="en-US"/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17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658" name="标题 25292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z="4000" smtClean="0">
                <a:solidFill>
                  <a:schemeClr val="tx1"/>
                </a:solidFill>
                <a:ea typeface="楷体_GB2312" pitchFamily="49" charset="-122"/>
              </a:rPr>
              <a:t>工作任务</a:t>
            </a:r>
          </a:p>
        </p:txBody>
      </p:sp>
      <p:sp>
        <p:nvSpPr>
          <p:cNvPr id="198659" name="文本框 252930"/>
          <p:cNvSpPr txBox="1">
            <a:spLocks noChangeArrowheads="1"/>
          </p:cNvSpPr>
          <p:nvPr/>
        </p:nvSpPr>
        <p:spPr bwMode="auto">
          <a:xfrm>
            <a:off x="611188" y="1916113"/>
            <a:ext cx="64087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endParaRPr lang="zh-CN" altLang="en-US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  <p:sp>
        <p:nvSpPr>
          <p:cNvPr id="198660" name="文本框 252931"/>
          <p:cNvSpPr txBox="1">
            <a:spLocks noChangeArrowheads="1"/>
          </p:cNvSpPr>
          <p:nvPr/>
        </p:nvSpPr>
        <p:spPr bwMode="auto">
          <a:xfrm>
            <a:off x="539750" y="1773238"/>
            <a:ext cx="8280400" cy="3725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_GB2312" pitchFamily="49" charset="-122"/>
              </a:rPr>
              <a:t>任务一：责任护士接诊入院病人方法正确。</a:t>
            </a:r>
          </a:p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_GB2312" pitchFamily="49" charset="-122"/>
              </a:rPr>
              <a:t>任务二：责任护士评估阑尾炎身体状况。</a:t>
            </a:r>
          </a:p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_GB2312" pitchFamily="49" charset="-122"/>
              </a:rPr>
              <a:t>任务三：责任护士为病人作术前准备。</a:t>
            </a:r>
          </a:p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_GB2312" pitchFamily="49" charset="-122"/>
              </a:rPr>
              <a:t>任务四：责任病房护士接病人方法正确。</a:t>
            </a:r>
          </a:p>
          <a:p>
            <a:pPr eaLnBrk="1" hangingPunct="1"/>
            <a:r>
              <a:rPr lang="zh-CN" altLang="en-US" sz="2800" b="1">
                <a:solidFill>
                  <a:schemeClr val="tx1"/>
                </a:solidFill>
                <a:latin typeface="楷体_GB2312" pitchFamily="49" charset="-122"/>
              </a:rPr>
              <a:t>任务五：责任护士为病人制订术后护理计划。</a:t>
            </a:r>
          </a:p>
          <a:p>
            <a:pPr eaLnBrk="1" hangingPunct="1"/>
            <a:endParaRPr lang="zh-CN" altLang="en-US" sz="2800" b="1">
              <a:solidFill>
                <a:schemeClr val="tx1"/>
              </a:solidFill>
              <a:latin typeface="楷体_GB2312" pitchFamily="49" charset="-122"/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18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682" name="标题 25395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z="4000" smtClean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任务一  接诊病人</a:t>
            </a:r>
          </a:p>
        </p:txBody>
      </p:sp>
      <p:sp>
        <p:nvSpPr>
          <p:cNvPr id="199683" name="文本占位符 253954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828800"/>
            <a:ext cx="8229600" cy="4495800"/>
          </a:xfrm>
        </p:spPr>
        <p:txBody>
          <a:bodyPr/>
          <a:lstStyle/>
          <a:p>
            <a:pPr eaLnBrk="1" hangingPunct="1"/>
            <a:endParaRPr lang="zh-CN" altLang="en-US" smtClean="0">
              <a:ea typeface="宋体" panose="02010600030101010101" pitchFamily="2" charset="-122"/>
            </a:endParaRPr>
          </a:p>
        </p:txBody>
      </p:sp>
      <p:pic>
        <p:nvPicPr>
          <p:cNvPr id="199684" name="图片 253955" descr="dept_104%20%20%20%20%20%20%20_2005123_10544">
            <a:hlinkClick r:id="rId4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750" y="1844675"/>
            <a:ext cx="7704138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19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730" name="标题 27033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z="4000" smtClean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任务二</a:t>
            </a:r>
            <a:r>
              <a:rPr lang="zh-CN" altLang="en-US" sz="4000" b="0" smtClean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  </a:t>
            </a:r>
            <a:r>
              <a:rPr lang="zh-CN" altLang="en-US" sz="4000" smtClean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护理评估</a:t>
            </a:r>
          </a:p>
        </p:txBody>
      </p:sp>
      <p:sp>
        <p:nvSpPr>
          <p:cNvPr id="201731" name="文本框 270338"/>
          <p:cNvSpPr txBox="1">
            <a:spLocks noChangeArrowheads="1"/>
          </p:cNvSpPr>
          <p:nvPr/>
        </p:nvSpPr>
        <p:spPr bwMode="auto">
          <a:xfrm>
            <a:off x="971550" y="2133600"/>
            <a:ext cx="6769100" cy="277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3200" b="1">
                <a:solidFill>
                  <a:schemeClr val="tx1"/>
                </a:solidFill>
              </a:rPr>
              <a:t>健康史</a:t>
            </a:r>
          </a:p>
          <a:p>
            <a:pPr eaLnBrk="1" hangingPunct="1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3200" b="1">
                <a:solidFill>
                  <a:schemeClr val="tx1"/>
                </a:solidFill>
                <a:hlinkClick r:id="rId2" action="ppaction://hlinksldjump?num=17"/>
              </a:rPr>
              <a:t>身体状况</a:t>
            </a:r>
            <a:endParaRPr lang="zh-CN" altLang="en-US" sz="3200" b="1">
              <a:solidFill>
                <a:schemeClr val="tx1"/>
              </a:solidFill>
            </a:endParaRPr>
          </a:p>
          <a:p>
            <a:pPr eaLnBrk="1" hangingPunct="1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3200" b="1">
                <a:solidFill>
                  <a:schemeClr val="tx1"/>
                </a:solidFill>
              </a:rPr>
              <a:t>辅助检查</a:t>
            </a:r>
            <a:endParaRPr lang="zh-CN" altLang="en-US" sz="3200" b="1">
              <a:solidFill>
                <a:schemeClr val="tx1"/>
              </a:solidFill>
            </a:endParaRPr>
          </a:p>
          <a:p>
            <a:pPr eaLnBrk="1" hangingPunct="1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3200" b="1">
                <a:solidFill>
                  <a:schemeClr val="tx1"/>
                </a:solidFill>
              </a:rPr>
              <a:t>心理社会适应</a:t>
            </a:r>
            <a:endParaRPr lang="zh-CN" altLang="en-US" sz="3200" b="1">
              <a:solidFill>
                <a:schemeClr val="tx1"/>
              </a:solidFill>
            </a:endParaRP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20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754" name="文本占位符 195586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828800"/>
            <a:ext cx="8229600" cy="4495800"/>
          </a:xfrm>
        </p:spPr>
        <p:txBody>
          <a:bodyPr/>
          <a:lstStyle/>
          <a:p>
            <a:pPr eaLnBrk="1" hangingPunct="1">
              <a:buClr>
                <a:srgbClr val="FF0000"/>
              </a:buClr>
            </a:pPr>
            <a:r>
              <a:rPr lang="zh-CN" altLang="en-US" b="1" smtClean="0">
                <a:ea typeface="楷体_GB2312" pitchFamily="49" charset="-122"/>
              </a:rPr>
              <a:t>健康史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一般资料（个人史）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致病因素（有无急性阑尾炎的发作史、消化性溃疡穿孔史、右肾及右输尿管结石、急性胆囊炎等：是否有剧烈活动及不洁饮食等诱因）</a:t>
            </a:r>
            <a:r>
              <a:rPr lang="zh-CN" altLang="en-US" smtClean="0">
                <a:ea typeface="楷体_GB2312" pitchFamily="49" charset="-122"/>
              </a:rPr>
              <a:t> </a:t>
            </a:r>
            <a:endParaRPr lang="zh-CN" altLang="en-US" b="1" smtClean="0">
              <a:ea typeface="楷体_GB2312" pitchFamily="49" charset="-122"/>
            </a:endParaRP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手术史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现病史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既往史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家族史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zh-CN" altLang="en-US" smtClean="0">
              <a:ea typeface="楷体_GB2312" pitchFamily="49" charset="-122"/>
            </a:endParaRPr>
          </a:p>
        </p:txBody>
      </p:sp>
      <p:sp>
        <p:nvSpPr>
          <p:cNvPr id="202755" name="标题 19558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z="4000" smtClean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任务二  护理评估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21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778" name="文本占位符 10242"/>
          <p:cNvSpPr>
            <a:spLocks noGrp="1" noChangeArrowheads="1"/>
          </p:cNvSpPr>
          <p:nvPr>
            <p:ph type="body" idx="4294967295"/>
          </p:nvPr>
        </p:nvSpPr>
        <p:spPr>
          <a:xfrm>
            <a:off x="323850" y="1628775"/>
            <a:ext cx="8208963" cy="4119563"/>
          </a:xfrm>
        </p:spPr>
        <p:txBody>
          <a:bodyPr/>
          <a:lstStyle/>
          <a:p>
            <a:pPr algn="just" eaLnBrk="1" hangingPunct="1">
              <a:buClr>
                <a:srgbClr val="FF0000"/>
              </a:buClr>
            </a:pPr>
            <a:r>
              <a:rPr lang="zh-CN" altLang="en-US" b="1" smtClean="0">
                <a:ea typeface="楷体_GB2312" pitchFamily="49" charset="-122"/>
              </a:rPr>
              <a:t>症状：</a:t>
            </a:r>
          </a:p>
          <a:p>
            <a:pPr algn="just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全身症状：体温  ，门静脉炎。</a:t>
            </a:r>
          </a:p>
          <a:p>
            <a:pPr algn="just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腹痛</a:t>
            </a:r>
            <a:r>
              <a:rPr lang="en-US" altLang="zh-CN" b="1" smtClean="0">
                <a:ea typeface="楷体_GB2312" pitchFamily="49" charset="-122"/>
              </a:rPr>
              <a:t>:</a:t>
            </a:r>
            <a:r>
              <a:rPr lang="zh-CN" altLang="en-US" b="1" smtClean="0">
                <a:solidFill>
                  <a:srgbClr val="FF0000"/>
                </a:solidFill>
                <a:ea typeface="楷体_GB2312" pitchFamily="49" charset="-122"/>
              </a:rPr>
              <a:t>转移性右下腹痛（最具特征性）</a:t>
            </a:r>
          </a:p>
          <a:p>
            <a:pPr marL="669925" lvl="1" indent="-282575" algn="just" eaLnBrk="1" hangingPunct="1">
              <a:buClr>
                <a:srgbClr val="800000"/>
              </a:buClr>
              <a:buFont typeface="Wingdings" panose="05000000000000000000" pitchFamily="2" charset="2"/>
              <a:buNone/>
            </a:pPr>
            <a:r>
              <a:rPr lang="zh-CN" altLang="en-US" b="1" smtClean="0">
                <a:solidFill>
                  <a:srgbClr val="000066"/>
                </a:solidFill>
                <a:ea typeface="楷体_GB2312" pitchFamily="49" charset="-122"/>
              </a:rPr>
              <a:t> </a:t>
            </a:r>
            <a:r>
              <a:rPr lang="zh-CN" altLang="en-US" b="1" smtClean="0">
                <a:ea typeface="楷体_GB2312" pitchFamily="49" charset="-122"/>
              </a:rPr>
              <a:t>开始于脐周和上腹部，数小时</a:t>
            </a:r>
            <a:r>
              <a:rPr lang="en-US" altLang="zh-CN" b="1" smtClean="0">
                <a:ea typeface="楷体_GB2312" pitchFamily="49" charset="-122"/>
              </a:rPr>
              <a:t>(6-8h)</a:t>
            </a:r>
            <a:r>
              <a:rPr lang="zh-CN" altLang="en-US" b="1" smtClean="0">
                <a:ea typeface="楷体_GB2312" pitchFamily="49" charset="-122"/>
              </a:rPr>
              <a:t>后，腹痛转移并固定在右下腹，呈持续性。</a:t>
            </a:r>
            <a:r>
              <a:rPr lang="en-US" altLang="zh-CN" b="1" smtClean="0">
                <a:ea typeface="楷体_GB2312" pitchFamily="49" charset="-122"/>
              </a:rPr>
              <a:t>70</a:t>
            </a:r>
            <a:r>
              <a:rPr lang="zh-CN" altLang="en-US" b="1" smtClean="0">
                <a:ea typeface="楷体_GB2312" pitchFamily="49" charset="-122"/>
              </a:rPr>
              <a:t>％～</a:t>
            </a:r>
            <a:r>
              <a:rPr lang="en-US" altLang="zh-CN" b="1" smtClean="0">
                <a:ea typeface="楷体_GB2312" pitchFamily="49" charset="-122"/>
              </a:rPr>
              <a:t>80</a:t>
            </a:r>
            <a:r>
              <a:rPr lang="zh-CN" altLang="en-US" b="1" smtClean="0">
                <a:ea typeface="楷体_GB2312" pitchFamily="49" charset="-122"/>
              </a:rPr>
              <a:t>％转移性，也有一开始就表现右下腹痛。</a:t>
            </a:r>
          </a:p>
          <a:p>
            <a:pPr algn="just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胃肠道症状：恶心、呕吐。腹泻、便秘等，盆腔位阑尾炎刺激直肠和膀胱，引起里急后重和尿频。腹膜炎肠麻痹出现腹胀和停止排气排便、持续性呕吐。</a:t>
            </a:r>
          </a:p>
          <a:p>
            <a:pPr algn="just" eaLnBrk="1" hangingPunct="1">
              <a:buClr>
                <a:srgbClr val="800000"/>
              </a:buClr>
              <a:buFont typeface="Wingdings" panose="05000000000000000000" pitchFamily="2" charset="2"/>
              <a:buChar char="n"/>
            </a:pPr>
            <a:endParaRPr lang="zh-CN" altLang="en-US" b="1" smtClean="0">
              <a:ea typeface="楷体_GB2312" pitchFamily="49" charset="-122"/>
            </a:endParaRPr>
          </a:p>
        </p:txBody>
      </p:sp>
      <p:sp>
        <p:nvSpPr>
          <p:cNvPr id="203779" name="直接连接符 10253"/>
          <p:cNvSpPr>
            <a:spLocks noChangeShapeType="1"/>
          </p:cNvSpPr>
          <p:nvPr/>
        </p:nvSpPr>
        <p:spPr bwMode="auto">
          <a:xfrm flipH="1">
            <a:off x="3419475" y="2276475"/>
            <a:ext cx="0" cy="2889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triangle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780" name="标题 10254"/>
          <p:cNvSpPr>
            <a:spLocks noGrp="1" noChangeArrowheads="1"/>
          </p:cNvSpPr>
          <p:nvPr>
            <p:ph type="title"/>
          </p:nvPr>
        </p:nvSpPr>
        <p:spPr>
          <a:xfrm>
            <a:off x="900113" y="692150"/>
            <a:ext cx="7391400" cy="563563"/>
          </a:xfrm>
        </p:spPr>
        <p:txBody>
          <a:bodyPr/>
          <a:lstStyle/>
          <a:p>
            <a:pPr eaLnBrk="1" hangingPunct="1"/>
            <a:r>
              <a:rPr lang="zh-CN" altLang="en-US" sz="4000" smtClean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任务二  护理评估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22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826" name="标题 12289"/>
          <p:cNvSpPr>
            <a:spLocks noGrp="1" noChangeArrowheads="1"/>
          </p:cNvSpPr>
          <p:nvPr>
            <p:ph type="title"/>
          </p:nvPr>
        </p:nvSpPr>
        <p:spPr>
          <a:xfrm>
            <a:off x="1258888" y="1628775"/>
            <a:ext cx="2008187" cy="401638"/>
          </a:xfrm>
        </p:spPr>
        <p:txBody>
          <a:bodyPr/>
          <a:lstStyle/>
          <a:p>
            <a:pPr algn="l" eaLnBrk="1" hangingPunct="1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zh-CN" altLang="en-US" sz="3200" b="0" smtClean="0">
                <a:solidFill>
                  <a:schemeClr val="tx1"/>
                </a:solidFill>
                <a:ea typeface="楷体_GB2312" pitchFamily="49" charset="-122"/>
              </a:rPr>
              <a:t>体征：</a:t>
            </a:r>
          </a:p>
        </p:txBody>
      </p:sp>
      <p:sp>
        <p:nvSpPr>
          <p:cNvPr id="205827" name="文本占位符 12290"/>
          <p:cNvSpPr>
            <a:spLocks noGrp="1" noChangeArrowheads="1"/>
          </p:cNvSpPr>
          <p:nvPr>
            <p:ph type="body" idx="4294967295"/>
          </p:nvPr>
        </p:nvSpPr>
        <p:spPr>
          <a:xfrm>
            <a:off x="1116013" y="2205038"/>
            <a:ext cx="7170737" cy="4119562"/>
          </a:xfrm>
        </p:spPr>
        <p:txBody>
          <a:bodyPr/>
          <a:lstStyle/>
          <a:p>
            <a:pPr marL="284163" indent="-284163" algn="just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右下腹压痛</a:t>
            </a:r>
            <a:r>
              <a:rPr lang="en-US" altLang="zh-CN" b="1" smtClean="0">
                <a:ea typeface="楷体_GB2312" pitchFamily="49" charset="-122"/>
              </a:rPr>
              <a:t>:</a:t>
            </a:r>
            <a:r>
              <a:rPr lang="zh-CN" altLang="en-US" b="1" smtClean="0">
                <a:solidFill>
                  <a:srgbClr val="FF0000"/>
                </a:solidFill>
                <a:ea typeface="楷体_GB2312" pitchFamily="49" charset="-122"/>
              </a:rPr>
              <a:t>是最常见、最主要的体征</a:t>
            </a:r>
            <a:r>
              <a:rPr lang="zh-CN" altLang="en-US" b="1" smtClean="0">
                <a:ea typeface="楷体_GB2312" pitchFamily="49" charset="-122"/>
              </a:rPr>
              <a:t>，压痛点在麦氏点。也是早期诊断依据之一。</a:t>
            </a:r>
          </a:p>
          <a:p>
            <a:pPr marL="284163" indent="-284163" algn="just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右下腹肌紧张</a:t>
            </a:r>
            <a:r>
              <a:rPr lang="en-US" altLang="zh-CN" b="1" smtClean="0">
                <a:ea typeface="楷体_GB2312" pitchFamily="49" charset="-122"/>
              </a:rPr>
              <a:t>:</a:t>
            </a:r>
            <a:r>
              <a:rPr lang="zh-CN" altLang="en-US" b="1" smtClean="0">
                <a:ea typeface="楷体_GB2312" pitchFamily="49" charset="-122"/>
              </a:rPr>
              <a:t>提示阑尾已化脓、坏疽或穿孔。但小儿、老人、孕妇、肥胖、虚弱病人或盲肠后位阑尾炎时，腹膜刺激征可不明显。</a:t>
            </a:r>
          </a:p>
          <a:p>
            <a:pPr marL="284163" indent="-284163" algn="just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zh-CN" altLang="en-US" b="1" smtClean="0">
                <a:ea typeface="楷体_GB2312" pitchFamily="49" charset="-122"/>
              </a:rPr>
              <a:t>反跳痛</a:t>
            </a:r>
            <a:r>
              <a:rPr lang="en-US" altLang="zh-CN" b="1" smtClean="0">
                <a:ea typeface="楷体_GB2312" pitchFamily="49" charset="-122"/>
              </a:rPr>
              <a:t>(Blumberg</a:t>
            </a:r>
            <a:r>
              <a:rPr lang="zh-CN" altLang="en-US" b="1" smtClean="0">
                <a:ea typeface="楷体_GB2312" pitchFamily="49" charset="-122"/>
              </a:rPr>
              <a:t>征</a:t>
            </a:r>
            <a:r>
              <a:rPr lang="en-US" altLang="zh-CN" b="1" smtClean="0">
                <a:ea typeface="楷体_GB2312" pitchFamily="49" charset="-122"/>
              </a:rPr>
              <a:t>):</a:t>
            </a:r>
            <a:r>
              <a:rPr lang="zh-CN" altLang="en-US" b="1" smtClean="0">
                <a:ea typeface="楷体_GB2312" pitchFamily="49" charset="-122"/>
              </a:rPr>
              <a:t>提示阑尾化脓性炎症波及壁腹膜</a:t>
            </a:r>
          </a:p>
        </p:txBody>
      </p:sp>
      <p:sp>
        <p:nvSpPr>
          <p:cNvPr id="205828" name="矩形 12301"/>
          <p:cNvSpPr>
            <a:spLocks noChangeArrowheads="1"/>
          </p:cNvSpPr>
          <p:nvPr/>
        </p:nvSpPr>
        <p:spPr bwMode="auto">
          <a:xfrm>
            <a:off x="900113" y="692150"/>
            <a:ext cx="7391400" cy="56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accent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</a:pPr>
            <a:r>
              <a:rPr lang="zh-CN" altLang="en-US" sz="4000" b="1">
                <a:solidFill>
                  <a:schemeClr val="tx1"/>
                </a:solidFill>
                <a:latin typeface="楷体_GB2312" pitchFamily="49" charset="-122"/>
              </a:rPr>
              <a:t>任务二  护理评估</a:t>
            </a:r>
          </a:p>
        </p:txBody>
      </p:sp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A50D44-176B-4ABC-9779-C6EEE2803246}" type="slidenum">
              <a:rPr lang="zh-CN" altLang="en-US" smtClean="0"/>
              <a:pPr>
                <a:defRPr/>
              </a:pPr>
              <a:t>23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https://d.book118.com/236151105201010101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浅蓝色波浪">
  <a:themeElements>
    <a:clrScheme name="">
      <a:dk1>
        <a:srgbClr val="000000"/>
      </a:dk1>
      <a:lt1>
        <a:srgbClr val="FFFFFF"/>
      </a:lt1>
      <a:dk2>
        <a:srgbClr val="233DA9"/>
      </a:dk2>
      <a:lt2>
        <a:srgbClr val="DDDDDD"/>
      </a:lt2>
      <a:accent1>
        <a:srgbClr val="65AAE9"/>
      </a:accent1>
      <a:accent2>
        <a:srgbClr val="B2B2B2"/>
      </a:accent2>
      <a:accent3>
        <a:srgbClr val="FFFFFF"/>
      </a:accent3>
      <a:accent4>
        <a:srgbClr val="000000"/>
      </a:accent4>
      <a:accent5>
        <a:srgbClr val="B8D1F2"/>
      </a:accent5>
      <a:accent6>
        <a:srgbClr val="9F9F9F"/>
      </a:accent6>
      <a:hlink>
        <a:srgbClr val="7DA0D3"/>
      </a:hlink>
      <a:folHlink>
        <a:srgbClr val="B2E385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浅蓝色波浪 1">
        <a:dk1>
          <a:srgbClr val="000000"/>
        </a:dk1>
        <a:lt1>
          <a:srgbClr val="FFFFFF"/>
        </a:lt1>
        <a:dk2>
          <a:srgbClr val="233DA9"/>
        </a:dk2>
        <a:lt2>
          <a:srgbClr val="DDDDDD"/>
        </a:lt2>
        <a:accent1>
          <a:srgbClr val="65AAE9"/>
        </a:accent1>
        <a:accent2>
          <a:srgbClr val="B2B2B2"/>
        </a:accent2>
        <a:accent3>
          <a:srgbClr val="FFFFFF"/>
        </a:accent3>
        <a:accent4>
          <a:srgbClr val="000000"/>
        </a:accent4>
        <a:accent5>
          <a:srgbClr val="B8D2F2"/>
        </a:accent5>
        <a:accent6>
          <a:srgbClr val="A1A1A1"/>
        </a:accent6>
        <a:hlink>
          <a:srgbClr val="7DA0D3"/>
        </a:hlink>
        <a:folHlink>
          <a:srgbClr val="B2E38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浅蓝色波浪 2">
        <a:dk1>
          <a:srgbClr val="000000"/>
        </a:dk1>
        <a:lt1>
          <a:srgbClr val="FFFFFF"/>
        </a:lt1>
        <a:dk2>
          <a:srgbClr val="632769"/>
        </a:dk2>
        <a:lt2>
          <a:srgbClr val="DDDDDD"/>
        </a:lt2>
        <a:accent1>
          <a:srgbClr val="8B8DE1"/>
        </a:accent1>
        <a:accent2>
          <a:srgbClr val="FF997D"/>
        </a:accent2>
        <a:accent3>
          <a:srgbClr val="FFFFFF"/>
        </a:accent3>
        <a:accent4>
          <a:srgbClr val="000000"/>
        </a:accent4>
        <a:accent5>
          <a:srgbClr val="C4C5EE"/>
        </a:accent5>
        <a:accent6>
          <a:srgbClr val="E78A71"/>
        </a:accent6>
        <a:hlink>
          <a:srgbClr val="58AFD2"/>
        </a:hlink>
        <a:folHlink>
          <a:srgbClr val="BFDF6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浅蓝色波浪 3">
        <a:dk1>
          <a:srgbClr val="000000"/>
        </a:dk1>
        <a:lt1>
          <a:srgbClr val="FFFFFF"/>
        </a:lt1>
        <a:dk2>
          <a:srgbClr val="37737F"/>
        </a:dk2>
        <a:lt2>
          <a:srgbClr val="DDDDDD"/>
        </a:lt2>
        <a:accent1>
          <a:srgbClr val="52BCB2"/>
        </a:accent1>
        <a:accent2>
          <a:srgbClr val="E0A56A"/>
        </a:accent2>
        <a:accent3>
          <a:srgbClr val="FFFFFF"/>
        </a:accent3>
        <a:accent4>
          <a:srgbClr val="000000"/>
        </a:accent4>
        <a:accent5>
          <a:srgbClr val="B3DAD5"/>
        </a:accent5>
        <a:accent6>
          <a:srgbClr val="CB955F"/>
        </a:accent6>
        <a:hlink>
          <a:srgbClr val="A0C264"/>
        </a:hlink>
        <a:folHlink>
          <a:srgbClr val="DCDC2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7"/>
      </a:accent6>
      <a:hlink>
        <a:srgbClr val="CCCCFF"/>
      </a:hlink>
      <a:folHlink>
        <a:srgbClr val="B2B2B2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4">
      <vt:lpstr>Arial</vt:lpstr>
      <vt:lpstr>Calibri</vt:lpstr>
      <vt:lpstr>楷体_GB2312</vt:lpstr>
      <vt:lpstr>宋体</vt:lpstr>
      <vt:lpstr>Wingdings</vt:lpstr>
      <vt:lpstr>Times New Roman</vt:lpstr>
      <vt:lpstr>ˎ̥</vt:lpstr>
      <vt:lpstr>Cambria</vt:lpstr>
      <vt:lpstr>华文中宋</vt:lpstr>
      <vt:lpstr>Office Theme</vt:lpstr>
      <vt:lpstr>PowerPoint Presentation</vt:lpstr>
      <vt:lpstr>学习目标</vt:lpstr>
      <vt:lpstr>解剖与生理 位于盲肠内后侧的一个蚯蚓状盲管。 </vt:lpstr>
      <vt:lpstr>解剖与生理</vt:lpstr>
      <vt:lpstr>解剖与生理</vt:lpstr>
      <vt:lpstr>解剖与生理</vt:lpstr>
      <vt:lpstr>PowerPoint Presentation</vt:lpstr>
      <vt:lpstr>PowerPoint Presentation</vt:lpstr>
      <vt:lpstr>PowerPoint Presentation</vt:lpstr>
      <vt:lpstr>相关知识（一）</vt:lpstr>
      <vt:lpstr>2004.3.1资中球溪镇外科医生姚俊生</vt:lpstr>
      <vt:lpstr>病因</vt:lpstr>
      <vt:lpstr>病理类型</vt:lpstr>
      <vt:lpstr>PowerPoint Presentation</vt:lpstr>
      <vt:lpstr>PowerPoint Presentation</vt:lpstr>
      <vt:lpstr>PowerPoint Presentation</vt:lpstr>
      <vt:lpstr>正常阑尾</vt:lpstr>
      <vt:lpstr>工作任务</vt:lpstr>
      <vt:lpstr>任务一  接诊病人</vt:lpstr>
      <vt:lpstr>任务二  护理评估</vt:lpstr>
      <vt:lpstr>任务二  护理评估</vt:lpstr>
      <vt:lpstr>任务二  护理评估</vt:lpstr>
      <vt:lpstr>体征：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2024-09-26T06:36:42.139</cp:lastPrinted>
  <dcterms:created xsi:type="dcterms:W3CDTF">2024-09-25T22:36:42Z</dcterms:created>
  <dcterms:modified xsi:type="dcterms:W3CDTF">2024-09-25T22:36:44Z</dcterms:modified>
</cp:coreProperties>
</file>