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02F9CF-AC32-4CCC-8589-1D1F093F70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6F18F4-0F09-4284-8353-9C3522240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2EFD0C-AC4E-446C-AF24-6EC0BCD224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8F124F-33F9-49FB-8A0F-5C95EB748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3106D5-9144-4CC3-83D5-E61C5712AA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14862A-28E9-479D-823A-B6C45FDB2A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00AE00-A914-44DD-82F3-17E3E120D8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3BCC1E-1EC6-4562-9088-0E32ADCAB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18D427-559E-4D8C-A40C-01E6F13EE7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8FF830-BCA5-47BB-AB85-DCD13EB7C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EE589-166F-437D-87CC-B55EEEC47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53000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电力系统组成和特点学习教案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电力系统基本概念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发电环节与设备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输电环节与设备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配电环节与设备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用电环节与设备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调度管理与自动化技术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电力系统基本概念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电力系统是由发电厂、输电网、配电网和电力用户组成的整体，用于将一次能源转换成电能并输送和分配到各用户。</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电力系统是现代社会最重要的基础设施之一，为工业、交通、通讯、照明等领域提供动力。</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2329" r="2232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72" r="170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7873" r="2787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861" r="1886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电力系统组成要素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将一次能源（如煤、石油、天然气、水能、风能等）转换成电能的场所。</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将发电厂产生的电能通过高压输电线路输送到各地的网络。</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将输电网输送来的电能通过降压变压器和配电线路分配给各个用户的网络。</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消费电能的各类用户，包括工业用户、商业用户、居民用户等。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发电厂</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输电网</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配电网</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电力用户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750" r="1675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发电厂通过发电设备将一次能源转换成电能。</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发电环节</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通过高压输电线路将电能从发电厂输送到负荷中心。</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输电环节</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通过降压变压器和配电线路将电能分配给各个用户。</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配电环节</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电力用户消费电能，驱动各种用电设备工作。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用电环节</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电力系统运行原理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发电环节与设备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利用煤、石油、天然气等化石燃料燃烧产生热能。</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燃料燃烧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将燃烧产生的热能转换为机械能，驱动发电机旋转。</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热能转换</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对燃烧产生的废气进行脱硫、脱硝、除尘等处理，以控制污染物排放。</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排放控制</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火力发电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通过大坝或水库蓄水，形成一定的水位差。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水库蓄水</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利用水位差驱动水轮机旋转，将水能转换为机械能。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水能转换</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水轮机带动发电机旋转，产生电能并输出。</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发电输出</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水力发电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核裂变反应</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利用核裂变反应释放出的巨大能量。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蒸汽驱动</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高温高压蒸汽驱动汽轮机旋转，带动发电机发电。</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热能转换</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核裂变产生的热能加热反应堆内的冷却剂，将其转换为高温高压蒸汽。</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核能发电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利用光伏效应将太阳能转换为电能。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太阳能发电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风能发电</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生物质能发电</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地热发电</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利用风力驱动风轮机旋转，进而带动发电机发电。</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利用生物质燃烧或发酵产生的热能或生物气体驱动发电机发电。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利用地下热水或蒸汽驱动汽轮机或地热发电机发电。</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新能源发电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输电环节与设备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将发电厂产生的电能通过高压输电线路输送到远方的变电站或用户端，实现电能的远距离传输。</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高压输电线路的作用</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采用高电压等级，减小电流，降低线路损耗；采用分裂导线，减小电晕和无线电干扰；采用高强度钢芯铝绞线，提高线路机械强度。</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高压输电线路的特点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包括导线、绝缘子、金具、杆塔和接地装置等。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高压输电线路的组成</a:t>
            </a:r>
          </a:p>
        </p:txBody>
      </p:sp>
      <p:pic>
        <p:nvPicPr>
          <p:cNvPr id="9" name="Picture 9"/>
          <p:cNvPicPr>
            <a:picLocks noChangeAspect="1"/>
          </p:cNvPicPr>
          <p:nvPr/>
        </p:nvPicPr>
        <p:blipFill>
          <a:blip r:embed="rId2"/>
          <a:srcRect t="16675" b="16675"/>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高压输电线路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变压器的作用</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实现电压的变换，将高电压变成低电压或低电压变成高电压，以适应不同用电设备的需求。</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变电站的作用</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汇集和分配电能，将高压电能转换成适合用户使用的低压电能，同时实现电能的计量、控制和保护等功能。</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变电站的组成</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包括变压器、断路器、隔离开关、电流互感器、电压互感器、避雷器、母线、接地装置和二次设备等。</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变压器的类型</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根据用途可分为电力变压器、特种变压器和仪用变压器等；根据相数可分为单相变压器和三相变压器；根据冷却方式可分为油浸式变压器和干式变压器等。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变压器及变电站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直流输电技术的原理</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利用换流器将交流电转换成直流电进行传输，再在接收端通过换流器将直流电转换回交流电供给用户。</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直流输电技术的优点</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线路造价低、损耗小；不存在系统稳定问题；调节快速、运行可靠；适用于海底电缆送电等。</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直流输电系统的组成</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包括整流站、逆变站和直流输电线路。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直流输电技术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278702" y="302649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93766"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288823" y="155216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439873"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智能电网的定义</a:t>
            </a:r>
          </a:p>
        </p:txBody>
      </p:sp>
      <p:sp>
        <p:nvSpPr>
          <p:cNvPr id="6" name="TextBox 6"/>
          <p:cNvSpPr txBox="1"/>
          <p:nvPr/>
        </p:nvSpPr>
        <p:spPr>
          <a:xfrm>
            <a:off x="1278702"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以特高压电网为骨干网架，各级电网协调发展的坚强电网为基础，利用先进的通信、信息和控制技术，构建以信息化、自动化、互动化为特征的统一坚强智能化电网。</a:t>
            </a:r>
          </a:p>
        </p:txBody>
      </p:sp>
      <p:sp>
        <p:nvSpPr>
          <p:cNvPr id="7" name="Freeform 7"/>
          <p:cNvSpPr/>
          <p:nvPr/>
        </p:nvSpPr>
        <p:spPr>
          <a:xfrm>
            <a:off x="2061524" y="2017017"/>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4821744" y="198471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3809930" y="302649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24994" y="146929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20051" y="155216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3971102"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智能电网的特点</a:t>
            </a:r>
          </a:p>
        </p:txBody>
      </p:sp>
      <p:sp>
        <p:nvSpPr>
          <p:cNvPr id="13" name="TextBox 13"/>
          <p:cNvSpPr txBox="1"/>
          <p:nvPr/>
        </p:nvSpPr>
        <p:spPr>
          <a:xfrm>
            <a:off x="3809930" y="3825364"/>
            <a:ext cx="2009775"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自愈能力强；互动性强；兼容性好；经济高效；优化资源配置。</a:t>
            </a:r>
          </a:p>
        </p:txBody>
      </p:sp>
      <p:sp>
        <p:nvSpPr>
          <p:cNvPr id="14" name="Freeform 14"/>
          <p:cNvSpPr/>
          <p:nvPr/>
        </p:nvSpPr>
        <p:spPr>
          <a:xfrm>
            <a:off x="7344462"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332647" y="3084974"/>
            <a:ext cx="2012717" cy="3450543"/>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247712"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342768" y="1610642"/>
            <a:ext cx="2003387" cy="20033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493819"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智能电网的关键技术</a:t>
            </a:r>
          </a:p>
        </p:txBody>
      </p:sp>
      <p:sp>
        <p:nvSpPr>
          <p:cNvPr id="19" name="TextBox 19"/>
          <p:cNvSpPr txBox="1"/>
          <p:nvPr/>
        </p:nvSpPr>
        <p:spPr>
          <a:xfrm>
            <a:off x="6332647"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包括传感测量技术、分析决策技术、制动控制技术、计算机技术、通信技术、新型储能技术等。</a:t>
            </a:r>
          </a:p>
        </p:txBody>
      </p:sp>
      <p:sp>
        <p:nvSpPr>
          <p:cNvPr id="20" name="Freeform 20"/>
          <p:cNvSpPr/>
          <p:nvPr/>
        </p:nvSpPr>
        <p:spPr>
          <a:xfrm>
            <a:off x="9901484" y="2043195"/>
            <a:ext cx="457983" cy="457983"/>
          </a:xfrm>
          <a:custGeom>
            <a:rect l="l" t="t" r="r" b="b"/>
            <a:pathLst>
              <a:path w="304800" h="304800">
                <a:moveTo>
                  <a:pt x="0" y="304800"/>
                </a:moveTo>
                <a:cubicBezTo>
                  <a:pt x="38100" y="190500"/>
                  <a:pt x="137817" y="0"/>
                  <a:pt x="304800" y="0"/>
                </a:cubicBezTo>
                <a:cubicBezTo>
                  <a:pt x="226514" y="62808"/>
                  <a:pt x="190500" y="209550"/>
                  <a:pt x="133350" y="209550"/>
                </a:cubicBezTo>
                <a:cubicBezTo>
                  <a:pt x="76200" y="209550"/>
                  <a:pt x="76200" y="209550"/>
                  <a:pt x="76200" y="209550"/>
                </a:cubicBezTo>
                <a:lnTo>
                  <a:pt x="19050" y="304800"/>
                </a:lnTo>
                <a:lnTo>
                  <a:pt x="0" y="3048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8889670" y="3084974"/>
            <a:ext cx="2012717" cy="345054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8804734" y="1527778"/>
            <a:ext cx="2193499" cy="2193499"/>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8899790" y="1610642"/>
            <a:ext cx="2003387" cy="200338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9050841" y="2663104"/>
            <a:ext cx="1704975" cy="723900"/>
          </a:xfrm>
          <a:prstGeom prst="rect">
            <a:avLst/>
          </a:prstGeom>
        </p:spPr>
        <p:txBody>
          <a:bodyPr vert="horz" wrap="square" lIns="114300" tIns="57150" rIns="114300" bIns="571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智能电网的应用领域</a:t>
            </a:r>
          </a:p>
        </p:txBody>
      </p:sp>
      <p:sp>
        <p:nvSpPr>
          <p:cNvPr id="25" name="TextBox 25"/>
          <p:cNvSpPr txBox="1"/>
          <p:nvPr/>
        </p:nvSpPr>
        <p:spPr>
          <a:xfrm>
            <a:off x="8889670" y="3825364"/>
            <a:ext cx="2012717" cy="2514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lt1">
                    <a:alpha val="100000"/>
                  </a:schemeClr>
                </a:solidFill>
                <a:latin typeface="Microsoft Yahei"/>
                <a:ea typeface="Microsoft Yahei"/>
                <a:cs typeface="Microsoft Yahei"/>
              </a:rPr>
              <a:t>包括智能调度、智能变电站、智能配电网、智能用电、新能源接入等。</a:t>
            </a:r>
          </a:p>
        </p:txBody>
      </p:sp>
      <p:sp>
        <p:nvSpPr>
          <p:cNvPr id="26" name="Freeform 26"/>
          <p:cNvSpPr/>
          <p:nvPr/>
        </p:nvSpPr>
        <p:spPr>
          <a:xfrm>
            <a:off x="4558856" y="1983121"/>
            <a:ext cx="525777" cy="52577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7059302" y="2017017"/>
            <a:ext cx="570319" cy="45798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9662744" y="2007269"/>
            <a:ext cx="477480" cy="477480"/>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智能电网技术应用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https://d.book118.com/236153000224010043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2024-09-11T23:06:32.624</cp:lastPrinted>
  <dcterms:created xsi:type="dcterms:W3CDTF">2024-09-11T15:06:32Z</dcterms:created>
  <dcterms:modified xsi:type="dcterms:W3CDTF">2024-09-11T15:06:34Z</dcterms:modified>
</cp:coreProperties>
</file>