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643DD0-F159-4404-8F37-81373E8BA3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77E98C-29A5-4A2F-8E3B-C334976F7E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E2137C-ED29-4459-AECB-9548631E49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52E13A-93D2-4DD6-8905-839245F9F0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3060B4-85A1-48CC-8834-B978774E4E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0D3791-6279-4115-BE8D-E84259E2F9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28A89B-49E9-4321-B446-4BE5FD917B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16D8F2-2719-4E00-820F-BDDE343402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1C97D7-7939-492A-9100-16DD4B4293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8CE6A2-3533-41F6-BAFF-3B1D32BAF8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6C703C-598D-45D2-B778-BD44D5C110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单击以编辑母版副标题样式</a:t>
            </a:r>
            <a:endParaRPr lang="zh-CN" altLang="en-US"/>
          </a:p>
        </p:txBody>
      </p:sp>
      <p:sp>
        <p:nvSpPr>
          <p:cNvPr id="4" name="日期占位符 3"/>
          <p:cNvSpPr/>
          <p:nvPr>
            <p:ph type="dt" sz="half" idx="10"/>
          </p:nvPr>
        </p:nvSpPr>
        <p:spPr/>
        <p:txBody>
          <a:bodyPr/>
          <a:lstStyle/>
          <a:p>
            <a:fld id="{C7638A10-8E84-49D4-84FE-3866F802C612}" type="datetime1">
              <a:rPr lang="zh-CN" altLang="en-US" smtClean="0"/>
              <a:t/>
            </a:fld>
            <a:endParaRPr lang="zh-CN" altLang="en-US"/>
          </a:p>
        </p:txBody>
      </p:sp>
      <p:sp>
        <p:nvSpPr>
          <p:cNvPr id="5" name="页脚占位符 4"/>
          <p:cNvSpPr/>
          <p:nvPr>
            <p:ph type="ftr" sz="quarter" idx="11"/>
          </p:nvPr>
        </p:nvSpPr>
        <p:spPr/>
        <p:txBody>
          <a:bodyPr/>
          <a:lstStyle/>
          <a:p>
            <a:endParaRPr lang="zh-CN" altLang="en-US"/>
          </a:p>
        </p:txBody>
      </p:sp>
      <p:sp>
        <p:nvSpPr>
          <p:cNvPr id="6" name="灯片编号占位符 5"/>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p:nvPr>
            <p:ph type="title"/>
          </p:nvPr>
        </p:nvSpPr>
        <p:spPr/>
        <p:txBody>
          <a:bodyPr/>
          <a:lstStyle/>
          <a:p>
            <a:r>
              <a:rPr lang="zh-CN" altLang="en-US" smtClean="0"/>
              <a:t>单击此处编辑母版标题样式</a:t>
            </a:r>
            <a:endParaRPr lang="zh-CN" altLang="en-US"/>
          </a:p>
        </p:txBody>
      </p:sp>
      <p:sp>
        <p:nvSpPr>
          <p:cNvPr id="3" name="内容占位符 2"/>
          <p:cNvSpPr/>
          <p:nvPr>
            <p:ph idx="1" hasCustomPrompt="1"/>
          </p:nvPr>
        </p:nvSpPr>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p:nvPr>
            <p:ph type="dt" sz="half" idx="10"/>
          </p:nvPr>
        </p:nvSpPr>
        <p:spPr/>
        <p:txBody>
          <a:bodyPr/>
          <a:lstStyle/>
          <a:p>
            <a:fld id="{C7638A10-8E84-49D4-84FE-3866F802C612}" type="datetime1">
              <a:rPr lang="zh-CN" altLang="en-US" smtClean="0"/>
              <a:t/>
            </a:fld>
            <a:endParaRPr lang="zh-CN" altLang="en-US"/>
          </a:p>
        </p:txBody>
      </p:sp>
      <p:sp>
        <p:nvSpPr>
          <p:cNvPr id="5" name="页脚占位符 4"/>
          <p:cNvSpPr/>
          <p:nvPr>
            <p:ph type="ftr" sz="quarter" idx="11"/>
          </p:nvPr>
        </p:nvSpPr>
        <p:spPr/>
        <p:txBody>
          <a:bodyPr/>
          <a:lstStyle/>
          <a:p>
            <a:endParaRPr lang="zh-CN" altLang="en-US"/>
          </a:p>
        </p:txBody>
      </p:sp>
      <p:sp>
        <p:nvSpPr>
          <p:cNvPr id="6" name="灯片编号占位符 5"/>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endParaRPr lang="zh-CN" altLang="en-US" smtClean="0"/>
          </a:p>
        </p:txBody>
      </p:sp>
      <p:sp>
        <p:nvSpPr>
          <p:cNvPr id="4" name="日期占位符 3"/>
          <p:cNvSpPr/>
          <p:nvPr>
            <p:ph type="dt" sz="half" idx="10"/>
          </p:nvPr>
        </p:nvSpPr>
        <p:spPr/>
        <p:txBody>
          <a:bodyPr/>
          <a:lstStyle/>
          <a:p>
            <a:fld id="{C7638A10-8E84-49D4-84FE-3866F802C612}" type="datetime1">
              <a:rPr lang="zh-CN" altLang="en-US" smtClean="0"/>
              <a:t/>
            </a:fld>
            <a:endParaRPr lang="zh-CN" altLang="en-US"/>
          </a:p>
        </p:txBody>
      </p:sp>
      <p:sp>
        <p:nvSpPr>
          <p:cNvPr id="5" name="页脚占位符 4"/>
          <p:cNvSpPr/>
          <p:nvPr>
            <p:ph type="ftr" sz="quarter" idx="11"/>
          </p:nvPr>
        </p:nvSpPr>
        <p:spPr/>
        <p:txBody>
          <a:bodyPr/>
          <a:lstStyle/>
          <a:p>
            <a:endParaRPr lang="zh-CN" altLang="en-US"/>
          </a:p>
        </p:txBody>
      </p:sp>
      <p:sp>
        <p:nvSpPr>
          <p:cNvPr id="6" name="灯片编号占位符 5"/>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p:nvPr>
            <p:ph type="title"/>
          </p:nvPr>
        </p:nvSpPr>
        <p:spPr/>
        <p:txBody>
          <a:bodyPr/>
          <a:lstStyle/>
          <a:p>
            <a:r>
              <a:rPr lang="zh-CN" altLang="en-US" smtClean="0"/>
              <a:t>单击此处编辑母版标题样式</a:t>
            </a:r>
            <a:endParaRPr lang="zh-CN" altLang="en-US"/>
          </a:p>
        </p:txBody>
      </p:sp>
      <p:sp>
        <p:nvSpPr>
          <p:cNvPr id="3" name="内容占位符 2"/>
          <p:cNvSpPr/>
          <p:nvPr>
            <p:ph sz="half" idx="1" hasCustomPrompt="1"/>
          </p:nvPr>
        </p:nvSpPr>
        <p:spPr>
          <a:xfrm>
            <a:off x="838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p:nvPr>
            <p:ph sz="half" idx="2" hasCustomPrompt="1"/>
          </p:nvPr>
        </p:nvSpPr>
        <p:spPr>
          <a:xfrm>
            <a:off x="6172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p:nvPr>
            <p:ph type="dt" sz="half" idx="10"/>
          </p:nvPr>
        </p:nvSpPr>
        <p:spPr/>
        <p:txBody>
          <a:bodyPr/>
          <a:lstStyle/>
          <a:p>
            <a:fld id="{C7638A10-8E84-49D4-84FE-3866F802C612}" type="datetime1">
              <a:rPr lang="zh-CN" altLang="en-US" smtClean="0"/>
              <a:t/>
            </a:fld>
            <a:endParaRPr lang="zh-CN" altLang="en-US"/>
          </a:p>
        </p:txBody>
      </p:sp>
      <p:sp>
        <p:nvSpPr>
          <p:cNvPr id="6" name="页脚占位符 5"/>
          <p:cNvSpPr/>
          <p:nvPr>
            <p:ph type="ftr" sz="quarter" idx="11"/>
          </p:nvPr>
        </p:nvSpPr>
        <p:spPr/>
        <p:txBody>
          <a:bodyPr/>
          <a:lstStyle/>
          <a:p>
            <a:endParaRPr lang="zh-CN" altLang="en-US"/>
          </a:p>
        </p:txBody>
      </p:sp>
      <p:sp>
        <p:nvSpPr>
          <p:cNvPr id="7" name="灯片编号占位符 6"/>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4" name="内容占位符 3"/>
          <p:cNvSpPr/>
          <p:nvPr>
            <p:ph sz="half" idx="2" hasCustomPrompt="1"/>
          </p:nvPr>
        </p:nvSpPr>
        <p:spPr>
          <a:xfrm>
            <a:off x="839788" y="2505075"/>
            <a:ext cx="5157787"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6" name="内容占位符 5"/>
          <p:cNvSpPr/>
          <p:nvPr>
            <p:ph sz="quarter" idx="4" hasCustomPrompt="1"/>
          </p:nvPr>
        </p:nvSpPr>
        <p:spPr>
          <a:xfrm>
            <a:off x="6172200" y="2505075"/>
            <a:ext cx="5183188"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p:nvPr>
            <p:ph type="dt" sz="half" idx="10"/>
          </p:nvPr>
        </p:nvSpPr>
        <p:spPr/>
        <p:txBody>
          <a:bodyPr/>
          <a:lstStyle/>
          <a:p>
            <a:fld id="{C7638A10-8E84-49D4-84FE-3866F802C612}" type="datetime1">
              <a:rPr lang="zh-CN" altLang="en-US" smtClean="0"/>
              <a:t/>
            </a:fld>
            <a:endParaRPr lang="zh-CN" altLang="en-US"/>
          </a:p>
        </p:txBody>
      </p:sp>
      <p:sp>
        <p:nvSpPr>
          <p:cNvPr id="8" name="页脚占位符 7"/>
          <p:cNvSpPr/>
          <p:nvPr>
            <p:ph type="ftr" sz="quarter" idx="11"/>
          </p:nvPr>
        </p:nvSpPr>
        <p:spPr/>
        <p:txBody>
          <a:bodyPr/>
          <a:lstStyle/>
          <a:p>
            <a:endParaRPr lang="zh-CN" altLang="en-US"/>
          </a:p>
        </p:txBody>
      </p:sp>
      <p:sp>
        <p:nvSpPr>
          <p:cNvPr id="9" name="灯片编号占位符 8"/>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p:nvPr>
            <p:ph type="title"/>
          </p:nvPr>
        </p:nvSpPr>
        <p:spPr/>
        <p:txBody>
          <a:bodyPr/>
          <a:lstStyle/>
          <a:p>
            <a:r>
              <a:rPr lang="zh-CN" altLang="en-US" smtClean="0"/>
              <a:t>单击此处编辑母版标题样式</a:t>
            </a:r>
            <a:endParaRPr lang="zh-CN" altLang="en-US"/>
          </a:p>
        </p:txBody>
      </p:sp>
      <p:sp>
        <p:nvSpPr>
          <p:cNvPr id="3" name="日期占位符 2"/>
          <p:cNvSpPr/>
          <p:nvPr>
            <p:ph type="dt" sz="half" idx="10"/>
          </p:nvPr>
        </p:nvSpPr>
        <p:spPr/>
        <p:txBody>
          <a:bodyPr/>
          <a:lstStyle/>
          <a:p>
            <a:fld id="{C7638A10-8E84-49D4-84FE-3866F802C612}" type="datetime1">
              <a:rPr lang="zh-CN" altLang="en-US" smtClean="0"/>
              <a:t/>
            </a:fld>
            <a:endParaRPr lang="zh-CN" altLang="en-US"/>
          </a:p>
        </p:txBody>
      </p:sp>
      <p:sp>
        <p:nvSpPr>
          <p:cNvPr id="4" name="页脚占位符 3"/>
          <p:cNvSpPr/>
          <p:nvPr>
            <p:ph type="ftr" sz="quarter" idx="11"/>
          </p:nvPr>
        </p:nvSpPr>
        <p:spPr/>
        <p:txBody>
          <a:bodyPr/>
          <a:lstStyle/>
          <a:p>
            <a:endParaRPr lang="zh-CN" altLang="en-US"/>
          </a:p>
        </p:txBody>
      </p:sp>
      <p:sp>
        <p:nvSpPr>
          <p:cNvPr id="5" name="灯片编号占位符 4"/>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p:nvPr>
            <p:ph type="dt" sz="half" idx="10"/>
          </p:nvPr>
        </p:nvSpPr>
        <p:spPr/>
        <p:txBody>
          <a:bodyPr/>
          <a:lstStyle/>
          <a:p>
            <a:fld id="{C7638A10-8E84-49D4-84FE-3866F802C612}" type="datetime1">
              <a:rPr lang="zh-CN" altLang="en-US" smtClean="0"/>
              <a:t/>
            </a:fld>
            <a:endParaRPr lang="zh-CN" altLang="en-US"/>
          </a:p>
        </p:txBody>
      </p:sp>
      <p:sp>
        <p:nvSpPr>
          <p:cNvPr id="3" name="页脚占位符 2"/>
          <p:cNvSpPr/>
          <p:nvPr>
            <p:ph type="ftr" sz="quarter" idx="11"/>
          </p:nvPr>
        </p:nvSpPr>
        <p:spPr/>
        <p:txBody>
          <a:bodyPr/>
          <a:lstStyle/>
          <a:p>
            <a:endParaRPr lang="zh-CN" altLang="en-US"/>
          </a:p>
        </p:txBody>
      </p:sp>
      <p:sp>
        <p:nvSpPr>
          <p:cNvPr id="4" name="灯片编号占位符 3"/>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p:nvPr>
            <p:ph type="dt" sz="half" idx="10"/>
          </p:nvPr>
        </p:nvSpPr>
        <p:spPr/>
        <p:txBody>
          <a:bodyPr/>
          <a:lstStyle/>
          <a:p>
            <a:fld id="{C7638A10-8E84-49D4-84FE-3866F802C612}" type="datetime1">
              <a:rPr lang="zh-CN" altLang="en-US" smtClean="0"/>
              <a:t/>
            </a:fld>
            <a:endParaRPr lang="zh-CN" altLang="en-US"/>
          </a:p>
        </p:txBody>
      </p:sp>
      <p:sp>
        <p:nvSpPr>
          <p:cNvPr id="6" name="页脚占位符 5"/>
          <p:cNvSpPr/>
          <p:nvPr>
            <p:ph type="ftr" sz="quarter" idx="11"/>
          </p:nvPr>
        </p:nvSpPr>
        <p:spPr/>
        <p:txBody>
          <a:bodyPr/>
          <a:lstStyle/>
          <a:p>
            <a:endParaRPr lang="zh-CN" altLang="en-US"/>
          </a:p>
        </p:txBody>
      </p:sp>
      <p:sp>
        <p:nvSpPr>
          <p:cNvPr id="7" name="灯片编号占位符 6"/>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p:nvPr>
            <p:ph type="dt" sz="half" idx="10"/>
          </p:nvPr>
        </p:nvSpPr>
        <p:spPr/>
        <p:txBody>
          <a:bodyPr/>
          <a:lstStyle/>
          <a:p>
            <a:fld id="{C7638A10-8E84-49D4-84FE-3866F802C612}" type="datetime1">
              <a:rPr lang="zh-CN" altLang="en-US" smtClean="0"/>
              <a:t/>
            </a:fld>
            <a:endParaRPr lang="zh-CN" altLang="en-US"/>
          </a:p>
        </p:txBody>
      </p:sp>
      <p:sp>
        <p:nvSpPr>
          <p:cNvPr id="6" name="页脚占位符 5"/>
          <p:cNvSpPr/>
          <p:nvPr>
            <p:ph type="ftr" sz="quarter" idx="11"/>
          </p:nvPr>
        </p:nvSpPr>
        <p:spPr/>
        <p:txBody>
          <a:bodyPr/>
          <a:lstStyle/>
          <a:p>
            <a:endParaRPr lang="zh-CN" altLang="en-US"/>
          </a:p>
        </p:txBody>
      </p:sp>
      <p:sp>
        <p:nvSpPr>
          <p:cNvPr id="7" name="灯片编号占位符 6"/>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p:nvPr>
            <p:ph type="title"/>
          </p:nvPr>
        </p:nvSpPr>
        <p:spPr/>
        <p:txBody>
          <a:bodyPr/>
          <a:lstStyle/>
          <a:p>
            <a:r>
              <a:rPr lang="zh-CN" altLang="en-US" smtClean="0"/>
              <a:t>单击此处编辑母版标题样式</a:t>
            </a:r>
            <a:endParaRPr lang="zh-CN" altLang="en-US"/>
          </a:p>
        </p:txBody>
      </p:sp>
      <p:sp>
        <p:nvSpPr>
          <p:cNvPr id="3" name="竖排文字占位符 2"/>
          <p:cNvSpPr/>
          <p:nvPr>
            <p:ph type="body" orient="vert" idx="1" hasCustomPrompt="1"/>
          </p:nvPr>
        </p:nvSpPr>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p:nvPr>
            <p:ph type="dt" sz="half" idx="10"/>
          </p:nvPr>
        </p:nvSpPr>
        <p:spPr/>
        <p:txBody>
          <a:bodyPr/>
          <a:lstStyle/>
          <a:p>
            <a:fld id="{C7638A10-8E84-49D4-84FE-3866F802C612}" type="datetime1">
              <a:rPr lang="zh-CN" altLang="en-US" smtClean="0"/>
              <a:t/>
            </a:fld>
            <a:endParaRPr lang="zh-CN" altLang="en-US"/>
          </a:p>
        </p:txBody>
      </p:sp>
      <p:sp>
        <p:nvSpPr>
          <p:cNvPr id="5" name="页脚占位符 4"/>
          <p:cNvSpPr/>
          <p:nvPr>
            <p:ph type="ftr" sz="quarter" idx="11"/>
          </p:nvPr>
        </p:nvSpPr>
        <p:spPr/>
        <p:txBody>
          <a:bodyPr/>
          <a:lstStyle/>
          <a:p>
            <a:endParaRPr lang="zh-CN" altLang="en-US"/>
          </a:p>
        </p:txBody>
      </p:sp>
      <p:sp>
        <p:nvSpPr>
          <p:cNvPr id="6" name="灯片编号占位符 5"/>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p:nvPr>
            <p:ph type="body" orient="vert" idx="1" hasCustomPrompt="1"/>
          </p:nvPr>
        </p:nvSpPr>
        <p:spPr>
          <a:xfrm>
            <a:off x="838200" y="365125"/>
            <a:ext cx="7734300" cy="5811838"/>
          </a:xfr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p:nvPr>
            <p:ph type="dt" sz="half" idx="10"/>
          </p:nvPr>
        </p:nvSpPr>
        <p:spPr/>
        <p:txBody>
          <a:bodyPr/>
          <a:lstStyle/>
          <a:p>
            <a:fld id="{C7638A10-8E84-49D4-84FE-3866F802C612}" type="datetime1">
              <a:rPr lang="zh-CN" altLang="en-US" smtClean="0"/>
              <a:t/>
            </a:fld>
            <a:endParaRPr lang="zh-CN" altLang="en-US"/>
          </a:p>
        </p:txBody>
      </p:sp>
      <p:sp>
        <p:nvSpPr>
          <p:cNvPr id="5" name="页脚占位符 4"/>
          <p:cNvSpPr/>
          <p:nvPr>
            <p:ph type="ftr" sz="quarter" idx="11"/>
          </p:nvPr>
        </p:nvSpPr>
        <p:spPr/>
        <p:txBody>
          <a:bodyPr/>
          <a:lstStyle/>
          <a:p>
            <a:endParaRPr lang="zh-CN" altLang="en-US"/>
          </a:p>
        </p:txBody>
      </p:sp>
      <p:sp>
        <p:nvSpPr>
          <p:cNvPr id="6" name="灯片编号占位符 5"/>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image" Target="../media/image2.png" /><Relationship Id="rId15" Type="http://schemas.openxmlformats.org/officeDocument/2006/relationships/image" Target="../media/image3.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5">
            <a:lum/>
          </a:blip>
          <a:stretch>
            <a:fillRect/>
          </a:stretch>
        </a:blipFill>
        <a:effectLst/>
      </p:bgPr>
    </p:bg>
    <p:spTree>
      <p:nvGrpSpPr>
        <p:cNvPr id="1" name=""/>
        <p:cNvGrpSpPr/>
        <p:nvPr/>
      </p:nvGrpSpPr>
      <p:grpSpPr>
        <a:xfrm>
          <a:off x="0" y="0"/>
          <a:ext cx="0" cy="0"/>
        </a:xfrm>
      </p:grpSpPr>
      <p:sp>
        <p:nvSpPr>
          <p:cNvPr id="2" name="标题占位符 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7638A10-8E84-49D4-84FE-3866F802C612}" type="datetime1">
              <a:rPr lang="zh-CN" altLang="en-US" smtClean="0"/>
              <a:t/>
            </a:fld>
            <a:endParaRPr lang="zh-CN" altLang="en-US"/>
          </a:p>
        </p:txBody>
      </p:sp>
      <p:sp>
        <p:nvSpPr>
          <p:cNvPr id="5" name="页脚占位符 4"/>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7EDE3D9-4313-4B6E-8A61-A8A486CBA8C4}" type="slidenum">
              <a:rPr lang="zh-CN" altLang="en-US" smtClean="0"/>
              <a:t/>
            </a:fld>
            <a:endParaRPr lang="zh-CN" altLang="en-US"/>
          </a:p>
        </p:txBody>
      </p:sp>
      <p:pic>
        <p:nvPicPr>
          <p:cNvPr id="7"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pic>
        <p:nvPicPr>
          <p:cNvPr id="8"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pic>
        <p:nvPicPr>
          <p:cNvPr id="9" name="图片 1073743875" descr="学科网 zxxk.com" title=""/>
          <p:cNvPicPr>
            <a:picLocks noChangeAspect="1"/>
          </p:cNvPicPr>
          <p:nvPr/>
        </p:nvPicPr>
        <p:blipFill>
          <a:blip r:embed="rId14"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6153052042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stretch>
            <a:fillRect/>
          </a:stretch>
        </a:blipFill>
        <a:effectLst/>
      </p:bgPr>
    </p:bg>
    <p:spTree>
      <p:nvGrpSpPr>
        <p:cNvPr id="1" name=""/>
        <p:cNvGrpSpPr/>
        <p:nvPr/>
      </p:nvGrpSpPr>
      <p:grpSpPr>
        <a:xfrm>
          <a:off x="0" y="0"/>
          <a:ext cx="0" cy="0"/>
        </a:xfrm>
      </p:grpSpPr>
      <p:sp>
        <p:nvSpPr>
          <p:cNvPr id="133" name="文本框 132" title=""/>
          <p:cNvSpPr txBox="1"/>
          <p:nvPr/>
        </p:nvSpPr>
        <p:spPr>
          <a:xfrm>
            <a:off x="1017270" y="1629410"/>
            <a:ext cx="10746740" cy="275272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4800" b="1" spc="100" smtClean="0">
                <a:solidFill>
                  <a:srgbClr val="FF0000"/>
                </a:solidFill>
                <a:uFillTx/>
                <a:latin typeface="微软雅黑" panose="020b0503020204020204" charset="-122"/>
                <a:ea typeface="微软雅黑" panose="020b0503020204020204" charset="-122"/>
                <a:cs typeface="微软雅黑" panose="020b0503020204020204" charset="-122"/>
              </a:rPr>
              <a:t>高考语文一轮复习——语言文字运用   </a:t>
            </a:r>
            <a:endParaRPr sz="4800" b="1" spc="100" smtClean="0">
              <a:solidFill>
                <a:srgbClr val="FF0000"/>
              </a:solidFill>
              <a:uFillTx/>
              <a:latin typeface="微软雅黑" panose="020b0503020204020204" charset="-122"/>
              <a:ea typeface="微软雅黑" panose="020b0503020204020204" charset="-122"/>
              <a:cs typeface="微软雅黑" panose="020b0503020204020204" charset="-122"/>
            </a:endParaRPr>
          </a:p>
          <a:p>
            <a:pPr algn="ctr"/>
            <a:endParaRPr sz="4800" b="1" spc="100" smtClean="0">
              <a:solidFill>
                <a:srgbClr val="FF0000"/>
              </a:solidFill>
              <a:uFillTx/>
              <a:latin typeface="微软雅黑" panose="020b0503020204020204" charset="-122"/>
              <a:ea typeface="微软雅黑" panose="020b0503020204020204" charset="-122"/>
              <a:cs typeface="微软雅黑" panose="020b0503020204020204" charset="-122"/>
            </a:endParaRPr>
          </a:p>
          <a:p>
            <a:pPr algn="ctr"/>
            <a:r>
              <a:rPr sz="4800" b="1" spc="100" smtClean="0">
                <a:solidFill>
                  <a:srgbClr val="FF0000"/>
                </a:solidFill>
                <a:uFillTx/>
                <a:latin typeface="微软雅黑" panose="020b0503020204020204" charset="-122"/>
                <a:ea typeface="微软雅黑" panose="020b0503020204020204" charset="-122"/>
                <a:cs typeface="微软雅黑" panose="020b0503020204020204" charset="-122"/>
              </a:rPr>
              <a:t>0</a:t>
            </a:r>
            <a:r>
              <a:rPr lang="en-US" sz="4800" b="1" spc="100" smtClean="0">
                <a:solidFill>
                  <a:srgbClr val="FF0000"/>
                </a:solidFill>
                <a:uFillTx/>
                <a:latin typeface="微软雅黑" panose="020b0503020204020204" charset="-122"/>
                <a:ea typeface="微软雅黑" panose="020b0503020204020204" charset="-122"/>
                <a:cs typeface="微软雅黑" panose="020b0503020204020204" charset="-122"/>
              </a:rPr>
              <a:t>5 </a:t>
            </a:r>
            <a:r>
              <a:rPr lang="zh-CN" sz="4800" b="1" spc="100" smtClean="0">
                <a:solidFill>
                  <a:srgbClr val="FF0000"/>
                </a:solidFill>
                <a:uFillTx/>
                <a:latin typeface="微软雅黑" panose="020b0503020204020204" charset="-122"/>
                <a:ea typeface="微软雅黑" panose="020b0503020204020204" charset="-122"/>
                <a:cs typeface="微软雅黑" panose="020b0503020204020204" charset="-122"/>
              </a:rPr>
              <a:t>标点符号、人称代词</a:t>
            </a:r>
            <a:r>
              <a:rPr sz="4800" b="1" spc="100" smtClean="0">
                <a:solidFill>
                  <a:srgbClr val="FF0000"/>
                </a:solidFill>
                <a:uFillTx/>
                <a:latin typeface="微软雅黑" panose="020b0503020204020204" charset="-122"/>
                <a:ea typeface="微软雅黑" panose="020b0503020204020204" charset="-122"/>
                <a:cs typeface="微软雅黑" panose="020b0503020204020204" charset="-122"/>
              </a:rPr>
              <a:t> </a:t>
            </a:r>
            <a:endParaRPr sz="4800" b="1" spc="100" smtClean="0">
              <a:solidFill>
                <a:srgbClr val="FF0000"/>
              </a:solidFill>
              <a:uFillTx/>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文本框 29" title=""/>
          <p:cNvSpPr txBox="1"/>
          <p:nvPr/>
        </p:nvSpPr>
        <p:spPr>
          <a:xfrm>
            <a:off x="3734435" y="131445"/>
            <a:ext cx="2966720" cy="8255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charset="-122"/>
                <a:ea typeface="微软雅黑" panose="020b0503020204020204" charset="-122"/>
              </a:rPr>
              <a:t>标点符号题型</a:t>
            </a:r>
            <a:endParaRPr lang="zh-CN" sz="3200" b="1">
              <a:solidFill>
                <a:srgbClr val="FF0000"/>
              </a:solidFill>
              <a:latin typeface="微软雅黑" panose="020b0503020204020204" charset="-122"/>
              <a:ea typeface="微软雅黑" panose="020b0503020204020204" charset="-122"/>
            </a:endParaRPr>
          </a:p>
        </p:txBody>
      </p:sp>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287020" y="1048385"/>
            <a:ext cx="11559540" cy="456946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lnSpc>
                <a:spcPct val="100000"/>
              </a:lnSpc>
            </a:pPr>
            <a:r>
              <a:rPr sz="3600" b="1">
                <a:solidFill>
                  <a:srgbClr val="FF0000"/>
                </a:solidFill>
                <a:highlight>
                  <a:srgbClr val="FFFF00"/>
                </a:highlight>
                <a:latin typeface="楷体" panose="02010609060101010101" charset="-122"/>
                <a:ea typeface="楷体" panose="02010609060101010101" charset="-122"/>
                <a:cs typeface="楷体" panose="02010609060101010101" charset="-122"/>
              </a:rPr>
              <a:t>【题型一】破折号</a:t>
            </a:r>
            <a:endParaRPr sz="3600" b="1">
              <a:solidFill>
                <a:srgbClr val="FF0000"/>
              </a:solidFill>
              <a:highlight>
                <a:srgbClr val="FFFF00"/>
              </a:highlight>
              <a:latin typeface="楷体" panose="02010609060101010101" charset="-122"/>
              <a:ea typeface="楷体" panose="02010609060101010101" charset="-122"/>
              <a:cs typeface="楷体" panose="02010609060101010101" charset="-122"/>
            </a:endParaRPr>
          </a:p>
          <a:p>
            <a:pPr indent="457200" fontAlgn="auto">
              <a:lnSpc>
                <a:spcPct val="100000"/>
              </a:lnSpc>
            </a:pPr>
            <a:r>
              <a:rPr sz="2800" b="1">
                <a:solidFill>
                  <a:schemeClr val="tx1"/>
                </a:solidFill>
                <a:latin typeface="楷体" panose="02010609060101010101" charset="-122"/>
                <a:ea typeface="楷体" panose="02010609060101010101" charset="-122"/>
                <a:cs typeface="楷体" panose="02010609060101010101" charset="-122"/>
              </a:rPr>
              <a:t>阅读下面的文字，完成后面小题。</a:t>
            </a:r>
            <a:endParaRPr sz="2800" b="1">
              <a:solidFill>
                <a:schemeClr val="tx1"/>
              </a:solidFill>
              <a:latin typeface="楷体" panose="02010609060101010101" charset="-122"/>
              <a:ea typeface="楷体" panose="02010609060101010101" charset="-122"/>
              <a:cs typeface="楷体" panose="02010609060101010101" charset="-122"/>
            </a:endParaRPr>
          </a:p>
          <a:p>
            <a:pPr indent="457200" fontAlgn="auto">
              <a:lnSpc>
                <a:spcPct val="100000"/>
              </a:lnSpc>
            </a:pPr>
            <a:r>
              <a:rPr sz="2800" b="1">
                <a:solidFill>
                  <a:schemeClr val="tx1"/>
                </a:solidFill>
                <a:latin typeface="楷体" panose="02010609060101010101" charset="-122"/>
                <a:ea typeface="楷体" panose="02010609060101010101" charset="-122"/>
                <a:cs typeface="楷体" panose="02010609060101010101" charset="-122"/>
              </a:rPr>
              <a:t>路遥在《平凡的世界》中努力追述改革启动前后十年间的历史进程，既有极富广度和深度的历史洞察力，也有善于掌控宏大叙事的文学才力。路遥对改革进程的把握相当准确。全书第一部叙写的是改革前中国农村的困境——“抓革命、促生产”的管控已成强弩之末，农村经济凋敝，农民生活贫困。这预示着改革的必然到来，所以第二步便有了家庭联产承包责任制的推行以及先富起来的农民办小企业的新气象。随后的第三部则展现了改革从乡村向城市的扩展。同时，路遥对叙事节奏的掌控也颇为恰切。他把纷繁复杂的改革进程纳入井然有序的叙事序列中，由小到大、由浅入深地逐步展开。透过路遥极富感情魅力的笔触，读者切实深刻地感受到改革确实是民心所向、大势所趋。</a:t>
            </a:r>
            <a:endParaRPr sz="2800" b="1">
              <a:solidFill>
                <a:schemeClr val="tx1"/>
              </a:solidFill>
              <a:latin typeface="楷体" panose="02010609060101010101" charset="-122"/>
              <a:ea typeface="楷体" panose="02010609060101010101" charset="-122"/>
              <a:cs typeface="楷体" panose="02010609060101010101"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572135" y="350520"/>
            <a:ext cx="10970260" cy="572706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00000"/>
              </a:lnSpc>
              <a:buNone/>
            </a:pPr>
            <a:r>
              <a:rPr lang="zh-CN" altLang="en-US" sz="2800" b="1">
                <a:latin typeface="华文楷体" panose="02010600040101010101" charset="-122"/>
                <a:ea typeface="华文楷体" panose="02010600040101010101" charset="-122"/>
                <a:cs typeface="华文楷体" panose="02010600040101010101" charset="-122"/>
              </a:rPr>
              <a:t>下列各句中的破折号和文中的破折号，作用相同的一项是（    ）</a:t>
            </a:r>
            <a:endParaRPr lang="zh-CN" altLang="en-US" sz="2800" b="1">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2800" b="1">
                <a:latin typeface="华文楷体" panose="02010600040101010101" charset="-122"/>
                <a:ea typeface="华文楷体" panose="02010600040101010101" charset="-122"/>
                <a:cs typeface="华文楷体" panose="02010600040101010101" charset="-122"/>
              </a:rPr>
              <a:t>A．儿童发展到八岁以后这个阶段，会出现一种新的感情——通过自己的努力去唤起爱。</a:t>
            </a:r>
            <a:endParaRPr lang="zh-CN" altLang="en-US" sz="2800" b="1">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2800" b="1">
                <a:latin typeface="华文楷体" panose="02010600040101010101" charset="-122"/>
                <a:ea typeface="华文楷体" panose="02010600040101010101" charset="-122"/>
                <a:cs typeface="华文楷体" panose="02010600040101010101" charset="-122"/>
              </a:rPr>
              <a:t>B．她意志纯洁，严于律己，公正不阿——所有的这一切都难得地集中在她一个人身上。</a:t>
            </a:r>
            <a:endParaRPr lang="zh-CN" altLang="en-US" sz="2800" b="1">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2800" b="1">
                <a:latin typeface="华文楷体" panose="02010600040101010101" charset="-122"/>
                <a:ea typeface="华文楷体" panose="02010600040101010101" charset="-122"/>
                <a:cs typeface="华文楷体" panose="02010600040101010101" charset="-122"/>
              </a:rPr>
              <a:t>C．年年如此，家家如此，——只要买得起福礼和爆竹之类的，——今年自然也如此。</a:t>
            </a:r>
            <a:endParaRPr lang="zh-CN" altLang="en-US" sz="2800" b="1">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2800" b="1">
                <a:latin typeface="华文楷体" panose="02010600040101010101" charset="-122"/>
                <a:ea typeface="华文楷体" panose="02010600040101010101" charset="-122"/>
                <a:cs typeface="华文楷体" panose="02010600040101010101" charset="-122"/>
              </a:rPr>
              <a:t>D．右边几上汝窑美人觚——觚内插着时鲜花卉，并茗碗痰盒等物。</a:t>
            </a:r>
            <a:endParaRPr lang="zh-CN" altLang="en-US" sz="2800" b="1">
              <a:latin typeface="华文楷体" panose="02010600040101010101" charset="-122"/>
              <a:ea typeface="华文楷体" panose="02010600040101010101" charset="-122"/>
              <a:cs typeface="华文楷体" panose="02010600040101010101" charset="-122"/>
            </a:endParaRPr>
          </a:p>
        </p:txBody>
      </p:sp>
      <p:sp>
        <p:nvSpPr>
          <p:cNvPr id="100" name="文本框 99" title=""/>
          <p:cNvSpPr txBox="1"/>
          <p:nvPr/>
        </p:nvSpPr>
        <p:spPr>
          <a:xfrm>
            <a:off x="572770" y="4271010"/>
            <a:ext cx="11328400" cy="2324735"/>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06070"/>
            <a:r>
              <a:rPr lang="zh-CN" sz="3200" b="1">
                <a:solidFill>
                  <a:srgbClr val="C00000"/>
                </a:solidFill>
                <a:latin typeface="Calibri"/>
                <a:ea typeface="宋体" panose="02010600030101010101" pitchFamily="2" charset="-122"/>
              </a:rPr>
              <a:t>【答案】</a:t>
            </a:r>
            <a:r>
              <a:rPr lang="en-US" sz="3200" b="1">
                <a:solidFill>
                  <a:srgbClr val="C00000"/>
                </a:solidFill>
                <a:latin typeface="Calibri"/>
                <a:ea typeface="宋体" panose="02010600030101010101" pitchFamily="2" charset="-122"/>
              </a:rPr>
              <a:t>A</a:t>
            </a:r>
            <a:r>
              <a:rPr lang="zh-CN" sz="3200" b="1">
                <a:solidFill>
                  <a:srgbClr val="C00000"/>
                </a:solidFill>
                <a:latin typeface="Calibri"/>
                <a:ea typeface="宋体" panose="02010600030101010101" pitchFamily="2" charset="-122"/>
              </a:rPr>
              <a:t>【解析】本题考查学生辨析标点符号作用的能力。文中破折号表示解释说明。</a:t>
            </a:r>
            <a:r>
              <a:rPr lang="en-US" sz="3200" b="1">
                <a:solidFill>
                  <a:srgbClr val="C00000"/>
                </a:solidFill>
                <a:latin typeface="Calibri"/>
                <a:ea typeface="宋体" panose="02010600030101010101" pitchFamily="2" charset="-122"/>
              </a:rPr>
              <a:t>A.</a:t>
            </a:r>
            <a:r>
              <a:rPr lang="zh-CN" sz="3200" b="1">
                <a:solidFill>
                  <a:srgbClr val="C00000"/>
                </a:solidFill>
                <a:latin typeface="Calibri"/>
                <a:ea typeface="宋体" panose="02010600030101010101" pitchFamily="2" charset="-122"/>
              </a:rPr>
              <a:t>表示解释说明；</a:t>
            </a:r>
            <a:r>
              <a:rPr lang="en-US" sz="3200" b="1">
                <a:solidFill>
                  <a:srgbClr val="C00000"/>
                </a:solidFill>
                <a:latin typeface="Calibri"/>
                <a:ea typeface="宋体" panose="02010600030101010101" pitchFamily="2" charset="-122"/>
              </a:rPr>
              <a:t>B.</a:t>
            </a:r>
            <a:r>
              <a:rPr lang="zh-CN" sz="3200" b="1">
                <a:solidFill>
                  <a:srgbClr val="C00000"/>
                </a:solidFill>
                <a:latin typeface="Calibri"/>
                <a:ea typeface="宋体" panose="02010600030101010101" pitchFamily="2" charset="-122"/>
              </a:rPr>
              <a:t>表示总结上文；</a:t>
            </a:r>
            <a:r>
              <a:rPr lang="en-US" sz="3200" b="1">
                <a:solidFill>
                  <a:srgbClr val="C00000"/>
                </a:solidFill>
                <a:latin typeface="Calibri"/>
                <a:ea typeface="宋体" panose="02010600030101010101" pitchFamily="2" charset="-122"/>
              </a:rPr>
              <a:t>C.</a:t>
            </a:r>
            <a:r>
              <a:rPr lang="zh-CN" sz="3200" b="1">
                <a:solidFill>
                  <a:srgbClr val="C00000"/>
                </a:solidFill>
                <a:latin typeface="Calibri"/>
                <a:ea typeface="宋体" panose="02010600030101010101" pitchFamily="2" charset="-122"/>
              </a:rPr>
              <a:t>表示插入语；</a:t>
            </a:r>
            <a:r>
              <a:rPr lang="en-US" sz="3200" b="1">
                <a:solidFill>
                  <a:srgbClr val="C00000"/>
                </a:solidFill>
                <a:latin typeface="Calibri"/>
                <a:ea typeface="宋体" panose="02010600030101010101" pitchFamily="2" charset="-122"/>
              </a:rPr>
              <a:t>D.</a:t>
            </a:r>
            <a:r>
              <a:rPr lang="zh-CN" sz="3200" b="1">
                <a:solidFill>
                  <a:srgbClr val="C00000"/>
                </a:solidFill>
                <a:latin typeface="Calibri"/>
                <a:ea typeface="宋体" panose="02010600030101010101" pitchFamily="2" charset="-122"/>
              </a:rPr>
              <a:t>表示补充说明。故选</a:t>
            </a:r>
            <a:r>
              <a:rPr lang="en-US" sz="3200" b="1">
                <a:solidFill>
                  <a:srgbClr val="C00000"/>
                </a:solidFill>
                <a:latin typeface="Calibri"/>
                <a:ea typeface="宋体" panose="02010600030101010101" pitchFamily="2" charset="-122"/>
              </a:rPr>
              <a:t>A</a:t>
            </a:r>
            <a:r>
              <a:rPr lang="zh-CN" sz="3200" b="1">
                <a:solidFill>
                  <a:srgbClr val="C00000"/>
                </a:solidFill>
                <a:latin typeface="Calibri"/>
                <a:ea typeface="宋体" panose="02010600030101010101" pitchFamily="2" charset="-122"/>
              </a:rPr>
              <a:t>。
</a:t>
            </a:r>
            <a:endParaRPr lang="zh-CN" altLang="en-US" sz="3200" b="1">
              <a:solidFill>
                <a:srgbClr val="C00000"/>
              </a:solidFill>
              <a:latin typeface="Calibri"/>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00">
                                            <p:txEl>
                                              <p:pRg st="0" end="0"/>
                                            </p:txEl>
                                          </p:spTgt>
                                        </p:tgtEl>
                                        <p:attrNameLst>
                                          <p:attrName>style.visibility</p:attrName>
                                        </p:attrNameLst>
                                      </p:cBhvr>
                                      <p:to>
                                        <p:strVal val="visible"/>
                                      </p:to>
                                    </p:set>
                                    <p:animEffect transition="in" filter="blinds(horizontal)">
                                      <p:cBhvr>
                                        <p:cTn id="7" dur="500"/>
                                        <p:tgtEl>
                                          <p:spTgt spid="10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427990" y="230505"/>
            <a:ext cx="11365865" cy="572897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00000"/>
              </a:lnSpc>
              <a:buNone/>
            </a:pPr>
            <a:r>
              <a:rPr lang="zh-CN" altLang="en-US" sz="3200" b="1">
                <a:solidFill>
                  <a:srgbClr val="054BEB"/>
                </a:solidFill>
                <a:latin typeface="Calibri"/>
                <a:ea typeface="宋体" panose="02010600030101010101" pitchFamily="2" charset="-122"/>
              </a:rPr>
              <a:t>【提分秘籍】</a:t>
            </a:r>
            <a:endParaRPr lang="zh-CN" altLang="en-US" sz="3200" b="1">
              <a:solidFill>
                <a:srgbClr val="054BEB"/>
              </a:solidFill>
              <a:latin typeface="Calibri"/>
              <a:ea typeface="宋体" panose="02010600030101010101" pitchFamily="2" charset="-122"/>
            </a:endParaRPr>
          </a:p>
          <a:p>
            <a:pPr indent="609600" fontAlgn="auto">
              <a:lnSpc>
                <a:spcPct val="100000"/>
              </a:lnSpc>
              <a:buNone/>
            </a:pPr>
            <a:r>
              <a:rPr lang="zh-CN" altLang="en-US" sz="3200" b="1">
                <a:solidFill>
                  <a:srgbClr val="054BEB"/>
                </a:solidFill>
                <a:latin typeface="Calibri"/>
                <a:ea typeface="宋体" panose="02010600030101010101" pitchFamily="2" charset="-122"/>
              </a:rPr>
              <a:t>1.破折号在句中可以表示解释说明，表示话题转换，意思的递进，说话的断断续续，声音的延长，分项列举，插说和夹注等。</a:t>
            </a:r>
            <a:endParaRPr lang="zh-CN" altLang="en-US" sz="3200" b="1">
              <a:solidFill>
                <a:srgbClr val="054BEB"/>
              </a:solidFill>
              <a:latin typeface="Calibri"/>
              <a:ea typeface="宋体" panose="02010600030101010101" pitchFamily="2" charset="-122"/>
            </a:endParaRPr>
          </a:p>
          <a:p>
            <a:pPr indent="609600" fontAlgn="auto">
              <a:lnSpc>
                <a:spcPct val="100000"/>
              </a:lnSpc>
              <a:buNone/>
            </a:pPr>
            <a:r>
              <a:rPr lang="zh-CN" altLang="en-US" sz="3200" b="1">
                <a:solidFill>
                  <a:srgbClr val="054BEB"/>
                </a:solidFill>
                <a:latin typeface="Calibri"/>
                <a:ea typeface="宋体" panose="02010600030101010101" pitchFamily="2" charset="-122"/>
              </a:rPr>
              <a:t>2.破折号前面的词句原来有点号，用了破折号后，一般不必再保留那个标点。</a:t>
            </a:r>
            <a:endParaRPr lang="zh-CN" altLang="en-US" sz="3200" b="1">
              <a:solidFill>
                <a:srgbClr val="054BEB"/>
              </a:solidFill>
              <a:latin typeface="Calibri"/>
              <a:ea typeface="宋体" panose="02010600030101010101" pitchFamily="2" charset="-122"/>
            </a:endParaRPr>
          </a:p>
          <a:p>
            <a:pPr indent="609600" fontAlgn="auto">
              <a:lnSpc>
                <a:spcPct val="100000"/>
              </a:lnSpc>
              <a:buNone/>
            </a:pPr>
            <a:r>
              <a:rPr lang="zh-CN" altLang="en-US" sz="3200" b="1">
                <a:solidFill>
                  <a:srgbClr val="054BEB"/>
                </a:solidFill>
                <a:latin typeface="Calibri"/>
                <a:ea typeface="宋体" panose="02010600030101010101" pitchFamily="2" charset="-122"/>
              </a:rPr>
              <a:t>3.如果破折号前后表示跳跃或转折，破折号前的点号不一定省去。</a:t>
            </a:r>
            <a:endParaRPr lang="zh-CN" altLang="en-US" sz="3200" b="1">
              <a:solidFill>
                <a:srgbClr val="054BEB"/>
              </a:solidFill>
              <a:latin typeface="Calibri"/>
              <a:ea typeface="宋体" panose="02010600030101010101" pitchFamily="2" charset="-122"/>
            </a:endParaRPr>
          </a:p>
          <a:p>
            <a:pPr indent="609600" fontAlgn="auto">
              <a:lnSpc>
                <a:spcPct val="100000"/>
              </a:lnSpc>
              <a:buNone/>
            </a:pPr>
            <a:r>
              <a:rPr lang="zh-CN" altLang="en-US" sz="3200" b="1">
                <a:solidFill>
                  <a:srgbClr val="054BEB"/>
                </a:solidFill>
                <a:latin typeface="Calibri"/>
                <a:ea typeface="宋体" panose="02010600030101010101" pitchFamily="2" charset="-122"/>
              </a:rPr>
              <a:t>4.两个破折号连用，前一个表示插入，后一个表示承接，两个破折号相当于一个括号。</a:t>
            </a:r>
            <a:endParaRPr lang="zh-CN" altLang="en-US" sz="3200" b="1">
              <a:solidFill>
                <a:srgbClr val="054BEB"/>
              </a:solidFill>
              <a:latin typeface="Calibri"/>
              <a:ea typeface="宋体" panose="02010600030101010101" pitchFamily="2" charset="-122"/>
            </a:endParaRPr>
          </a:p>
          <a:p>
            <a:pPr indent="609600" fontAlgn="auto">
              <a:lnSpc>
                <a:spcPct val="100000"/>
              </a:lnSpc>
              <a:buNone/>
            </a:pPr>
            <a:r>
              <a:rPr lang="zh-CN" altLang="en-US" sz="3200" b="1">
                <a:solidFill>
                  <a:srgbClr val="054BEB"/>
                </a:solidFill>
                <a:latin typeface="Calibri"/>
                <a:ea typeface="宋体" panose="02010600030101010101" pitchFamily="2" charset="-122"/>
              </a:rPr>
              <a:t>5.破折号和括号都表示注释，不同之处是：破折号注释的文字在阅读时应该读出，括号内的注释文字不能朗读出来。</a:t>
            </a:r>
            <a:endParaRPr lang="zh-CN" altLang="en-US" sz="3200" b="1">
              <a:solidFill>
                <a:srgbClr val="054BEB"/>
              </a:solidFill>
              <a:latin typeface="Calibri"/>
              <a:ea typeface="宋体" panose="02010600030101010101"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353060" y="305435"/>
            <a:ext cx="11189335" cy="5772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endParaRPr lang="zh-CN" altLang="en-US" sz="3600" b="1">
              <a:solidFill>
                <a:srgbClr val="4F0FBD"/>
              </a:solidFill>
              <a:latin typeface="Calibri"/>
              <a:ea typeface="宋体" panose="02010600030101010101" pitchFamily="2" charset="-122"/>
            </a:endParaRPr>
          </a:p>
        </p:txBody>
      </p:sp>
      <p:sp>
        <p:nvSpPr>
          <p:cNvPr id="2" name="文本框 1" title=""/>
          <p:cNvSpPr txBox="1"/>
          <p:nvPr/>
        </p:nvSpPr>
        <p:spPr>
          <a:xfrm>
            <a:off x="353060" y="92710"/>
            <a:ext cx="10953115" cy="66274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r>
              <a:rPr lang="zh-CN" altLang="en-US" sz="3200" b="1">
                <a:solidFill>
                  <a:srgbClr val="FF0000"/>
                </a:solidFill>
                <a:highlight>
                  <a:srgbClr val="FFFF00"/>
                </a:highlight>
                <a:latin typeface="Calibri"/>
                <a:ea typeface="宋体" panose="02010600030101010101" pitchFamily="2" charset="-122"/>
              </a:rPr>
              <a:t>【题型二】引号</a:t>
            </a:r>
            <a:endParaRPr lang="zh-CN" altLang="en-US" sz="3200" b="1">
              <a:solidFill>
                <a:srgbClr val="FF0000"/>
              </a:solidFill>
              <a:highlight>
                <a:srgbClr val="FFFF00"/>
              </a:highlight>
              <a:latin typeface="Calibri"/>
              <a:ea typeface="宋体" panose="02010600030101010101" pitchFamily="2" charset="-122"/>
            </a:endParaRPr>
          </a:p>
          <a:p>
            <a:pPr indent="609600" fontAlgn="auto">
              <a:lnSpc>
                <a:spcPct val="130000"/>
              </a:lnSpc>
              <a:buNone/>
            </a:pPr>
            <a:r>
              <a:rPr lang="zh-CN" altLang="en-US" sz="3200">
                <a:solidFill>
                  <a:schemeClr val="tx1"/>
                </a:solidFill>
                <a:latin typeface="Calibri"/>
                <a:ea typeface="宋体" panose="02010600030101010101" pitchFamily="2" charset="-122"/>
              </a:rPr>
              <a:t>【典例示例】</a:t>
            </a:r>
            <a:r>
              <a:rPr lang="zh-CN" altLang="en-US" sz="2800">
                <a:solidFill>
                  <a:schemeClr val="tx1"/>
                </a:solidFill>
                <a:latin typeface="华文楷体" panose="02010600040101010101" charset="-122"/>
                <a:ea typeface="华文楷体" panose="02010600040101010101" charset="-122"/>
                <a:cs typeface="华文楷体" panose="02010600040101010101" charset="-122"/>
              </a:rPr>
              <a:t>阅读下面的文字，完成下面小题。</a:t>
            </a:r>
            <a:endParaRPr lang="zh-CN" altLang="en-US" sz="28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ts val="2460"/>
              </a:lnSpc>
              <a:buNone/>
            </a:pPr>
            <a:r>
              <a:rPr lang="zh-CN" altLang="en-US" sz="2800">
                <a:solidFill>
                  <a:schemeClr val="tx1"/>
                </a:solidFill>
                <a:latin typeface="华文楷体" panose="02010600040101010101" charset="-122"/>
                <a:ea typeface="华文楷体" panose="02010600040101010101" charset="-122"/>
                <a:cs typeface="华文楷体" panose="02010600040101010101" charset="-122"/>
              </a:rPr>
              <a:t>仔细观察，你会发现我们和古人类最大的区别在于眉脊。过去大部分观点认为眉脊用来稳定人类的头骨，  ①    。可研究发现，就算削掉眉脊也不会影响正常的咀嚼。科学家认为没有实际功能的眉脊没有办法表达很多的意义，所以就逐渐退化了。在我们现代人看来，失去这样的眉脊可能让我们看上去较为友好。与此同时，平坦、竖直的前额让我们的眉毛更富有表现力。   ②     ，以此来传达我们内心的“小心思”。比如双眉上扬表示欣喜或惊讶，单眉上扬表示不理解或者有疑问，皱起眉头更多是不同意的意思等。那么，你们有没有想过，“爱秀”的眉毛究竟有什么用处呢？过去人们认为，它可以防止水或者细微的碎屑进入我们的眼睛。可你有没有发现，   ③    ，甚至没有眉毛的人，他们其实并未受到什么影响。最近的研究发现，咱们的眉毛是用来传达表情的，现代人能够拥有庞大的表情系统，很大程度上是眉毛的功劳。</a:t>
            </a:r>
            <a:endParaRPr lang="zh-CN" altLang="en-US" sz="28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ts val="2460"/>
              </a:lnSpc>
              <a:buNone/>
            </a:pPr>
            <a:r>
              <a:rPr lang="zh-CN" altLang="en-US" sz="2800">
                <a:solidFill>
                  <a:schemeClr val="tx1"/>
                </a:solidFill>
                <a:latin typeface="华文楷体" panose="02010600040101010101" charset="-122"/>
                <a:ea typeface="华文楷体" panose="02010600040101010101" charset="-122"/>
                <a:cs typeface="华文楷体" panose="02010600040101010101" charset="-122"/>
              </a:rPr>
              <a:t>除了眉毛，人类独有的眼白也为我们表情系统的发展做出了巨大的贡献。</a:t>
            </a:r>
            <a:r>
              <a:rPr lang="zh-CN" altLang="en-US" sz="2800" u="sng">
                <a:solidFill>
                  <a:schemeClr val="tx1"/>
                </a:solidFill>
                <a:latin typeface="华文楷体" panose="02010600040101010101" charset="-122"/>
                <a:ea typeface="华文楷体" panose="02010600040101010101" charset="-122"/>
                <a:cs typeface="华文楷体" panose="02010600040101010101" charset="-122"/>
              </a:rPr>
              <a:t>眼白也叫作“巩膜”</a:t>
            </a:r>
            <a:r>
              <a:rPr lang="zh-CN" altLang="en-US" sz="2800">
                <a:solidFill>
                  <a:schemeClr val="tx1"/>
                </a:solidFill>
                <a:latin typeface="华文楷体" panose="02010600040101010101" charset="-122"/>
                <a:ea typeface="华文楷体" panose="02010600040101010101" charset="-122"/>
                <a:cs typeface="华文楷体" panose="02010600040101010101" charset="-122"/>
              </a:rPr>
              <a:t>，是眼球表面包裹着的一层不透明的纤维状保护层。</a:t>
            </a:r>
            <a:endParaRPr lang="zh-CN" altLang="en-US" sz="2800">
              <a:solidFill>
                <a:schemeClr val="tx1"/>
              </a:solidFill>
              <a:latin typeface="华文楷体" panose="02010600040101010101" charset="-122"/>
              <a:ea typeface="华文楷体" panose="02010600040101010101" charset="-122"/>
              <a:cs typeface="华文楷体" panose="02010600040101010101"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648970" y="305435"/>
            <a:ext cx="10948035" cy="5772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ts val="2660"/>
              </a:lnSpc>
              <a:buNone/>
            </a:pPr>
            <a:r>
              <a:rPr lang="zh-CN" altLang="en-US" sz="2800">
                <a:solidFill>
                  <a:schemeClr val="tx1"/>
                </a:solidFill>
                <a:latin typeface="华文楷体" panose="02010600040101010101" charset="-122"/>
                <a:ea typeface="华文楷体" panose="02010600040101010101" charset="-122"/>
                <a:cs typeface="华文楷体" panose="02010600040101010101" charset="-122"/>
              </a:rPr>
              <a:t>1．下列各句中的引号，和文中画波浪线处的引号作用相同的一项是（    ）</a:t>
            </a:r>
            <a:endParaRPr lang="zh-CN" altLang="en-US" sz="28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ts val="2660"/>
              </a:lnSpc>
              <a:buNone/>
            </a:pPr>
            <a:r>
              <a:rPr lang="zh-CN" altLang="en-US" sz="2800">
                <a:solidFill>
                  <a:schemeClr val="tx1"/>
                </a:solidFill>
                <a:latin typeface="华文楷体" panose="02010600040101010101" charset="-122"/>
                <a:ea typeface="华文楷体" panose="02010600040101010101" charset="-122"/>
                <a:cs typeface="华文楷体" panose="02010600040101010101" charset="-122"/>
              </a:rPr>
              <a:t>A．我们摩挲这本书时，或许思绪会接上“生也有涯，而知也无涯”的老庄思想。</a:t>
            </a:r>
            <a:endParaRPr lang="zh-CN" altLang="en-US" sz="28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ts val="2660"/>
              </a:lnSpc>
              <a:buNone/>
            </a:pPr>
            <a:r>
              <a:rPr lang="zh-CN" altLang="en-US" sz="2800">
                <a:solidFill>
                  <a:schemeClr val="tx1"/>
                </a:solidFill>
                <a:latin typeface="华文楷体" panose="02010600040101010101" charset="-122"/>
                <a:ea typeface="华文楷体" panose="02010600040101010101" charset="-122"/>
                <a:cs typeface="华文楷体" panose="02010600040101010101" charset="-122"/>
              </a:rPr>
              <a:t>B．“川藏第一隧”——二郎山隧道，将我们通行天堑二郎山的时间缩短了。</a:t>
            </a:r>
            <a:endParaRPr lang="zh-CN" altLang="en-US" sz="28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ts val="2660"/>
              </a:lnSpc>
              <a:buNone/>
            </a:pPr>
            <a:r>
              <a:rPr lang="zh-CN" altLang="en-US" sz="2800">
                <a:solidFill>
                  <a:schemeClr val="tx1"/>
                </a:solidFill>
                <a:latin typeface="华文楷体" panose="02010600040101010101" charset="-122"/>
                <a:ea typeface="华文楷体" panose="02010600040101010101" charset="-122"/>
                <a:cs typeface="华文楷体" panose="02010600040101010101" charset="-122"/>
              </a:rPr>
              <a:t>C．他们（指友邦人士）的维持他们的“秩序”的监狱，就撕掉了他们的“文明”的面具。</a:t>
            </a:r>
            <a:endParaRPr lang="zh-CN" altLang="en-US" sz="28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ts val="2660"/>
              </a:lnSpc>
              <a:buNone/>
            </a:pPr>
            <a:r>
              <a:rPr lang="zh-CN" altLang="en-US" sz="2800">
                <a:solidFill>
                  <a:schemeClr val="tx1"/>
                </a:solidFill>
                <a:latin typeface="华文楷体" panose="02010600040101010101" charset="-122"/>
                <a:ea typeface="华文楷体" panose="02010600040101010101" charset="-122"/>
                <a:cs typeface="华文楷体" panose="02010600040101010101" charset="-122"/>
              </a:rPr>
              <a:t>D．网络用语记录着一时一地的故事与人们的情绪，它是网络世界曾经“活过”的证据。</a:t>
            </a:r>
            <a:endParaRPr lang="zh-CN" altLang="en-US" sz="28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30000"/>
              </a:lnSpc>
              <a:buNone/>
            </a:pPr>
            <a:r>
              <a:rPr lang="zh-CN" altLang="en-US" sz="2800">
                <a:solidFill>
                  <a:srgbClr val="4F0FBD"/>
                </a:solidFill>
                <a:latin typeface="Calibri"/>
                <a:ea typeface="宋体" panose="02010600030101010101" pitchFamily="2" charset="-122"/>
              </a:rPr>
              <a:t>【答案】B</a:t>
            </a:r>
            <a:endParaRPr lang="zh-CN" altLang="en-US" sz="2800">
              <a:solidFill>
                <a:srgbClr val="4F0FBD"/>
              </a:solidFill>
              <a:latin typeface="Calibri"/>
              <a:ea typeface="宋体" panose="02010600030101010101" pitchFamily="2" charset="-122"/>
            </a:endParaRPr>
          </a:p>
          <a:p>
            <a:pPr indent="609600" fontAlgn="auto">
              <a:lnSpc>
                <a:spcPct val="130000"/>
              </a:lnSpc>
              <a:buNone/>
            </a:pPr>
            <a:r>
              <a:rPr lang="zh-CN" altLang="en-US" sz="2800">
                <a:solidFill>
                  <a:srgbClr val="4F0FBD"/>
                </a:solidFill>
                <a:latin typeface="Calibri"/>
                <a:ea typeface="宋体" panose="02010600030101010101" pitchFamily="2" charset="-122"/>
              </a:rPr>
              <a:t>【解析】本题考查学生正确使用标点符号的能力。文中画波浪线处“巩膜”表示特定称谓。A.表示引用。B.表示特定称谓。C.表示反语否定。D.表示特殊含义。故选B。</a:t>
            </a:r>
            <a:endParaRPr lang="zh-CN" altLang="en-US" sz="2800">
              <a:solidFill>
                <a:srgbClr val="4F0FBD"/>
              </a:solidFill>
              <a:latin typeface="Calibri"/>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blinds(horizontal)">
                                      <p:cBhvr>
                                        <p:cTn id="7" dur="500"/>
                                        <p:tgtEl>
                                          <p:spTgt spid="3">
                                            <p:txEl>
                                              <p:pRg st="5" end="5"/>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blinds(horizontal)">
                                      <p:cBhvr>
                                        <p:cTn id="1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748030" y="842645"/>
            <a:ext cx="10476230" cy="52349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r>
              <a:rPr lang="zh-CN" altLang="en-US" sz="3200" b="1">
                <a:solidFill>
                  <a:srgbClr val="4F0FBD"/>
                </a:solidFill>
                <a:latin typeface="Calibri"/>
                <a:ea typeface="宋体" panose="02010600030101010101" pitchFamily="2" charset="-122"/>
              </a:rPr>
              <a:t>【提分秘籍】</a:t>
            </a:r>
            <a:endParaRPr lang="zh-CN" altLang="en-US" sz="3200" b="1">
              <a:solidFill>
                <a:srgbClr val="4F0FBD"/>
              </a:solidFill>
              <a:latin typeface="Calibri"/>
              <a:ea typeface="宋体" panose="02010600030101010101" pitchFamily="2" charset="-122"/>
            </a:endParaRPr>
          </a:p>
          <a:p>
            <a:pPr indent="609600" fontAlgn="auto">
              <a:lnSpc>
                <a:spcPct val="130000"/>
              </a:lnSpc>
              <a:buNone/>
            </a:pPr>
            <a:r>
              <a:rPr lang="zh-CN" altLang="en-US" sz="3200" b="1">
                <a:solidFill>
                  <a:srgbClr val="4F0FBD"/>
                </a:solidFill>
                <a:latin typeface="Calibri"/>
                <a:ea typeface="宋体" panose="02010600030101010101" pitchFamily="2" charset="-122"/>
              </a:rPr>
              <a:t>1.引文本身是照录别人的话，引来后仍作独立的句子使用，引文末尾仍用原文的点号，放在引号内。</a:t>
            </a:r>
            <a:endParaRPr lang="zh-CN" altLang="en-US" sz="3200" b="1">
              <a:solidFill>
                <a:srgbClr val="4F0FBD"/>
              </a:solidFill>
              <a:latin typeface="Calibri"/>
              <a:ea typeface="宋体" panose="02010600030101010101" pitchFamily="2" charset="-122"/>
            </a:endParaRPr>
          </a:p>
          <a:p>
            <a:pPr indent="609600" fontAlgn="auto">
              <a:lnSpc>
                <a:spcPct val="130000"/>
              </a:lnSpc>
              <a:buNone/>
            </a:pPr>
            <a:r>
              <a:rPr lang="zh-CN" altLang="en-US" sz="3200" b="1">
                <a:solidFill>
                  <a:srgbClr val="4F0FBD"/>
                </a:solidFill>
                <a:latin typeface="Calibri"/>
                <a:ea typeface="宋体" panose="02010600030101010101" pitchFamily="2" charset="-122"/>
              </a:rPr>
              <a:t>2.引文不完整或把引文作为自己话的一部分，句末点号放在引号外。</a:t>
            </a:r>
            <a:endParaRPr lang="zh-CN" altLang="en-US" sz="3200" b="1">
              <a:solidFill>
                <a:srgbClr val="4F0FBD"/>
              </a:solidFill>
              <a:latin typeface="Calibri"/>
              <a:ea typeface="宋体" panose="02010600030101010101" pitchFamily="2" charset="-122"/>
            </a:endParaRPr>
          </a:p>
          <a:p>
            <a:pPr indent="609600" fontAlgn="auto">
              <a:lnSpc>
                <a:spcPct val="130000"/>
              </a:lnSpc>
              <a:buNone/>
            </a:pPr>
            <a:r>
              <a:rPr lang="zh-CN" altLang="en-US" sz="3200" b="1">
                <a:solidFill>
                  <a:srgbClr val="4F0FBD"/>
                </a:solidFill>
                <a:latin typeface="Calibri"/>
                <a:ea typeface="宋体" panose="02010600030101010101" pitchFamily="2" charset="-122"/>
              </a:rPr>
              <a:t>3.引用的话末尾的标点是问号或叹号，则应保留。</a:t>
            </a:r>
            <a:endParaRPr lang="zh-CN" altLang="en-US" sz="3200" b="1">
              <a:solidFill>
                <a:srgbClr val="4F0FBD"/>
              </a:solidFill>
              <a:latin typeface="Calibri"/>
              <a:ea typeface="宋体" panose="02010600030101010101" pitchFamily="2" charset="-122"/>
            </a:endParaRPr>
          </a:p>
          <a:p>
            <a:pPr indent="609600" fontAlgn="auto">
              <a:lnSpc>
                <a:spcPct val="130000"/>
              </a:lnSpc>
              <a:buNone/>
            </a:pPr>
            <a:r>
              <a:rPr lang="zh-CN" altLang="en-US" sz="3200" b="1">
                <a:solidFill>
                  <a:srgbClr val="4F0FBD"/>
                </a:solidFill>
                <a:latin typeface="Calibri"/>
                <a:ea typeface="宋体" panose="02010600030101010101" pitchFamily="2" charset="-122"/>
              </a:rPr>
              <a:t>4.以地名来命名的路、站、工程等均不能使用引号。</a:t>
            </a:r>
            <a:endParaRPr lang="zh-CN" altLang="en-US" sz="3200" b="1">
              <a:solidFill>
                <a:srgbClr val="4F0FBD"/>
              </a:solidFill>
              <a:latin typeface="Calibri"/>
              <a:ea typeface="宋体" panose="02010600030101010101" pitchFamily="2"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495300" y="656590"/>
            <a:ext cx="11047095" cy="54209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ts val="2680"/>
              </a:lnSpc>
              <a:buNone/>
            </a:pPr>
            <a:r>
              <a:rPr lang="zh-CN" altLang="en-US" sz="2400">
                <a:solidFill>
                  <a:schemeClr val="tx1"/>
                </a:solidFill>
                <a:latin typeface="华文楷体" panose="02010600040101010101" charset="-122"/>
                <a:ea typeface="华文楷体" panose="02010600040101010101" charset="-122"/>
                <a:cs typeface="华文楷体" panose="02010600040101010101" charset="-122"/>
              </a:rPr>
              <a:t>【典例示例】</a:t>
            </a:r>
            <a:endParaRPr lang="zh-CN" altLang="en-US" sz="24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ts val="2680"/>
              </a:lnSpc>
              <a:buNone/>
            </a:pPr>
            <a:r>
              <a:rPr lang="zh-CN" altLang="en-US" sz="2400">
                <a:solidFill>
                  <a:schemeClr val="tx1"/>
                </a:solidFill>
                <a:latin typeface="华文楷体" panose="02010600040101010101" charset="-122"/>
                <a:ea typeface="华文楷体" panose="02010600040101010101" charset="-122"/>
                <a:cs typeface="华文楷体" panose="02010600040101010101" charset="-122"/>
              </a:rPr>
              <a:t>阅读下面的文字，完成下面小题。</a:t>
            </a:r>
            <a:endParaRPr lang="zh-CN" altLang="en-US" sz="24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ts val="2680"/>
              </a:lnSpc>
              <a:buNone/>
            </a:pPr>
            <a:r>
              <a:rPr lang="zh-CN" altLang="en-US" sz="2400">
                <a:solidFill>
                  <a:schemeClr val="tx1"/>
                </a:solidFill>
                <a:latin typeface="华文楷体" panose="02010600040101010101" charset="-122"/>
                <a:ea typeface="华文楷体" panose="02010600040101010101" charset="-122"/>
                <a:cs typeface="华文楷体" panose="02010600040101010101" charset="-122"/>
              </a:rPr>
              <a:t>说到秋冬养生，喝粥一直占有重要地位。随着天气转凉，很多人都开始熬粥喝了，白粥、百合粥、八宝粥……各种粥都是大家的最爱。不过，</a:t>
            </a:r>
            <a:r>
              <a:rPr lang="zh-CN" altLang="en-US" sz="2400" u="sng">
                <a:solidFill>
                  <a:schemeClr val="tx1"/>
                </a:solidFill>
                <a:latin typeface="华文楷体" panose="02010600040101010101" charset="-122"/>
                <a:ea typeface="华文楷体" panose="02010600040101010101" charset="-122"/>
                <a:cs typeface="华文楷体" panose="02010600040101010101" charset="-122"/>
              </a:rPr>
              <a:t>    ①    </a:t>
            </a:r>
            <a:r>
              <a:rPr lang="zh-CN" altLang="en-US" sz="2400">
                <a:solidFill>
                  <a:schemeClr val="tx1"/>
                </a:solidFill>
                <a:latin typeface="华文楷体" panose="02010600040101010101" charset="-122"/>
                <a:ea typeface="华文楷体" panose="02010600040101010101" charset="-122"/>
                <a:cs typeface="华文楷体" panose="02010600040101010101" charset="-122"/>
              </a:rPr>
              <a:t>  ？很多人都认为喝粥能养胃，因为粥很稀很软，给人一种很好消化的感觉。粥的含水量通常在80%以上，而且煮得比较烂，胃不舒服时，喝粥可能会有一定好处。但正常人，胃没有什么问题时，还是不要长期喝粥了。</a:t>
            </a:r>
            <a:endParaRPr lang="zh-CN" altLang="en-US" sz="24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ts val="2680"/>
              </a:lnSpc>
              <a:buNone/>
            </a:pPr>
            <a:r>
              <a:rPr lang="zh-CN" altLang="en-US" sz="2400">
                <a:solidFill>
                  <a:schemeClr val="tx1"/>
                </a:solidFill>
                <a:latin typeface="华文楷体" panose="02010600040101010101" charset="-122"/>
                <a:ea typeface="华文楷体" panose="02010600040101010101" charset="-122"/>
                <a:cs typeface="华文楷体" panose="02010600040101010101" charset="-122"/>
              </a:rPr>
              <a:t>众多的粥里，白粥要数最常见的一种，毕竟最方便，只需要一点白米加水就可以，不用去准备很多复杂的食材。但是，</a:t>
            </a:r>
            <a:r>
              <a:rPr lang="zh-CN" altLang="en-US" sz="2400" u="sng">
                <a:solidFill>
                  <a:schemeClr val="tx1"/>
                </a:solidFill>
                <a:latin typeface="华文楷体" panose="02010600040101010101" charset="-122"/>
                <a:ea typeface="华文楷体" panose="02010600040101010101" charset="-122"/>
                <a:cs typeface="华文楷体" panose="02010600040101010101" charset="-122"/>
              </a:rPr>
              <a:t>    ②   </a:t>
            </a:r>
            <a:r>
              <a:rPr lang="zh-CN" altLang="en-US" sz="2400">
                <a:solidFill>
                  <a:schemeClr val="tx1"/>
                </a:solidFill>
                <a:latin typeface="华文楷体" panose="02010600040101010101" charset="-122"/>
                <a:ea typeface="华文楷体" panose="02010600040101010101" charset="-122"/>
                <a:cs typeface="华文楷体" panose="02010600040101010101" charset="-122"/>
              </a:rPr>
              <a:t> 。现在的白米都是精制大米，在精制过程中，维生素、矿物质、膳食纤维都已经寥寥无几，本身营养价值就很低。煮成粥之后，只会更差。</a:t>
            </a:r>
            <a:endParaRPr lang="zh-CN" altLang="en-US" sz="24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ts val="2680"/>
              </a:lnSpc>
              <a:buNone/>
            </a:pPr>
            <a:r>
              <a:rPr lang="zh-CN" altLang="en-US" sz="2400">
                <a:solidFill>
                  <a:schemeClr val="tx1"/>
                </a:solidFill>
                <a:latin typeface="华文楷体" panose="02010600040101010101" charset="-122"/>
                <a:ea typeface="华文楷体" panose="02010600040101010101" charset="-122"/>
                <a:cs typeface="华文楷体" panose="02010600040101010101" charset="-122"/>
              </a:rPr>
              <a:t>从营养来看，粥里面水分很多，尤其是煮得稀的粥，其他的主要就是糊化的淀粉（碳水化合物）。它的营养构成非常单一，基本只能给人体提供能量和水，蛋白质、膳食纤维、维生素、矿物质等其他营养成分，都非常少。而且，煮成了粥后，白米被熬得烂，白粥的消化速度比白米饭还快，对血糖控制很不好，饿得也快，非常不利于能量控制。就算作为主食，也不是一种好的主食。所以，就算喝粥，</a:t>
            </a:r>
            <a:r>
              <a:rPr lang="zh-CN" altLang="en-US" sz="2400" u="sng">
                <a:solidFill>
                  <a:schemeClr val="tx1"/>
                </a:solidFill>
                <a:latin typeface="华文楷体" panose="02010600040101010101" charset="-122"/>
                <a:ea typeface="华文楷体" panose="02010600040101010101" charset="-122"/>
                <a:cs typeface="华文楷体" panose="02010600040101010101" charset="-122"/>
              </a:rPr>
              <a:t>     ③    </a:t>
            </a:r>
            <a:r>
              <a:rPr lang="zh-CN" altLang="en-US" sz="3200" u="sng">
                <a:solidFill>
                  <a:srgbClr val="4F0FBD"/>
                </a:solidFill>
                <a:latin typeface="Calibri"/>
                <a:ea typeface="宋体" panose="02010600030101010101" pitchFamily="2" charset="-122"/>
              </a:rPr>
              <a:t> </a:t>
            </a:r>
            <a:r>
              <a:rPr lang="zh-CN" altLang="en-US" sz="3200">
                <a:solidFill>
                  <a:srgbClr val="4F0FBD"/>
                </a:solidFill>
                <a:latin typeface="Calibri"/>
                <a:ea typeface="宋体" panose="02010600030101010101" pitchFamily="2" charset="-122"/>
              </a:rPr>
              <a:t>    。</a:t>
            </a:r>
            <a:endParaRPr lang="zh-CN" altLang="en-US" sz="3200">
              <a:solidFill>
                <a:srgbClr val="4F0FBD"/>
              </a:solidFill>
              <a:latin typeface="Calibri"/>
              <a:ea typeface="宋体" panose="02010600030101010101" pitchFamily="2" charset="-122"/>
            </a:endParaRPr>
          </a:p>
        </p:txBody>
      </p:sp>
      <p:sp>
        <p:nvSpPr>
          <p:cNvPr id="6" name="文本框 5" title=""/>
          <p:cNvSpPr txBox="1"/>
          <p:nvPr/>
        </p:nvSpPr>
        <p:spPr>
          <a:xfrm>
            <a:off x="1046480" y="106045"/>
            <a:ext cx="7589520" cy="791845"/>
          </a:xfrm>
          <a:prstGeom prst="rect">
            <a:avLst/>
          </a:prstGeom>
          <a:noFill/>
          <a:ln w="9525">
            <a:noFill/>
          </a:ln>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sz="4000"/>
              <a:t>【</a:t>
            </a:r>
            <a:r>
              <a:rPr lang="zh-CN" altLang="en-US" sz="4000">
                <a:solidFill>
                  <a:srgbClr val="FF0000"/>
                </a:solidFill>
                <a:highlight>
                  <a:srgbClr val="FFFF00"/>
                </a:highlight>
              </a:rPr>
              <a:t>题型三】括号</a:t>
            </a:r>
            <a:endParaRPr lang="zh-CN" altLang="en-US" sz="4000">
              <a:solidFill>
                <a:srgbClr val="FF0000"/>
              </a:solidFill>
              <a:highlight>
                <a:srgbClr val="FFFF00"/>
              </a:highlight>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361315" y="305435"/>
            <a:ext cx="11586845" cy="64623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00000"/>
              </a:lnSpc>
              <a:buNone/>
            </a:pPr>
            <a:r>
              <a:rPr lang="zh-CN" altLang="en-US" sz="2800" b="1">
                <a:solidFill>
                  <a:schemeClr val="tx1"/>
                </a:solidFill>
                <a:latin typeface="华文楷体" panose="02010600040101010101" charset="-122"/>
                <a:ea typeface="华文楷体" panose="02010600040101010101" charset="-122"/>
                <a:cs typeface="华文楷体" panose="02010600040101010101" charset="-122"/>
              </a:rPr>
              <a:t>2．下列各句中的括号，和文中“（碳水化合物）”括号作用相同的一项是（    ）</a:t>
            </a:r>
            <a:endParaRPr lang="zh-CN" altLang="en-US" sz="2800" b="1">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2800" b="1">
                <a:solidFill>
                  <a:schemeClr val="tx1"/>
                </a:solidFill>
                <a:latin typeface="华文楷体" panose="02010600040101010101" charset="-122"/>
                <a:ea typeface="华文楷体" panose="02010600040101010101" charset="-122"/>
                <a:cs typeface="华文楷体" panose="02010600040101010101" charset="-122"/>
              </a:rPr>
              <a:t>A．他说得好：“未画之前，不立一格；既画之后，不留一格。”（《板桥集•题画》）</a:t>
            </a:r>
            <a:endParaRPr lang="zh-CN" altLang="en-US" sz="2800" b="1">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2800" b="1">
                <a:solidFill>
                  <a:schemeClr val="tx1"/>
                </a:solidFill>
                <a:latin typeface="华文楷体" panose="02010600040101010101" charset="-122"/>
                <a:ea typeface="华文楷体" panose="02010600040101010101" charset="-122"/>
                <a:cs typeface="华文楷体" panose="02010600040101010101" charset="-122"/>
              </a:rPr>
              <a:t>B．我校拥有特级教师（含已退休的）7人。</a:t>
            </a:r>
            <a:endParaRPr lang="zh-CN" altLang="en-US" sz="2800" b="1">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2800" b="1">
                <a:solidFill>
                  <a:schemeClr val="tx1"/>
                </a:solidFill>
                <a:latin typeface="华文楷体" panose="02010600040101010101" charset="-122"/>
                <a:ea typeface="华文楷体" panose="02010600040101010101" charset="-122"/>
                <a:cs typeface="华文楷体" panose="02010600040101010101" charset="-122"/>
              </a:rPr>
              <a:t>C．APEC（亚太经合组织）是我国积极参加的最重要区域经济合作论坛之一。</a:t>
            </a:r>
            <a:endParaRPr lang="zh-CN" altLang="en-US" sz="2800" b="1">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2800" b="1">
                <a:solidFill>
                  <a:schemeClr val="tx1"/>
                </a:solidFill>
                <a:latin typeface="华文楷体" panose="02010600040101010101" charset="-122"/>
                <a:ea typeface="华文楷体" panose="02010600040101010101" charset="-122"/>
                <a:cs typeface="华文楷体" panose="02010600040101010101" charset="-122"/>
              </a:rPr>
              <a:t>D．信纸上用稚嫩的字体写着：“阿夷（姨），您好！”</a:t>
            </a:r>
            <a:endParaRPr lang="zh-CN" altLang="en-US" sz="2800" b="1">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2800">
                <a:solidFill>
                  <a:srgbClr val="054BEB"/>
                </a:solidFill>
                <a:latin typeface="Calibri"/>
                <a:ea typeface="宋体" panose="02010600030101010101" pitchFamily="2" charset="-122"/>
              </a:rPr>
              <a:t>【答案】C</a:t>
            </a:r>
            <a:endParaRPr lang="zh-CN" altLang="en-US" sz="2800">
              <a:solidFill>
                <a:srgbClr val="054BEB"/>
              </a:solidFill>
              <a:latin typeface="Calibri"/>
              <a:ea typeface="宋体" panose="02010600030101010101" pitchFamily="2" charset="-122"/>
            </a:endParaRPr>
          </a:p>
          <a:p>
            <a:pPr indent="609600" fontAlgn="auto">
              <a:lnSpc>
                <a:spcPct val="100000"/>
              </a:lnSpc>
              <a:buNone/>
            </a:pPr>
            <a:r>
              <a:rPr lang="zh-CN" altLang="en-US" sz="2800">
                <a:solidFill>
                  <a:srgbClr val="054BEB"/>
                </a:solidFill>
                <a:latin typeface="Calibri"/>
                <a:ea typeface="宋体" panose="02010600030101010101" pitchFamily="2" charset="-122"/>
              </a:rPr>
              <a:t>【解析】本题考查学生理解标点符号的作用的能力。文中“（碳水化合物）”括号作用为解释说明。A.括号作用为标明引文的出处。B.括号作用为补充说明。C.括号作用为解释说明。D.括号作用为标示行文中的补缺或订误。故选C。</a:t>
            </a:r>
            <a:endParaRPr lang="zh-CN" altLang="en-US" sz="2800">
              <a:solidFill>
                <a:srgbClr val="054BEB"/>
              </a:solidFill>
              <a:latin typeface="Calibri"/>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blinds(horizontal)">
                                      <p:cBhvr>
                                        <p:cTn id="7" dur="500"/>
                                        <p:tgtEl>
                                          <p:spTgt spid="3">
                                            <p:txEl>
                                              <p:pRg st="5" end="5"/>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blinds(horizontal)">
                                      <p:cBhvr>
                                        <p:cTn id="1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353060" y="305435"/>
            <a:ext cx="11605895" cy="5772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r>
              <a:rPr lang="zh-CN" altLang="en-US" sz="2800" b="1">
                <a:solidFill>
                  <a:srgbClr val="054BEB"/>
                </a:solidFill>
                <a:latin typeface="Calibri"/>
                <a:ea typeface="宋体" panose="02010600030101010101" pitchFamily="2" charset="-122"/>
              </a:rPr>
              <a:t>【提分秘籍】</a:t>
            </a:r>
            <a:endParaRPr lang="zh-CN" altLang="en-US" sz="2800" b="1">
              <a:solidFill>
                <a:srgbClr val="054BEB"/>
              </a:solidFill>
              <a:latin typeface="Calibri"/>
              <a:ea typeface="宋体" panose="02010600030101010101" pitchFamily="2" charset="-122"/>
            </a:endParaRPr>
          </a:p>
          <a:p>
            <a:pPr indent="609600" fontAlgn="auto">
              <a:lnSpc>
                <a:spcPct val="130000"/>
              </a:lnSpc>
              <a:buNone/>
            </a:pPr>
            <a:r>
              <a:rPr lang="zh-CN" altLang="en-US" sz="2800" b="1">
                <a:solidFill>
                  <a:srgbClr val="054BEB"/>
                </a:solidFill>
                <a:latin typeface="Calibri"/>
                <a:ea typeface="宋体" panose="02010600030101010101" pitchFamily="2" charset="-122"/>
              </a:rPr>
              <a:t>1.句内括号和点号连用。</a:t>
            </a:r>
            <a:endParaRPr lang="zh-CN" altLang="en-US" sz="2800" b="1">
              <a:solidFill>
                <a:srgbClr val="054BEB"/>
              </a:solidFill>
              <a:latin typeface="Calibri"/>
              <a:ea typeface="宋体" panose="02010600030101010101" pitchFamily="2" charset="-122"/>
            </a:endParaRPr>
          </a:p>
          <a:p>
            <a:pPr indent="609600" fontAlgn="auto">
              <a:lnSpc>
                <a:spcPct val="130000"/>
              </a:lnSpc>
              <a:buNone/>
            </a:pPr>
            <a:r>
              <a:rPr lang="zh-CN" altLang="en-US" sz="2800" b="1">
                <a:solidFill>
                  <a:srgbClr val="054BEB"/>
                </a:solidFill>
                <a:latin typeface="Calibri"/>
                <a:ea typeface="宋体" panose="02010600030101010101" pitchFamily="2" charset="-122"/>
              </a:rPr>
              <a:t>括号里的话是注释句子里的词语或分句的，句内括号应处在句子里的词语或分句后。如果被注释的分句后边有点号，应放在括号后面。句内括号里的语句可以使用各种标点，但句末不能使用标点（问号、叹号除外）。</a:t>
            </a:r>
            <a:endParaRPr lang="zh-CN" altLang="en-US" sz="2800" b="1">
              <a:solidFill>
                <a:srgbClr val="054BEB"/>
              </a:solidFill>
              <a:latin typeface="Calibri"/>
              <a:ea typeface="宋体" panose="02010600030101010101" pitchFamily="2" charset="-122"/>
            </a:endParaRPr>
          </a:p>
          <a:p>
            <a:pPr indent="609600" fontAlgn="auto">
              <a:lnSpc>
                <a:spcPct val="130000"/>
              </a:lnSpc>
              <a:buNone/>
            </a:pPr>
            <a:r>
              <a:rPr lang="zh-CN" altLang="en-US" sz="2800" b="1">
                <a:solidFill>
                  <a:srgbClr val="054BEB"/>
                </a:solidFill>
                <a:latin typeface="Calibri"/>
                <a:ea typeface="宋体" panose="02010600030101010101" pitchFamily="2" charset="-122"/>
              </a:rPr>
              <a:t>2.句外括号和点号连用。</a:t>
            </a:r>
            <a:endParaRPr lang="zh-CN" altLang="en-US" sz="2800" b="1">
              <a:solidFill>
                <a:srgbClr val="054BEB"/>
              </a:solidFill>
              <a:latin typeface="Calibri"/>
              <a:ea typeface="宋体" panose="02010600030101010101" pitchFamily="2" charset="-122"/>
            </a:endParaRPr>
          </a:p>
          <a:p>
            <a:pPr indent="609600" fontAlgn="auto">
              <a:lnSpc>
                <a:spcPct val="130000"/>
              </a:lnSpc>
              <a:buNone/>
            </a:pPr>
            <a:r>
              <a:rPr lang="zh-CN" altLang="en-US" sz="2800" b="1">
                <a:solidFill>
                  <a:srgbClr val="054BEB"/>
                </a:solidFill>
                <a:latin typeface="Calibri"/>
                <a:ea typeface="宋体" panose="02010600030101010101" pitchFamily="2" charset="-122"/>
              </a:rPr>
              <a:t>括号里的话是注释整个句子（一个或几个）的，句外括号要放在全句句末标点之后，括号里边的语句末尾可以使用各种标点。</a:t>
            </a:r>
            <a:endParaRPr lang="zh-CN" altLang="en-US" sz="2800" b="1">
              <a:solidFill>
                <a:srgbClr val="054BEB"/>
              </a:solidFill>
              <a:latin typeface="Calibri"/>
              <a:ea typeface="宋体" panose="02010600030101010101" pitchFamily="2"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220980" y="140970"/>
            <a:ext cx="11650345" cy="593661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r>
              <a:rPr lang="zh-CN" altLang="en-US" sz="3600" b="1">
                <a:solidFill>
                  <a:srgbClr val="FF0000"/>
                </a:solidFill>
                <a:highlight>
                  <a:srgbClr val="FFFF00"/>
                </a:highlight>
                <a:latin typeface="Calibri"/>
                <a:ea typeface="宋体" panose="02010600030101010101" pitchFamily="2" charset="-122"/>
              </a:rPr>
              <a:t>【题型四】问号</a:t>
            </a:r>
            <a:endParaRPr lang="zh-CN" altLang="en-US" sz="3600" b="1">
              <a:solidFill>
                <a:srgbClr val="FF0000"/>
              </a:solidFill>
              <a:highlight>
                <a:srgbClr val="FFFF00"/>
              </a:highlight>
              <a:latin typeface="Calibri"/>
              <a:ea typeface="宋体" panose="02010600030101010101" pitchFamily="2" charset="-122"/>
            </a:endParaRPr>
          </a:p>
          <a:p>
            <a:pPr indent="609600" fontAlgn="auto">
              <a:lnSpc>
                <a:spcPct val="130000"/>
              </a:lnSpc>
              <a:buNone/>
            </a:pPr>
            <a:r>
              <a:rPr lang="zh-CN" altLang="en-US" sz="2400" b="1">
                <a:solidFill>
                  <a:schemeClr val="tx1"/>
                </a:solidFill>
                <a:latin typeface="华文楷体" panose="02010600040101010101" charset="-122"/>
                <a:ea typeface="华文楷体" panose="02010600040101010101" charset="-122"/>
                <a:cs typeface="华文楷体" panose="02010600040101010101" charset="-122"/>
              </a:rPr>
              <a:t>【典例示例】阅读下面的文字，完成下面小题。</a:t>
            </a:r>
            <a:endParaRPr lang="zh-CN" altLang="en-US" sz="2400" b="1">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30000"/>
              </a:lnSpc>
              <a:buNone/>
            </a:pPr>
            <a:r>
              <a:rPr lang="zh-CN" altLang="en-US" sz="2400" b="1">
                <a:solidFill>
                  <a:schemeClr val="tx1"/>
                </a:solidFill>
                <a:latin typeface="华文楷体" panose="02010600040101010101" charset="-122"/>
                <a:ea typeface="华文楷体" panose="02010600040101010101" charset="-122"/>
                <a:cs typeface="华文楷体" panose="02010600040101010101" charset="-122"/>
              </a:rPr>
              <a:t>在喀什市区，有一处不得不去的公共景观——东湖公园。这是一处由雪水_______成河后，人工开凿引流后形成的人工湖。在人流如织的喀什市，东湖可谓是城中的明珠，无法想象，在沙漠绿洲中还能驾驭飞驰的快艇，泛舟参与水上娱乐活动的情景。湖边绿树成荫，空中还盘旋着不知名的水鸟……一时间，“错觉”又在我脑中产生，难道我碰到了传说中的“海市蜃楼”？于是我往公园深处走去。不知是不是新疆人性格_______的原因，湖中快艇几次急转弯看得人心惊胆战。湖面惊呼声声，而湖岸边则显得十分惬意。随处可见一对对情侣坐在草丛中，一群少数民族小伙_______，正在挨个比试着各自翻筋斗的功夫：有的_______，一飘而过，有的直接来个平沙落雁式的屁股着地，欢笑声四起……此情此景让我不禁感慨连连，这是一种发自内心的惬意。</a:t>
            </a:r>
            <a:endParaRPr lang="zh-CN" altLang="en-US" sz="2400" b="1">
              <a:solidFill>
                <a:schemeClr val="tx1"/>
              </a:solidFill>
              <a:latin typeface="华文楷体" panose="02010600040101010101" charset="-122"/>
              <a:ea typeface="华文楷体" panose="02010600040101010101" charset="-122"/>
              <a:cs typeface="华文楷体" panose="02010600040101010101"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353060" y="305435"/>
            <a:ext cx="11189335" cy="5772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00000"/>
              </a:lnSpc>
              <a:buNone/>
            </a:pPr>
            <a:r>
              <a:rPr lang="zh-CN" altLang="en-US" sz="3200">
                <a:solidFill>
                  <a:schemeClr val="tx1"/>
                </a:solidFill>
                <a:latin typeface="华文楷体" panose="02010600040101010101" charset="-122"/>
                <a:ea typeface="华文楷体" panose="02010600040101010101" charset="-122"/>
                <a:cs typeface="华文楷体" panose="02010600040101010101" charset="-122"/>
              </a:rPr>
              <a:t>2．下列句子中的问号与文段中的问号用法相同的一项是（    ）</a:t>
            </a:r>
            <a:endParaRPr lang="zh-CN" altLang="en-US" sz="32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3200">
                <a:solidFill>
                  <a:schemeClr val="tx1"/>
                </a:solidFill>
                <a:latin typeface="华文楷体" panose="02010600040101010101" charset="-122"/>
                <a:ea typeface="华文楷体" panose="02010600040101010101" charset="-122"/>
                <a:cs typeface="华文楷体" panose="02010600040101010101" charset="-122"/>
              </a:rPr>
              <a:t>A．问渠那得清如许？为有源头活水来。</a:t>
            </a:r>
            <a:endParaRPr lang="zh-CN" altLang="en-US" sz="32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3200">
                <a:solidFill>
                  <a:schemeClr val="tx1"/>
                </a:solidFill>
                <a:latin typeface="华文楷体" panose="02010600040101010101" charset="-122"/>
                <a:ea typeface="华文楷体" panose="02010600040101010101" charset="-122"/>
                <a:cs typeface="华文楷体" panose="02010600040101010101" charset="-122"/>
              </a:rPr>
              <a:t>B．凭谁问，廉颇老矣，尚能饭否？</a:t>
            </a:r>
            <a:endParaRPr lang="zh-CN" altLang="en-US" sz="32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3200">
                <a:solidFill>
                  <a:schemeClr val="tx1"/>
                </a:solidFill>
                <a:latin typeface="华文楷体" panose="02010600040101010101" charset="-122"/>
                <a:ea typeface="华文楷体" panose="02010600040101010101" charset="-122"/>
                <a:cs typeface="华文楷体" panose="02010600040101010101" charset="-122"/>
              </a:rPr>
              <a:t>C．竹杖芒鞋轻胜马，谁怕？一蓑烟雨任平生。</a:t>
            </a:r>
            <a:endParaRPr lang="zh-CN" altLang="en-US" sz="32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3200">
                <a:solidFill>
                  <a:schemeClr val="tx1"/>
                </a:solidFill>
                <a:latin typeface="华文楷体" panose="02010600040101010101" charset="-122"/>
                <a:ea typeface="华文楷体" panose="02010600040101010101" charset="-122"/>
                <a:cs typeface="华文楷体" panose="02010600040101010101" charset="-122"/>
              </a:rPr>
              <a:t>D．卖炭得钱何所营？身上衣裳口中食。</a:t>
            </a:r>
            <a:endParaRPr lang="zh-CN" altLang="en-US" sz="32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3200">
                <a:solidFill>
                  <a:srgbClr val="054BEB"/>
                </a:solidFill>
                <a:latin typeface="Calibri"/>
                <a:ea typeface="宋体" panose="02010600030101010101" pitchFamily="2" charset="-122"/>
              </a:rPr>
              <a:t>【答案】C    </a:t>
            </a:r>
            <a:endParaRPr lang="zh-CN" altLang="en-US" sz="3200">
              <a:solidFill>
                <a:srgbClr val="054BEB"/>
              </a:solidFill>
              <a:latin typeface="Calibri"/>
              <a:ea typeface="宋体" panose="02010600030101010101" pitchFamily="2" charset="-122"/>
            </a:endParaRPr>
          </a:p>
          <a:p>
            <a:pPr indent="609600" fontAlgn="auto">
              <a:lnSpc>
                <a:spcPct val="100000"/>
              </a:lnSpc>
              <a:buNone/>
            </a:pPr>
            <a:r>
              <a:rPr lang="zh-CN" altLang="en-US" sz="3200">
                <a:solidFill>
                  <a:srgbClr val="054BEB"/>
                </a:solidFill>
                <a:latin typeface="Calibri"/>
                <a:ea typeface="宋体" panose="02010600030101010101" pitchFamily="2" charset="-122"/>
              </a:rPr>
              <a:t>【解析】本题考查学生正确理解修辞手法并运用标点符号的能力。例句中“难道我碰到了传说中的‘海市蜃楼’？”有问无答，属于反问。AD均属于有问有答，设问修辞；B.一般疑问句。C.有问无答，属于反问。故选C。</a:t>
            </a:r>
            <a:endParaRPr lang="zh-CN" altLang="en-US" sz="3200">
              <a:solidFill>
                <a:srgbClr val="054BEB"/>
              </a:solidFill>
              <a:latin typeface="Calibri"/>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blinds(horizontal)">
                                      <p:cBhvr>
                                        <p:cTn id="7" dur="500"/>
                                        <p:tgtEl>
                                          <p:spTgt spid="3">
                                            <p:txEl>
                                              <p:pRg st="5" end="5"/>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blinds(horizontal)">
                                      <p:cBhvr>
                                        <p:cTn id="1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638175" y="207010"/>
            <a:ext cx="11232515" cy="587057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r>
              <a:rPr lang="zh-CN" altLang="en-US" sz="2800" b="1">
                <a:solidFill>
                  <a:srgbClr val="4F0FBD"/>
                </a:solidFill>
                <a:latin typeface="Calibri"/>
                <a:ea typeface="宋体" panose="02010600030101010101" pitchFamily="2" charset="-122"/>
              </a:rPr>
              <a:t>【提分秘籍】</a:t>
            </a:r>
            <a:endParaRPr lang="zh-CN" altLang="en-US" sz="2800" b="1">
              <a:solidFill>
                <a:srgbClr val="4F0FBD"/>
              </a:solidFill>
              <a:latin typeface="Calibri"/>
              <a:ea typeface="宋体" panose="02010600030101010101" pitchFamily="2" charset="-122"/>
            </a:endParaRPr>
          </a:p>
          <a:p>
            <a:pPr indent="609600" fontAlgn="auto">
              <a:lnSpc>
                <a:spcPct val="130000"/>
              </a:lnSpc>
              <a:buNone/>
            </a:pPr>
            <a:r>
              <a:rPr lang="zh-CN" altLang="en-US" sz="2800" b="1">
                <a:solidFill>
                  <a:srgbClr val="4F0FBD"/>
                </a:solidFill>
                <a:latin typeface="Calibri"/>
                <a:ea typeface="宋体" panose="02010600030101010101" pitchFamily="2" charset="-122"/>
              </a:rPr>
              <a:t>1.选择问句，问号用在句末，中间用逗号。</a:t>
            </a:r>
            <a:endParaRPr lang="zh-CN" altLang="en-US" sz="2800" b="1">
              <a:solidFill>
                <a:srgbClr val="4F0FBD"/>
              </a:solidFill>
              <a:latin typeface="Calibri"/>
              <a:ea typeface="宋体" panose="02010600030101010101" pitchFamily="2" charset="-122"/>
            </a:endParaRPr>
          </a:p>
          <a:p>
            <a:pPr indent="609600" fontAlgn="auto">
              <a:lnSpc>
                <a:spcPct val="130000"/>
              </a:lnSpc>
              <a:buNone/>
            </a:pPr>
            <a:r>
              <a:rPr lang="zh-CN" altLang="en-US" sz="2800" b="1">
                <a:solidFill>
                  <a:srgbClr val="4F0FBD"/>
                </a:solidFill>
                <a:latin typeface="Calibri"/>
                <a:ea typeface="宋体" panose="02010600030101010101" pitchFamily="2" charset="-122"/>
              </a:rPr>
              <a:t>2.倒装问句，问号用在句末。</a:t>
            </a:r>
            <a:endParaRPr lang="zh-CN" altLang="en-US" sz="2800" b="1">
              <a:solidFill>
                <a:srgbClr val="4F0FBD"/>
              </a:solidFill>
              <a:latin typeface="Calibri"/>
              <a:ea typeface="宋体" panose="02010600030101010101" pitchFamily="2" charset="-122"/>
            </a:endParaRPr>
          </a:p>
          <a:p>
            <a:pPr indent="609600" fontAlgn="auto">
              <a:lnSpc>
                <a:spcPct val="130000"/>
              </a:lnSpc>
              <a:buNone/>
            </a:pPr>
            <a:r>
              <a:rPr lang="zh-CN" altLang="en-US" sz="2800" b="1">
                <a:solidFill>
                  <a:srgbClr val="4F0FBD"/>
                </a:solidFill>
                <a:latin typeface="Calibri"/>
                <a:ea typeface="宋体" panose="02010600030101010101" pitchFamily="2" charset="-122"/>
              </a:rPr>
              <a:t>3.有疑问词，但非疑问句，表陈述语气，句中用逗号，句末用句号。</a:t>
            </a:r>
            <a:endParaRPr lang="zh-CN" altLang="en-US" sz="2800" b="1">
              <a:solidFill>
                <a:srgbClr val="4F0FBD"/>
              </a:solidFill>
              <a:latin typeface="Calibri"/>
              <a:ea typeface="宋体" panose="02010600030101010101" pitchFamily="2" charset="-122"/>
            </a:endParaRPr>
          </a:p>
          <a:p>
            <a:pPr indent="609600" fontAlgn="auto">
              <a:lnSpc>
                <a:spcPct val="130000"/>
              </a:lnSpc>
              <a:buNone/>
            </a:pPr>
            <a:r>
              <a:rPr lang="zh-CN" altLang="en-US" sz="2800" b="1">
                <a:solidFill>
                  <a:srgbClr val="4F0FBD"/>
                </a:solidFill>
                <a:latin typeface="Calibri"/>
                <a:ea typeface="宋体" panose="02010600030101010101" pitchFamily="2" charset="-122"/>
              </a:rPr>
              <a:t>4.反问句感情强烈，句末改用叹号。</a:t>
            </a:r>
            <a:endParaRPr lang="zh-CN" altLang="en-US" sz="2800" b="1">
              <a:solidFill>
                <a:srgbClr val="4F0FBD"/>
              </a:solidFill>
              <a:latin typeface="Calibri"/>
              <a:ea typeface="宋体" panose="02010600030101010101" pitchFamily="2" charset="-122"/>
            </a:endParaRPr>
          </a:p>
          <a:p>
            <a:pPr indent="609600" fontAlgn="auto">
              <a:lnSpc>
                <a:spcPct val="130000"/>
              </a:lnSpc>
              <a:buNone/>
            </a:pPr>
            <a:r>
              <a:rPr lang="zh-CN" altLang="en-US" sz="2800" b="1">
                <a:solidFill>
                  <a:srgbClr val="4F0FBD"/>
                </a:solidFill>
                <a:latin typeface="Calibri"/>
                <a:ea typeface="宋体" panose="02010600030101010101" pitchFamily="2" charset="-122"/>
              </a:rPr>
              <a:t>5.选择问句为了表示强调，具有相对独立性，每项后面可用问号。</a:t>
            </a:r>
            <a:endParaRPr lang="zh-CN" altLang="en-US" sz="2800" b="1">
              <a:solidFill>
                <a:srgbClr val="4F0FBD"/>
              </a:solidFill>
              <a:latin typeface="Calibri"/>
              <a:ea typeface="宋体" panose="02010600030101010101" pitchFamily="2" charset="-122"/>
            </a:endParaRPr>
          </a:p>
          <a:p>
            <a:pPr indent="609600" fontAlgn="auto">
              <a:lnSpc>
                <a:spcPct val="130000"/>
              </a:lnSpc>
              <a:buNone/>
            </a:pPr>
            <a:r>
              <a:rPr lang="zh-CN" altLang="en-US" sz="2800" b="1">
                <a:solidFill>
                  <a:srgbClr val="4F0FBD"/>
                </a:solidFill>
                <a:latin typeface="Calibri"/>
                <a:ea typeface="宋体" panose="02010600030101010101" pitchFamily="2" charset="-122"/>
              </a:rPr>
              <a:t>6.连续问句，各句前后语意连贯，各句后用问号。</a:t>
            </a:r>
            <a:endParaRPr lang="zh-CN" altLang="en-US" sz="2800" b="1">
              <a:solidFill>
                <a:srgbClr val="4F0FBD"/>
              </a:solidFill>
              <a:latin typeface="Calibri"/>
              <a:ea typeface="宋体" panose="02010600030101010101" pitchFamily="2" charset="-122"/>
            </a:endParaRPr>
          </a:p>
          <a:p>
            <a:pPr indent="609600" fontAlgn="auto">
              <a:lnSpc>
                <a:spcPct val="130000"/>
              </a:lnSpc>
              <a:buNone/>
            </a:pPr>
            <a:r>
              <a:rPr lang="zh-CN" altLang="en-US" sz="2800" b="1">
                <a:solidFill>
                  <a:srgbClr val="4F0FBD"/>
                </a:solidFill>
                <a:latin typeface="Calibri"/>
                <a:ea typeface="宋体" panose="02010600030101010101" pitchFamily="2" charset="-122"/>
              </a:rPr>
              <a:t>7.肯定和否定连用的正反问句式如不表示疑问语气时，句末不用问号，而用逗号或句号。</a:t>
            </a:r>
            <a:endParaRPr lang="zh-CN" altLang="en-US" sz="2800" b="1">
              <a:solidFill>
                <a:srgbClr val="4F0FBD"/>
              </a:solidFill>
              <a:latin typeface="Calibri"/>
              <a:ea typeface="宋体" panose="02010600030101010101" pitchFamily="2" charset="-122"/>
            </a:endParaRPr>
          </a:p>
          <a:p>
            <a:pPr indent="609600" fontAlgn="auto">
              <a:lnSpc>
                <a:spcPct val="130000"/>
              </a:lnSpc>
              <a:buNone/>
            </a:pPr>
            <a:r>
              <a:rPr lang="zh-CN" altLang="en-US" sz="2800" b="1">
                <a:solidFill>
                  <a:srgbClr val="4F0FBD"/>
                </a:solidFill>
                <a:latin typeface="Calibri"/>
                <a:ea typeface="宋体" panose="02010600030101010101" pitchFamily="2" charset="-122"/>
              </a:rPr>
              <a:t>8.表疑问的独词句后用问号。</a:t>
            </a:r>
            <a:endParaRPr lang="zh-CN" altLang="en-US" sz="2800" b="1">
              <a:solidFill>
                <a:srgbClr val="4F0FBD"/>
              </a:solidFill>
              <a:latin typeface="Calibri"/>
              <a:ea typeface="宋体" panose="02010600030101010101" pitchFamily="2" charset="-122"/>
            </a:endParaRPr>
          </a:p>
        </p:txBody>
      </p:sp>
      <p:pic>
        <p:nvPicPr>
          <p:cNvPr id="2" name="Picture 2"/>
          <p:cNvPicPr>
            <a:picLocks noChangeAspect="1"/>
          </p:cNvPicPr>
          <p:nvPr/>
        </p:nvPicPr>
        <p:blipFill>
          <a:blip r:embed="rId2"/>
          <a:stretch>
            <a:fillRect/>
          </a:stretch>
        </p:blipFill>
        <p:spPr>
          <a:xfrm flipH="1">
            <a:off x="11899900" y="11341100"/>
            <a:ext cx="0" cy="0"/>
          </a:xfrm>
          <a:prstGeom prst="rect">
            <a:avLst/>
          </a:prstGeom>
          <a:ln>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243205" y="305435"/>
            <a:ext cx="11759565" cy="606679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00000"/>
              </a:lnSpc>
              <a:buNone/>
            </a:pPr>
            <a:r>
              <a:rPr lang="zh-CN" altLang="en-US" sz="3600">
                <a:solidFill>
                  <a:srgbClr val="FF0000"/>
                </a:solidFill>
                <a:highlight>
                  <a:srgbClr val="FFFF00"/>
                </a:highlight>
                <a:latin typeface="华文楷体" panose="02010600040101010101" charset="-122"/>
                <a:ea typeface="华文楷体" panose="02010600040101010101" charset="-122"/>
                <a:cs typeface="华文楷体" panose="02010600040101010101" charset="-122"/>
              </a:rPr>
              <a:t>【题型五】冒号</a:t>
            </a:r>
            <a:endParaRPr lang="zh-CN" altLang="en-US" sz="3600">
              <a:solidFill>
                <a:srgbClr val="FF0000"/>
              </a:solidFill>
              <a:highlight>
                <a:srgbClr val="FFFF00"/>
              </a:highlight>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2400">
                <a:solidFill>
                  <a:schemeClr val="tx1"/>
                </a:solidFill>
                <a:latin typeface="华文楷体" panose="02010600040101010101" charset="-122"/>
                <a:ea typeface="华文楷体" panose="02010600040101010101" charset="-122"/>
                <a:cs typeface="华文楷体" panose="02010600040101010101" charset="-122"/>
              </a:rPr>
              <a:t>【典例示例】阅读下面的文字，完成下面小题。</a:t>
            </a:r>
            <a:endParaRPr lang="zh-CN" altLang="en-US" sz="24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2400">
                <a:solidFill>
                  <a:schemeClr val="tx1"/>
                </a:solidFill>
                <a:latin typeface="华文楷体" panose="02010600040101010101" charset="-122"/>
                <a:ea typeface="华文楷体" panose="02010600040101010101" charset="-122"/>
                <a:cs typeface="华文楷体" panose="02010600040101010101" charset="-122"/>
              </a:rPr>
              <a:t>人的一生都是在平衡健康与运动的关系中度过的。对运动的任何一种态度都会影响到身体的健康状况。</a:t>
            </a:r>
            <a:endParaRPr lang="zh-CN" altLang="en-US" sz="24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2400">
                <a:solidFill>
                  <a:schemeClr val="tx1"/>
                </a:solidFill>
                <a:latin typeface="华文楷体" panose="02010600040101010101" charset="-122"/>
                <a:ea typeface="华文楷体" panose="02010600040101010101" charset="-122"/>
                <a:cs typeface="华文楷体" panose="02010600040101010101" charset="-122"/>
              </a:rPr>
              <a:t>现代社会生活中，尤其是在节奏紧张、竞争激烈的大都市中，人们忙于工作、学习、人际交往和家庭事务，①      。由于缺少锻炼，有些人长期处于亚健康状态，患上了各种疾病。而事实上，如果人们能意识到运动对于健康的重要性，明白运动是延缓衰老、防病抗病、延年益寿的重要手段，   ②   ，生命将会呈现另一种色彩。</a:t>
            </a:r>
            <a:endParaRPr lang="zh-CN" altLang="en-US" sz="24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2400">
                <a:solidFill>
                  <a:schemeClr val="tx1"/>
                </a:solidFill>
                <a:latin typeface="华文楷体" panose="02010600040101010101" charset="-122"/>
                <a:ea typeface="华文楷体" panose="02010600040101010101" charset="-122"/>
                <a:cs typeface="华文楷体" panose="02010600040101010101" charset="-122"/>
              </a:rPr>
              <a:t>如果按照代谢方式划分，   ③   。有氧运动属耐久性运动项目，在整个运动过程中，人体吸入的氧气大体与需要的相等。低强度、有节奏、持续时间长的运动基本都是有氧运动，比如瑜伽、慢跑、长距离慢速游泳、骑自行车等。有氧运动是保持身心健康最有效、最科学的运动方式。无氧运动属力量性运动项目，在整个运动过程中，人体吸入的氧气少于所需要的氧气。其特点是：运动强度较高、爆发力强、持续时间短等。举重、跳高、短跑以及投掷等都属无氧运动。</a:t>
            </a:r>
            <a:endParaRPr lang="zh-CN" altLang="en-US" sz="2400">
              <a:solidFill>
                <a:schemeClr val="tx1"/>
              </a:solidFill>
              <a:latin typeface="华文楷体" panose="02010600040101010101" charset="-122"/>
              <a:ea typeface="华文楷体" panose="02010600040101010101" charset="-122"/>
              <a:cs typeface="华文楷体" panose="02010600040101010101"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https://d.book118.com/236153052042010031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等线 Light</vt:lpstr>
      <vt:lpstr>等线</vt:lpstr>
      <vt:lpstr>微软雅黑</vt:lpstr>
      <vt:lpstr>楷体</vt:lpstr>
      <vt:lpstr>华文楷体</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2024-08-29T15:32:13.121</cp:lastPrinted>
  <dcterms:created xsi:type="dcterms:W3CDTF">2024-08-29T07:32:13Z</dcterms:created>
  <dcterms:modified xsi:type="dcterms:W3CDTF">2024-08-29T07:32:15Z</dcterms:modified>
</cp:coreProperties>
</file>