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66AD4-E53E-4A9C-8DDA-07EBE8823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D2286-21A8-4CAA-994D-E4E01A17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ECA3C-CD66-478C-9933-A4A68439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60AFC-1432-4F44-989B-3BBFE2D8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4BF26E-B732-4AC6-8B9D-614FD0051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62E2E-EC40-4907-80D0-7433D09A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142A9-5123-4A4A-8A6F-B0FEE8FC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D602C-0895-4FF2-AEDD-9F108A5C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3F43C-7B18-490F-9F67-80FCE00F4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3325C-F4F8-4FCA-A168-D153B357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5C40F-7147-4549-8EBF-501C2D44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31" name="图片 1030" descr="0394004c9c8b8678aec3abda[1]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0113414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文本占位符 409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一、通假字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恩所加，则思无因喜以谬赏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　　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虽董之以严刑，振之以威怒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　　</a:t>
            </a:r>
            <a:endParaRPr lang="zh-CN" altLang="en-US" b="1">
              <a:solidFill>
                <a:srgbClr val="800000"/>
              </a:solidFill>
              <a:ea typeface="楷体_GB2312" pitchFamily="49" charset="-122"/>
            </a:endParaRPr>
          </a:p>
          <a:p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4100" name="矩形 4099"/>
          <p:cNvSpPr/>
          <p:nvPr/>
        </p:nvSpPr>
        <p:spPr>
          <a:xfrm>
            <a:off x="971550" y="2781300"/>
            <a:ext cx="3965575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“无”通“毋”，不要。</a:t>
            </a:r>
            <a:r>
              <a:rPr lang="zh-CN" altLang="en-US" sz="3200" b="1">
                <a:latin typeface="Arial" pitchFamily="34" charset="0"/>
              </a:rPr>
              <a:t> </a:t>
            </a:r>
            <a:endParaRPr lang="zh-CN" altLang="en-US" sz="3200" b="1">
              <a:latin typeface="Arial" pitchFamily="34" charset="0"/>
            </a:endParaRPr>
          </a:p>
        </p:txBody>
      </p:sp>
      <p:sp>
        <p:nvSpPr>
          <p:cNvPr id="4101" name="矩形 4100"/>
          <p:cNvSpPr/>
          <p:nvPr/>
        </p:nvSpPr>
        <p:spPr>
          <a:xfrm>
            <a:off x="971550" y="4005263"/>
            <a:ext cx="3916363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“振”通“震”，威吓。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4102" name="TextBox 410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文本占位符 5122"/>
          <p:cNvSpPr>
            <a:spLocks noGrp="1"/>
          </p:cNvSpPr>
          <p:nvPr>
            <p:ph type="body" idx="4294967295"/>
          </p:nvPr>
        </p:nvSpPr>
        <p:spPr>
          <a:xfrm>
            <a:off x="395288" y="836613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二、古今异义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求木之长者，必固其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根本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 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承天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景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命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800" b="1">
                <a:solidFill>
                  <a:srgbClr val="0000FF"/>
                </a:solidFill>
                <a:ea typeface="楷体_GB2312" pitchFamily="49" charset="-122"/>
              </a:rPr>
              <a:t>    </a:t>
            </a:r>
            <a:endParaRPr lang="zh-CN" altLang="en-US" sz="800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800" b="1">
                <a:solidFill>
                  <a:srgbClr val="0000FF"/>
                </a:solidFill>
                <a:ea typeface="楷体_GB2312" pitchFamily="49" charset="-122"/>
              </a:rPr>
              <a:t>　　</a:t>
            </a:r>
            <a:endParaRPr lang="zh-CN" altLang="en-US" sz="800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sz="800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sz="800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800" b="1">
                <a:solidFill>
                  <a:srgbClr val="0000FF"/>
                </a:solidFill>
                <a:ea typeface="楷体_GB2312" pitchFamily="49" charset="-122"/>
              </a:rPr>
              <a:t>       </a:t>
            </a:r>
            <a:endParaRPr lang="zh-CN" altLang="en-US" sz="8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5124" name="矩形 5123"/>
          <p:cNvSpPr/>
          <p:nvPr/>
        </p:nvSpPr>
        <p:spPr>
          <a:xfrm>
            <a:off x="611188" y="2133600"/>
            <a:ext cx="6119812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根本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：古义，树木的根；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           今义，指事物的本质。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127" name="矩形 5126"/>
          <p:cNvSpPr/>
          <p:nvPr/>
        </p:nvSpPr>
        <p:spPr>
          <a:xfrm>
            <a:off x="611188" y="3644900"/>
            <a:ext cx="3028950" cy="1066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景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：古义：大。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       今义：景色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文本占位符 7170"/>
          <p:cNvSpPr>
            <a:spLocks noGrp="1"/>
          </p:cNvSpPr>
          <p:nvPr>
            <p:ph type="body" idx="4294967295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三、词类活用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　　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貌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恭而不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心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服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 　　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        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　　江海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下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百川下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       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正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身以黜恶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1800" b="1">
                <a:solidFill>
                  <a:srgbClr val="0000FF"/>
                </a:solidFill>
                <a:ea typeface="楷体_GB2312" pitchFamily="49" charset="-122"/>
              </a:rPr>
              <a:t>　　</a:t>
            </a:r>
            <a:endParaRPr lang="zh-CN" altLang="en-US" sz="1800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7173" name="矩形 7172"/>
          <p:cNvSpPr/>
          <p:nvPr/>
        </p:nvSpPr>
        <p:spPr>
          <a:xfrm>
            <a:off x="1476375" y="2060575"/>
            <a:ext cx="3968750" cy="11636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貌：表面上。名作状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心：在内心。名作状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7174" name="矩形 7173"/>
          <p:cNvSpPr/>
          <p:nvPr/>
        </p:nvSpPr>
        <p:spPr>
          <a:xfrm>
            <a:off x="1547813" y="3500438"/>
            <a:ext cx="42608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居于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之下。名作动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7176" name="矩形 7175"/>
          <p:cNvSpPr/>
          <p:nvPr/>
        </p:nvSpPr>
        <p:spPr>
          <a:xfrm>
            <a:off x="1476375" y="4652963"/>
            <a:ext cx="5189538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正，使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端正。 使动用法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  <p:bldP spid="7174" grpId="0"/>
      <p:bldP spid="71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文本占位符 8194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3609975" cy="4525962"/>
          </a:xfrm>
        </p:spPr>
        <p:txBody>
          <a:bodyPr/>
          <a:lstStyle/>
          <a:p>
            <a:endParaRPr lang="en-US" altLang="zh-CN"/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人君当神器之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重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 　　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居域中之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大</a:t>
            </a:r>
            <a:endParaRPr lang="zh-CN" altLang="en-US" b="1" u="sng">
              <a:solidFill>
                <a:srgbClr val="FF0000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必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固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其根本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惧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谗邪</a:t>
            </a:r>
            <a:endParaRPr lang="zh-CN" altLang="en-US" b="1" u="sng">
              <a:solidFill>
                <a:srgbClr val="FF0000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 　　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择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善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而从之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8196" name="矩形 8195"/>
          <p:cNvSpPr/>
          <p:nvPr/>
        </p:nvSpPr>
        <p:spPr>
          <a:xfrm>
            <a:off x="3492500" y="1844675"/>
            <a:ext cx="476726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重：重任、重权。形作名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8197" name="矩形 8196"/>
          <p:cNvSpPr/>
          <p:nvPr/>
        </p:nvSpPr>
        <p:spPr>
          <a:xfrm>
            <a:off x="2771775" y="2420938"/>
            <a:ext cx="42481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大：重大地位。形作名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8198" name="矩形 8197"/>
          <p:cNvSpPr/>
          <p:nvPr/>
        </p:nvSpPr>
        <p:spPr>
          <a:xfrm>
            <a:off x="1908175" y="3644900"/>
            <a:ext cx="6824663" cy="11636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邪，邪恶的小人。形作名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 谗，说坏话陷害别人的小人。动作名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8199" name="矩形 8198"/>
          <p:cNvSpPr/>
          <p:nvPr/>
        </p:nvSpPr>
        <p:spPr>
          <a:xfrm>
            <a:off x="611188" y="5373688"/>
            <a:ext cx="42481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善：好的建议。形作名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8200" name="矩形 8199"/>
          <p:cNvSpPr/>
          <p:nvPr/>
        </p:nvSpPr>
        <p:spPr>
          <a:xfrm>
            <a:off x="2700338" y="2997200"/>
            <a:ext cx="5076825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固，使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稳固。使动用法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197" grpId="0"/>
      <p:bldP spid="8198" grpId="0"/>
      <p:bldP spid="8199" grpId="0"/>
      <p:bldP spid="82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文本占位符 9218"/>
          <p:cNvSpPr>
            <a:spLocks noGrp="1"/>
          </p:cNvSpPr>
          <p:nvPr>
            <p:ph type="body" idx="4294967295"/>
          </p:nvPr>
        </p:nvSpPr>
        <p:spPr>
          <a:xfrm>
            <a:off x="395288" y="549275"/>
            <a:ext cx="8229600" cy="51117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则思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正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身以黜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恶</a:t>
            </a:r>
            <a:endParaRPr lang="zh-CN" altLang="en-US" b="1" u="sng">
              <a:solidFill>
                <a:srgbClr val="FF0000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简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能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而任之，择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善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而从之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知止以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安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人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居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安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思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危</a:t>
            </a:r>
            <a:endParaRPr lang="zh-CN" altLang="en-US" b="1" u="sng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9220" name="矩形 9219"/>
          <p:cNvSpPr/>
          <p:nvPr/>
        </p:nvSpPr>
        <p:spPr>
          <a:xfrm>
            <a:off x="468313" y="981075"/>
            <a:ext cx="4672012" cy="1066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恶：奸恶的小人。形作名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正：使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正，使动用法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9221" name="矩形 9220"/>
          <p:cNvSpPr/>
          <p:nvPr/>
        </p:nvSpPr>
        <p:spPr>
          <a:xfrm>
            <a:off x="539750" y="2636838"/>
            <a:ext cx="4654550" cy="11636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能：有才能的人。形作名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善：好的建议。形作名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9222" name="矩形 9221"/>
          <p:cNvSpPr/>
          <p:nvPr/>
        </p:nvSpPr>
        <p:spPr>
          <a:xfrm>
            <a:off x="0" y="5373688"/>
            <a:ext cx="79057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安：安全的环境。危：危险的可能。形作名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9224" name="矩形 9223"/>
          <p:cNvSpPr/>
          <p:nvPr/>
        </p:nvSpPr>
        <p:spPr>
          <a:xfrm>
            <a:off x="611188" y="4221163"/>
            <a:ext cx="5189537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安，使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安定。 使动用法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1" grpId="0"/>
      <p:bldP spid="9222" grpId="0"/>
      <p:bldP spid="92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文本占位符 10242"/>
          <p:cNvSpPr>
            <a:spLocks noGrp="1"/>
          </p:cNvSpPr>
          <p:nvPr>
            <p:ph type="body" idx="4294967295"/>
          </p:nvPr>
        </p:nvSpPr>
        <p:spPr>
          <a:xfrm>
            <a:off x="468313" y="1341438"/>
            <a:ext cx="8229600" cy="34845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　　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源不深而望流之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远</a:t>
            </a:r>
            <a:endParaRPr lang="zh-CN" altLang="en-US" b="1" u="sng">
              <a:solidFill>
                <a:srgbClr val="FF0000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乐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盘游，则三思以为度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塞源而欲流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长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者 　　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10245" name="矩形 10244"/>
          <p:cNvSpPr/>
          <p:nvPr/>
        </p:nvSpPr>
        <p:spPr>
          <a:xfrm>
            <a:off x="755650" y="2349500"/>
            <a:ext cx="68214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远：使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流得远。使动用法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/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形作动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0246" name="矩形 10245"/>
          <p:cNvSpPr/>
          <p:nvPr/>
        </p:nvSpPr>
        <p:spPr>
          <a:xfrm>
            <a:off x="684213" y="4581525"/>
            <a:ext cx="39687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长：流得远。形作动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0248" name="矩形 10247"/>
          <p:cNvSpPr/>
          <p:nvPr/>
        </p:nvSpPr>
        <p:spPr>
          <a:xfrm>
            <a:off x="684213" y="3357563"/>
            <a:ext cx="5173662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乐：以</a:t>
            </a:r>
            <a:r>
              <a:rPr lang="en-US" altLang="zh-CN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为乐。意动用法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6" grpId="0"/>
      <p:bldP spid="102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占位符 13314"/>
          <p:cNvSpPr>
            <a:spLocks noGrp="1"/>
          </p:cNvSpPr>
          <p:nvPr>
            <p:ph type="body" idx="4294967295"/>
          </p:nvPr>
        </p:nvSpPr>
        <p:spPr>
          <a:xfrm>
            <a:off x="468313" y="1052513"/>
            <a:ext cx="8229600" cy="4525962"/>
          </a:xfrm>
        </p:spPr>
        <p:txBody>
          <a:bodyPr/>
          <a:lstStyle/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四、虚词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之：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①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臣闻求木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之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长者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②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人君当神器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之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重，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③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岂取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之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易而守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之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难乎？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13316" name="矩形 13315"/>
          <p:cNvSpPr/>
          <p:nvPr/>
        </p:nvSpPr>
        <p:spPr>
          <a:xfrm>
            <a:off x="539750" y="2781300"/>
            <a:ext cx="834390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结构助词，用在主谓之间，取消句子独立性。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3317" name="矩形 13316"/>
          <p:cNvSpPr/>
          <p:nvPr/>
        </p:nvSpPr>
        <p:spPr>
          <a:xfrm>
            <a:off x="468313" y="3933825"/>
            <a:ext cx="5192712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居域中之大 结构助词，的。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3318" name="矩形 13317"/>
          <p:cNvSpPr/>
          <p:nvPr/>
        </p:nvSpPr>
        <p:spPr>
          <a:xfrm>
            <a:off x="971550" y="5191125"/>
            <a:ext cx="34480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代词，指代天下。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13317" grpId="0"/>
      <p:bldP spid="133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占位符 14338"/>
          <p:cNvSpPr>
            <a:spLocks noGrp="1"/>
          </p:cNvSpPr>
          <p:nvPr>
            <p:ph type="body" idx="4294967295"/>
          </p:nvPr>
        </p:nvSpPr>
        <p:spPr>
          <a:xfrm>
            <a:off x="395288" y="1125538"/>
            <a:ext cx="8229600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以：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①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盖在殷忧，必竭诚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以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待下。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②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虽董之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以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严刑。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③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将有作，则思知止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以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安人。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④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则思无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以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怒而滥刑。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14340" name="矩形 14339"/>
          <p:cNvSpPr/>
          <p:nvPr/>
        </p:nvSpPr>
        <p:spPr>
          <a:xfrm>
            <a:off x="755650" y="2133600"/>
            <a:ext cx="356076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来，表目的的连词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341" name="矩形 14340"/>
          <p:cNvSpPr/>
          <p:nvPr/>
        </p:nvSpPr>
        <p:spPr>
          <a:xfrm>
            <a:off x="3708400" y="2708275"/>
            <a:ext cx="187960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介词，用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14342" name="矩形 14341"/>
          <p:cNvSpPr/>
          <p:nvPr/>
        </p:nvSpPr>
        <p:spPr>
          <a:xfrm>
            <a:off x="5632450" y="3789363"/>
            <a:ext cx="35115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来，表目的的连词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14343" name="矩形 14342"/>
          <p:cNvSpPr/>
          <p:nvPr/>
        </p:nvSpPr>
        <p:spPr>
          <a:xfrm>
            <a:off x="4572000" y="4868863"/>
            <a:ext cx="2224088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介词，因为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1" grpId="0"/>
      <p:bldP spid="14342" grpId="0"/>
      <p:bldP spid="143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3" name="文本占位符 15362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4762500" cy="4525963"/>
          </a:xfrm>
        </p:spPr>
        <p:txBody>
          <a:bodyPr/>
          <a:lstStyle/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而：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①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源不深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而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望流之远：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②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则思谦冲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而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自牧：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③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垂拱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而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治：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15364" name="矩形 15363"/>
          <p:cNvSpPr/>
          <p:nvPr/>
        </p:nvSpPr>
        <p:spPr>
          <a:xfrm>
            <a:off x="4356100" y="2205038"/>
            <a:ext cx="38417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却，连词，表转折。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65" name="矩形 15364"/>
          <p:cNvSpPr/>
          <p:nvPr/>
        </p:nvSpPr>
        <p:spPr>
          <a:xfrm>
            <a:off x="4140200" y="2741613"/>
            <a:ext cx="3040063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连词，表并列。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66" name="矩形 15365"/>
          <p:cNvSpPr/>
          <p:nvPr/>
        </p:nvSpPr>
        <p:spPr>
          <a:xfrm>
            <a:off x="2843213" y="3357563"/>
            <a:ext cx="3040062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连词，表修饰。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  <p:bldP spid="15365" grpId="0"/>
      <p:bldP spid="153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7" name="文本占位符 1638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五、实词 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盖：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①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善始者实繁，克终者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盖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寡：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0000FF"/>
                </a:solidFill>
                <a:ea typeface="楷体_GB2312" pitchFamily="49" charset="-122"/>
              </a:rPr>
              <a:t>②</a:t>
            </a:r>
            <a:r>
              <a:rPr lang="zh-CN" altLang="en-US" b="1" u="sng">
                <a:solidFill>
                  <a:srgbClr val="FF0000"/>
                </a:solidFill>
                <a:ea typeface="楷体_GB2312" pitchFamily="49" charset="-122"/>
              </a:rPr>
              <a:t>盖</a:t>
            </a:r>
            <a:r>
              <a:rPr lang="zh-CN" altLang="en-US" b="1">
                <a:solidFill>
                  <a:srgbClr val="0000FF"/>
                </a:solidFill>
                <a:ea typeface="楷体_GB2312" pitchFamily="49" charset="-122"/>
              </a:rPr>
              <a:t>在殷忧，必竭诚以待下：</a:t>
            </a:r>
            <a:endParaRPr lang="zh-CN" altLang="en-US" b="1">
              <a:solidFill>
                <a:srgbClr val="0000FF"/>
              </a:solidFill>
              <a:ea typeface="楷体_GB2312" pitchFamily="49" charset="-122"/>
            </a:endParaRPr>
          </a:p>
        </p:txBody>
      </p:sp>
      <p:sp>
        <p:nvSpPr>
          <p:cNvPr id="16388" name="矩形 16387"/>
          <p:cNvSpPr/>
          <p:nvPr/>
        </p:nvSpPr>
        <p:spPr>
          <a:xfrm>
            <a:off x="827088" y="3357563"/>
            <a:ext cx="6008687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表示不十分肯定的判断，大概。 </a:t>
            </a:r>
            <a:endParaRPr lang="zh-CN" altLang="en-US" sz="3200" b="1">
              <a:solidFill>
                <a:srgbClr val="80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6389" name="矩形 16388"/>
          <p:cNvSpPr/>
          <p:nvPr/>
        </p:nvSpPr>
        <p:spPr>
          <a:xfrm>
            <a:off x="755650" y="4652963"/>
            <a:ext cx="7591425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连词，承接上文，表示推断原因，因为。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https://d.book118.com/236201134145010034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宋体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2024-09-04T00:25:48.285</cp:lastPrinted>
  <dcterms:created xsi:type="dcterms:W3CDTF">2024-09-03T16:25:48Z</dcterms:created>
  <dcterms:modified xsi:type="dcterms:W3CDTF">2024-09-03T16:25:49Z</dcterms:modified>
</cp:coreProperties>
</file>