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5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9EF865F-330B-4E59-9DA9-A691122411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7D34025-7134-4E5B-83DA-7327E3D2B0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F402C5C-638C-4587-B19C-01F876D739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A95883A-0FCE-4A46-980B-7664F94499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79F6458-1567-471A-91FF-15BF17394D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55F7051-7F0C-4A62-A153-5DDA2B3411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F76DBE7-2C0E-4606-934D-8FAAC7F4D3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11C2B48-ECF5-466C-9223-0013D99110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494D37C-ABB3-4EDC-A0A8-AC1E298F43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F31C3AA-3C77-416A-99F4-29C1B3D702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2BB7B51-40B6-4489-984C-5F21A153AE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rcRect t="-22023" b="2202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342682" y="1846430"/>
            <a:ext cx="5506636" cy="1200329"/>
          </a:xfrm>
        </p:spPr>
        <p:txBody>
          <a:bodyPr wrap="none" anchor="t">
            <a:spAutoFit/>
          </a:bodyPr>
          <a:lstStyle>
            <a:lvl1pPr algn="ctr">
              <a:defRPr sz="8000" b="1" i="0" spc="300">
                <a:solidFill>
                  <a:schemeClr val="tx1"/>
                </a:solidFill>
                <a:latin typeface="+mj-ea"/>
                <a:ea typeface="+mj-ea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5022629" y="3142768"/>
            <a:ext cx="2146742" cy="286232"/>
          </a:xfrm>
        </p:spPr>
        <p:txBody>
          <a:bodyPr wrap="none">
            <a:spAutoFit/>
          </a:bodyPr>
          <a:lstStyle>
            <a:lvl1pPr marL="0" indent="0" algn="ctr">
              <a:buNone/>
              <a:defRPr sz="1400" b="0" i="0" spc="300">
                <a:solidFill>
                  <a:schemeClr val="tx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5009803" y="1270290"/>
            <a:ext cx="2172390" cy="480131"/>
          </a:xfrm>
        </p:spPr>
        <p:txBody>
          <a:bodyPr wrap="none" anchor="b">
            <a:spAutoFit/>
          </a:bodyPr>
          <a:lstStyle>
            <a:lvl1pPr marL="0" indent="0" algn="ctr">
              <a:buNone/>
              <a:defRPr sz="2800" b="1" i="0" spc="300">
                <a:solidFill>
                  <a:schemeClr val="accent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bg>
      <p:bgPr>
        <a:solidFill>
          <a:schemeClr val="bg1"/>
        </a:solidFill>
        <a:effectLst/>
      </p:bgPr>
    </p:bg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bg>
      <p:bgPr>
        <a:solidFill>
          <a:schemeClr val="bg1"/>
        </a:solidFill>
        <a:effectLst/>
      </p:bgPr>
    </p:bg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14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"/>
          <p:cNvPicPr>
            <a:picLocks noChangeAspect="1"/>
          </p:cNvPicPr>
          <p:nvPr userDrawn="1"/>
        </p:nvPicPr>
        <p:blipFill>
          <a:blip r:embed="rId1"/>
          <a:srcRect t="-22023" b="2202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bg1">
                <a:alpha val="60000"/>
                <a:lumMod val="95000"/>
                <a:lumOff val="5000"/>
              </a:schemeClr>
            </a:gs>
          </a:gsLst>
          <a:lin ang="16200000" scaled="1"/>
        </a:gradFill>
        <a:effectLst/>
      </p:bgPr>
    </p:bg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7"/>
          <p:cNvPicPr>
            <a:picLocks noChangeAspect="1"/>
          </p:cNvPicPr>
          <p:nvPr userDrawn="1"/>
        </p:nvPicPr>
        <p:blipFill>
          <a:blip r:embed="rId1"/>
          <a:srcRect t="31862" b="18138"/>
          <a:stretch>
            <a:fillRect/>
          </a:stretch>
        </p:blipFill>
        <p:spPr>
          <a:xfrm flipH="1">
            <a:off x="0" y="-1"/>
            <a:ext cx="12192000" cy="3429001"/>
          </a:xfrm>
          <a:prstGeom prst="rect">
            <a:avLst/>
          </a:prstGeom>
        </p:spPr>
      </p:pic>
      <p:sp>
        <p:nvSpPr>
          <p:cNvPr id="19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>
                  <a:lumMod val="95000"/>
                  <a:lumOff val="5000"/>
                </a:schemeClr>
              </a:gs>
              <a:gs pos="100000">
                <a:schemeClr val="bg1">
                  <a:alpha val="60000"/>
                  <a:lumMod val="95000"/>
                  <a:lumOff val="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0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21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2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bg>
      <p:bgPr>
        <a:solidFill>
          <a:schemeClr val="bg1"/>
        </a:solidFill>
        <a:effectLst/>
      </p:bgPr>
    </p:bg>
    <p:spTree>
      <p:nvGrpSpPr>
        <p:cNvPr id="23" name=""/>
        <p:cNvGrpSpPr/>
        <p:nvPr/>
      </p:nvGrpSpPr>
      <p:grpSpPr>
        <a:xfrm>
          <a:off x="0" y="0"/>
          <a:ext cx="0" cy="0"/>
        </a:xfrm>
      </p:grpSpPr>
      <p:pic>
        <p:nvPicPr>
          <p:cNvPr id="24" name="图片 1"/>
          <p:cNvPicPr>
            <a:picLocks noChangeAspect="1"/>
          </p:cNvPicPr>
          <p:nvPr userDrawn="1"/>
        </p:nvPicPr>
        <p:blipFill>
          <a:blip r:embed="rId1"/>
          <a:srcRect t="-22023" b="2202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>
          <p15:clr>
            <a:srgbClr val="FBAE40"/>
          </p15:clr>
        </p15:guide>
        <p15:guide id="4" pos="3840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>
          <p15:clr>
            <a:srgbClr val="F26B43"/>
          </p15:clr>
        </p15:guide>
        <p15:guide id="2" pos="3840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3620415415101005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学前教育学学前儿童全面发展教育讲课\n## 1.学前儿童全面发展教育概述\n### 1.1学前儿童全面发展教育的定义与意义\n### 1.2学前儿童全面发展教育的目标与内容\n### 1.3学前儿童全面发展教育的原则与方法\n## 2.学前儿童生理发展与全面发展教育\n### 2.1学前儿童生理发展特点与需求\n### 2.2学前儿童身体健康教育的方法与策略\n### 2.3学前儿童生理发展教育实践案例与启示\n## 3.学前儿童心理发展与全面发展教育\n### 3.1学前儿童心理发展特点与需求\n### 3.2学前儿童心理健康教育的方法与策略\n### 3.3学前儿童心理发展教育实践案例与启示\n## 4.学前儿童社会发展与全面发展教育\n### 4.1学前儿童社会发展特点与需求\n### 4.2学前儿童社会性教育的方法与策略\n### 4.3学前儿童社会发展教育实践案例与启示\n## 5.学前儿童认知发展与全面发展教育\n### 5.1学前儿童认知发展特点与需求\n### 5.2学前儿童认知教育的方法与策略\n### 5.3学前儿童认知发展教育实践案例与启示\n## 6.学前儿童全面发展教育的评价与反馈\n### 6.1学前儿童全面发展教育评价的目的与方法\n### 6.2学前儿童全面发展教育评价的内容与标准\n### 6.3学前儿童全面发展教育评价的实践案例与启示\n&quot;,&quot;templateId&quot;:&quot;gmkecq1xcbgpbesf4w4jrcmz4r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46865" y="1846430"/>
            <a:ext cx="11518900" cy="914400"/>
          </a:xfrm>
        </p:spPr>
        <p:txBody>
          <a:bodyPr vert="horz" wrap="square" lIns="91440" tIns="45720" rIns="91440" bIns="45720" anchor="t">
            <a:normAutofit/>
          </a:bodyPr>
          <a:lstStyle/>
          <a:p>
            <a:pPr>
              <a:buNone/>
            </a:pPr>
            <a:r>
              <a:rPr lang="zh-CN" sz="4900"/>
              <a:t>学前教育学学前儿童全面发展教育讲课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2660648" y="1270290"/>
            <a:ext cx="6870700" cy="482600"/>
          </a:xfrm>
        </p:spPr>
        <p:txBody>
          <a:bodyPr/>
          <a:lstStyle/>
          <a:p>
            <a:r>
              <a:rPr lang="en-US"/>
              <a:t> </a:t>
            </a:r>
            <a:endParaRPr lang="zh-CN" b="1"/>
          </a:p>
        </p:txBody>
      </p:sp>
      <p:sp>
        <p:nvSpPr>
          <p:cNvPr id="4" name="文本占位符 20"/>
          <p:cNvSpPr txBox="1"/>
          <p:nvPr/>
        </p:nvSpPr>
        <p:spPr>
          <a:xfrm>
            <a:off x="571499" y="6171840"/>
            <a:ext cx="1844479" cy="335092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latin typeface="+mn-lt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136120" y="6170237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effectLst/>
              </a:rPr>
              <a:t> </a:t>
            </a:r>
            <a:endParaRPr kumimoji="1" lang="en-US" altLang="zh-CN" spc="8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17" name="Tencent" descr="{&quot;isTemplate&quot;:false,&quot;type&quot;:&quot;content&quot;,&quot;canOmit&quot;:false,&quot;range&quot;:0}"/>
          <p:cNvSpPr txBox="1"/>
          <p:nvPr/>
        </p:nvSpPr>
        <p:spPr>
          <a:xfrm>
            <a:off x="5402541" y="1081147"/>
            <a:ext cx="1386918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accent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rPr>
              <a:t>01</a:t>
            </a:r>
            <a:endParaRPr lang="zh-CN" altLang="en-US" sz="8000" b="0">
              <a:solidFill>
                <a:schemeClr val="accent1"/>
              </a:solidFill>
              <a:latin typeface="Microsoft YaHei" panose="020b0503020204020204" pitchFamily="34" charset="-122"/>
              <a:ea typeface="Microsoft YaHei" panose="020b0503020204020204" pitchFamily="34" charset="-122"/>
            </a:endParaRPr>
          </a:p>
        </p:txBody>
      </p:sp>
      <p:sp>
        <p:nvSpPr>
          <p:cNvPr id="118" name="Tencent" descr="{&quot;isTemplate&quot;:true,&quot;type&quot;:&quot;title&quot;,&quot;canOmit&quot;:false,&quot;range&quot;:0}"/>
          <p:cNvSpPr txBox="1"/>
          <p:nvPr/>
        </p:nvSpPr>
        <p:spPr>
          <a:xfrm>
            <a:off x="453229" y="2413972"/>
            <a:ext cx="11315700" cy="698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solidFill>
                  <a:srgbClr val="FEFFFF">
                    <a:alpha val="100000"/>
                  </a:srgbClr>
                </a:solidFill>
                <a:latin typeface="微软雅黑"/>
                <a:ea typeface="微软雅黑"/>
              </a:rPr>
              <a:t>学前儿童全面发展教育概述</a:t>
            </a:r>
            <a:endParaRPr lang="en-US" sz="4000" b="1" spc="300">
              <a:solidFill>
                <a:srgbClr val="FE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46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0" y="3146904"/>
            <a:ext cx="10730436" cy="3225487"/>
            <a:chOff x="685800" y="3146904"/>
            <a:chExt cx="10730436" cy="3225487"/>
          </a:xfrm>
        </p:grpSpPr>
        <p:grpSp>
          <p:nvGrpSpPr>
            <p:cNvPr id="147" name=""/>
            <p:cNvGrpSpPr/>
            <p:nvPr/>
          </p:nvGrpSpPr>
          <p:grpSpPr>
            <a:xfrm>
              <a:off x="685800" y="3146904"/>
              <a:ext cx="5760000" cy="3225487"/>
              <a:chOff x="685800" y="3146904"/>
              <a:chExt cx="5760000" cy="3225487"/>
            </a:xfrm>
          </p:grpSpPr>
          <p:sp>
            <p:nvSpPr>
              <p:cNvPr id="148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0" y="3146904"/>
                <a:ext cx="5760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学前儿童全面发展教育是指针对3-6岁儿童的教育，旨在促进儿童在生理、心理、社会、认知等方面的全面发展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4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6962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强调儿童发展的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整体性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和谐性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关注儿童发展的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个体差异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潜能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以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游戏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生活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活动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为主要教育手段</a:t>
                </a:r>
                <a:endParaRPr/>
              </a:p>
            </p:txBody>
          </p:sp>
        </p:grpSp>
        <p:grpSp>
          <p:nvGrpSpPr>
            <p:cNvPr id="150" name=""/>
            <p:cNvGrpSpPr/>
            <p:nvPr/>
          </p:nvGrpSpPr>
          <p:grpSpPr>
            <a:xfrm>
              <a:off x="6016236" y="3146904"/>
              <a:ext cx="5400000" cy="3225487"/>
              <a:chOff x="6016236" y="3146904"/>
              <a:chExt cx="5400000" cy="3225487"/>
            </a:xfrm>
          </p:grpSpPr>
          <p:sp>
            <p:nvSpPr>
              <p:cNvPr id="151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236" y="3146904"/>
                <a:ext cx="540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学前儿童全面发展教育的意义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5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1026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为儿童的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终身发展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奠定坚实基础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促进儿童的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身心健康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个性发展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培养儿童的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社会适应能力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创新能力</a:t>
                </a:r>
                <a:endParaRPr/>
              </a:p>
            </p:txBody>
          </p:sp>
        </p:grpSp>
      </p:grpSp>
      <p:sp>
        <p:nvSpPr>
          <p:cNvPr id="15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学前儿童全面发展教育的定义与意义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4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55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56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57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58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学前儿童全面发展教育的目标</a:t>
                </a:r>
                <a:endParaRPr/>
              </a:p>
            </p:txBody>
          </p:sp>
          <p:sp>
            <p:nvSpPr>
              <p:cNvPr id="159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培养儿童的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健康体魄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良好生活习惯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培养儿童的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良好心理素质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情感态度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培养儿童的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社会交往能力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道德品质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培养儿童的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认知能力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创新能力</a:t>
                </a:r>
                <a:endParaRPr/>
              </a:p>
            </p:txBody>
          </p:sp>
          <p:sp>
            <p:nvSpPr>
              <p:cNvPr id="160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61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62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63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64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65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学前儿童全面发展教育的内容</a:t>
                </a:r>
                <a:endParaRPr/>
              </a:p>
            </p:txBody>
          </p:sp>
          <p:sp>
            <p:nvSpPr>
              <p:cNvPr id="166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生理健康教育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：关注儿童身体健康，培养良好的生活习惯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心理健康教育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：关注儿童心理健康，培养良好的情感态度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社会性教育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：关注儿童社会交往，培养良好的道德品质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认知教育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：关注儿童认知发展，培养创新能力和思维能力</a:t>
                </a:r>
                <a:endParaRPr/>
              </a:p>
            </p:txBody>
          </p:sp>
          <p:sp>
            <p:nvSpPr>
              <p:cNvPr id="167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68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69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70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7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学前儿童全面发展教育的目标与内容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2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73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74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75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76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学前儿童全面发展教育的原则</a:t>
                </a:r>
                <a:endParaRPr/>
              </a:p>
            </p:txBody>
          </p:sp>
          <p:sp>
            <p:nvSpPr>
              <p:cNvPr id="177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全面发展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：关注儿童发展的各个方面，促进身心和谐发展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因材施教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：关注儿童发展的个体差异，发挥潜能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趣味性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：关注儿童的学习兴趣，激发学习动力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家庭参与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：关注家庭教育的作用，促进家园共育</a:t>
                </a:r>
                <a:endParaRPr/>
              </a:p>
            </p:txBody>
          </p:sp>
          <p:sp>
            <p:nvSpPr>
              <p:cNvPr id="178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9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0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81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82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83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学前儿童全面发展教育的方法</a:t>
                </a:r>
                <a:endParaRPr/>
              </a:p>
            </p:txBody>
          </p:sp>
          <p:sp>
            <p:nvSpPr>
              <p:cNvPr id="184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游戏法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：通过游戏活动，培养儿童的兴趣和动手能力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生活法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：将教育融入日常生活，培养儿童良好的生活习惯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活动法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：组织各种教育活动，培养儿童的交往能力和道德品质</a:t>
                </a:r>
                <a:endParaRPr/>
              </a:p>
            </p:txBody>
          </p:sp>
          <p:sp>
            <p:nvSpPr>
              <p:cNvPr id="185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6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7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88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8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学前儿童全面发展教育的原则与方法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0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91" name="Tencent" descr="{&quot;isTemplate&quot;:false,&quot;type&quot;:&quot;content&quot;,&quot;canOmit&quot;:false,&quot;range&quot;:0}"/>
          <p:cNvSpPr txBox="1"/>
          <p:nvPr/>
        </p:nvSpPr>
        <p:spPr>
          <a:xfrm>
            <a:off x="5402541" y="1081147"/>
            <a:ext cx="1386918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accent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rPr>
              <a:t>02</a:t>
            </a:r>
            <a:endParaRPr lang="zh-CN" altLang="en-US" sz="8000" b="0">
              <a:solidFill>
                <a:schemeClr val="accent1"/>
              </a:solidFill>
              <a:latin typeface="Microsoft YaHei" panose="020b0503020204020204" pitchFamily="34" charset="-122"/>
              <a:ea typeface="Microsoft YaHei" panose="020b0503020204020204" pitchFamily="34" charset="-122"/>
            </a:endParaRPr>
          </a:p>
        </p:txBody>
      </p:sp>
      <p:sp>
        <p:nvSpPr>
          <p:cNvPr id="192" name="Tencent" descr="{&quot;isTemplate&quot;:true,&quot;type&quot;:&quot;title&quot;,&quot;canOmit&quot;:false,&quot;range&quot;:0}"/>
          <p:cNvSpPr txBox="1"/>
          <p:nvPr/>
        </p:nvSpPr>
        <p:spPr>
          <a:xfrm>
            <a:off x="453229" y="2413972"/>
            <a:ext cx="11315700" cy="698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solidFill>
                  <a:srgbClr val="FEFFFF">
                    <a:alpha val="100000"/>
                  </a:srgbClr>
                </a:solidFill>
                <a:latin typeface="微软雅黑"/>
                <a:ea typeface="微软雅黑"/>
              </a:rPr>
              <a:t>学前儿童生理发展与全面发展教育</a:t>
            </a:r>
            <a:endParaRPr lang="en-US" sz="4000" b="1" spc="300">
              <a:solidFill>
                <a:srgbClr val="FE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3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94" name="Group 627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197254" y="1423099"/>
            <a:ext cx="13310622" cy="4655015"/>
            <a:chOff x="1197254" y="1423099"/>
            <a:chExt cx="13310622" cy="4655015"/>
          </a:xfrm>
        </p:grpSpPr>
        <p:grpSp>
          <p:nvGrpSpPr>
            <p:cNvPr id="195" name="Group 628"/>
            <p:cNvGrpSpPr/>
            <p:nvPr/>
          </p:nvGrpSpPr>
          <p:grpSpPr>
            <a:xfrm>
              <a:off x="1197254" y="3971227"/>
              <a:ext cx="11008530" cy="2106887"/>
              <a:chOff x="1197254" y="3971227"/>
              <a:chExt cx="11008530" cy="2106887"/>
            </a:xfrm>
          </p:grpSpPr>
          <p:sp>
            <p:nvSpPr>
              <p:cNvPr id="196" name="AutoShape 3"/>
              <p:cNvSpPr/>
              <p:nvPr/>
            </p:nvSpPr>
            <p:spPr>
              <a:xfrm>
                <a:off x="125016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7" name="AutoShape 4"/>
              <p:cNvSpPr/>
              <p:nvPr/>
            </p:nvSpPr>
            <p:spPr>
              <a:xfrm>
                <a:off x="119725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8" name="AutoShape 5"/>
              <p:cNvSpPr/>
              <p:nvPr/>
            </p:nvSpPr>
            <p:spPr>
              <a:xfrm>
                <a:off x="188000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9" name="Connector 6"/>
              <p:cNvCxnSpPr/>
              <p:nvPr/>
            </p:nvCxnSpPr>
            <p:spPr>
              <a:xfrm>
                <a:off x="1951634" y="6029346"/>
                <a:ext cx="10254150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  <p:sp>
            <p:nvSpPr>
              <p:cNvPr id="200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1197254" y="3971227"/>
                <a:ext cx="8032750" cy="6731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4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学前儿童生理发展特点</a:t>
                </a:r>
                <a:endParaRPr/>
              </a:p>
            </p:txBody>
          </p:sp>
          <p:sp>
            <p:nvSpPr>
              <p:cNvPr id="201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1197254" y="4461419"/>
                <a:ext cx="7810500" cy="1282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身体发育迅速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：3-6岁儿童身体发育迅速，体重、身高、头围等指标有明显增长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神经系统发育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：神经系统逐渐完善，大脑功能逐渐增强，对外界刺激的反应更加敏感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感官发育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：视觉、听觉、嗅觉、味觉、触觉等感官逐渐发育完善，感知能力不断增强</a:t>
                </a:r>
                <a:endParaRPr/>
              </a:p>
            </p:txBody>
          </p:sp>
        </p:grpSp>
        <p:grpSp>
          <p:nvGrpSpPr>
            <p:cNvPr id="202" name="Group 635"/>
            <p:cNvGrpSpPr/>
            <p:nvPr/>
          </p:nvGrpSpPr>
          <p:grpSpPr>
            <a:xfrm>
              <a:off x="3499345" y="1423099"/>
              <a:ext cx="11008530" cy="2005901"/>
              <a:chOff x="3499345" y="1423099"/>
              <a:chExt cx="11008530" cy="2005901"/>
            </a:xfrm>
          </p:grpSpPr>
          <p:sp>
            <p:nvSpPr>
              <p:cNvPr id="203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74694" y="1423099"/>
                <a:ext cx="8032750" cy="6731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4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学前儿童生理发展需求</a:t>
                </a:r>
                <a:endParaRPr/>
              </a:p>
            </p:txBody>
          </p:sp>
          <p:sp>
            <p:nvSpPr>
              <p:cNvPr id="204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74694" y="1913291"/>
                <a:ext cx="7778750" cy="1282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营养需求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：需要摄入足够的营养，满足身体发育的需要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睡眠需求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：需要保证充足的睡眠时间，促进大脑的发育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运动需求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：需要参加各种运动活动，增强身体素质</a:t>
                </a:r>
                <a:endParaRPr/>
              </a:p>
            </p:txBody>
          </p:sp>
          <p:sp>
            <p:nvSpPr>
              <p:cNvPr id="205" name="AutoShape 10"/>
              <p:cNvSpPr/>
              <p:nvPr/>
            </p:nvSpPr>
            <p:spPr>
              <a:xfrm>
                <a:off x="3552256" y="3306002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6" name="AutoShape 11"/>
              <p:cNvSpPr/>
              <p:nvPr/>
            </p:nvSpPr>
            <p:spPr>
              <a:xfrm>
                <a:off x="3499345" y="3306002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7" name="AutoShape 12"/>
              <p:cNvSpPr/>
              <p:nvPr/>
            </p:nvSpPr>
            <p:spPr>
              <a:xfrm>
                <a:off x="4182096" y="3306002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08" name="Connector 13"/>
              <p:cNvCxnSpPr/>
              <p:nvPr/>
            </p:nvCxnSpPr>
            <p:spPr>
              <a:xfrm>
                <a:off x="4253725" y="3380232"/>
                <a:ext cx="10254150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0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学前儿童生理发展特点与需求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1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1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1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1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学前儿童身体健康教育的方法</a:t>
                </a:r>
                <a:endParaRPr/>
              </a:p>
            </p:txBody>
          </p:sp>
          <p:sp>
            <p:nvSpPr>
              <p:cNvPr id="21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营养教育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：教授家长如何为儿童提供营养丰富的饮食，满足身体发育需求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睡眠教育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：教授家长如何保证儿童充足的睡眠时间，促进大脑发育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运动教育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：组织各种运动活动，增强儿童的身体素质</a:t>
                </a:r>
                <a:endParaRPr/>
              </a:p>
            </p:txBody>
          </p:sp>
          <p:sp>
            <p:nvSpPr>
              <p:cNvPr id="21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1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2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2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学前儿童身体健康教育的策略</a:t>
                </a:r>
                <a:endParaRPr/>
              </a:p>
            </p:txBody>
          </p:sp>
          <p:sp>
            <p:nvSpPr>
              <p:cNvPr id="22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家园合作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：家长与教师共同关注儿童的身体健康，形成教育合力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个性化教育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：针对儿童的个体差异，制定合适的身体健康教育计划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趣味性教育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：通过有趣的游戏和活动，激发儿童参与身体健康教育的兴趣</a:t>
                </a:r>
                <a:endParaRPr/>
              </a:p>
            </p:txBody>
          </p:sp>
          <p:sp>
            <p:nvSpPr>
              <p:cNvPr id="22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2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2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学前儿童身体健康教育的方法与策略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8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29" name="Tencent" descr="{&quot;isTemplate&quot;:true,&quot;type&quot;:&quot;title&quot;,&quot;canOmit&quot;:false,&quot;range&quot;:0}"/>
          <p:cNvSpPr txBox="1"/>
          <p:nvPr/>
        </p:nvSpPr>
        <p:spPr>
          <a:xfrm>
            <a:off x="571500" y="4106722"/>
            <a:ext cx="436880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学前儿童生理发展教育实践案例与启示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230" name="Tencent" descr="{&quot;isTemplate&quot;:true,&quot;type&quot;:&quot;content&quot;,&quot;canOmit&quot;:true,&quot;range&quot;:0}"/>
          <p:cNvSpPr txBox="1"/>
          <p:nvPr/>
        </p:nvSpPr>
        <p:spPr>
          <a:xfrm>
            <a:off x="4936236" y="4099560"/>
            <a:ext cx="6480000" cy="2159524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实践案例：某幼儿园通过组织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户外拓展活动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，提高儿童的身体素质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活动设计：结合儿童年龄特点，设计有趣的户外拓展游戏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活动实施：教师与家长共同参与，关注儿童的安全和兴趣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活动效果：儿童身体素质得到明显提高，培养了良好的运动习惯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启示：学前儿童身体健康教育应注重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趣味性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、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安全性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和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家园合作</a:t>
            </a:r>
            <a:endParaRPr/>
          </a:p>
        </p:txBody>
      </p:sp>
      <p:pic>
        <p:nvPicPr>
          <p:cNvPr id="231" name="图片 2" descr="{&quot;isTemplate&quot;:true,&quot;type&quot;:&quot;image&quot;,&quot;canOmit&quot;:false}"/>
          <p:cNvPicPr>
            <a:picLocks noChangeAspect="1"/>
          </p:cNvPicPr>
          <p:nvPr/>
        </p:nvPicPr>
        <p:blipFill>
          <a:blip r:embed="rId2"/>
          <a:srcRect t="25000" b="25000"/>
          <a:stretch>
            <a:fillRect/>
          </a:stretch>
        </p:blipFill>
        <p:spPr>
          <a:xfrm>
            <a:off x="0" y="0"/>
            <a:ext cx="12192000" cy="3429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" name="Tencent" descr="{&quot;isTemplate&quot;:false,&quot;type&quot;:&quot;content&quot;,&quot;canOmit&quot;:false,&quot;range&quot;:0}"/>
          <p:cNvSpPr txBox="1"/>
          <p:nvPr/>
        </p:nvSpPr>
        <p:spPr>
          <a:xfrm>
            <a:off x="5402541" y="1081147"/>
            <a:ext cx="1386918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accent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rPr>
              <a:t>03</a:t>
            </a:r>
            <a:endParaRPr lang="zh-CN" altLang="en-US" sz="8000" b="0">
              <a:solidFill>
                <a:schemeClr val="accent1"/>
              </a:solidFill>
              <a:latin typeface="Microsoft YaHei" panose="020b0503020204020204" pitchFamily="34" charset="-122"/>
              <a:ea typeface="Microsoft YaHei" panose="020b0503020204020204" pitchFamily="34" charset="-122"/>
            </a:endParaRPr>
          </a:p>
        </p:txBody>
      </p:sp>
      <p:sp>
        <p:nvSpPr>
          <p:cNvPr id="8" name="Tencent" descr="{&quot;isTemplate&quot;:true,&quot;type&quot;:&quot;title&quot;,&quot;canOmit&quot;:false,&quot;range&quot;:0}"/>
          <p:cNvSpPr txBox="1"/>
          <p:nvPr/>
        </p:nvSpPr>
        <p:spPr>
          <a:xfrm>
            <a:off x="453229" y="2413972"/>
            <a:ext cx="11315700" cy="698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solidFill>
                  <a:srgbClr val="FEFFFF">
                    <a:alpha val="100000"/>
                  </a:srgbClr>
                </a:solidFill>
                <a:latin typeface="微软雅黑"/>
                <a:ea typeface="微软雅黑"/>
              </a:rPr>
              <a:t>学前儿童心理发展与全面发展教育</a:t>
            </a:r>
            <a:endParaRPr lang="en-US" sz="4000" b="1" spc="300">
              <a:solidFill>
                <a:srgbClr val="FE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0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1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2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3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学前儿童心理发展特点</a:t>
                </a:r>
                <a:endParaRPr/>
              </a:p>
            </p:txBody>
          </p:sp>
          <p:sp>
            <p:nvSpPr>
              <p:cNvPr id="14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认知能力发展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：认知能力逐渐增强，能够理解和掌握简单的概念和规律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情感发展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：情感逐渐丰富，能够表达自己的需求和感受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自我意识发展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：自我意识逐渐增强，能够认识和评价自己</a:t>
                </a:r>
                <a:endParaRPr/>
              </a:p>
            </p:txBody>
          </p:sp>
          <p:sp>
            <p:nvSpPr>
              <p:cNvPr id="15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6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8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9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0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学前儿童心理发展需求</a:t>
                </a:r>
                <a:endParaRPr/>
              </a:p>
            </p:txBody>
          </p:sp>
          <p:sp>
            <p:nvSpPr>
              <p:cNvPr id="21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认知需求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：需要获得丰富的认知经验，提高思维能力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情感需求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：需要得到关爱和支持，培养良好的情感态度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自我发展需求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：需要自主探索和尝试，培养自我调节能力</a:t>
                </a:r>
                <a:endParaRPr/>
              </a:p>
            </p:txBody>
          </p:sp>
          <p:sp>
            <p:nvSpPr>
              <p:cNvPr id="22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学前儿童心理发展特点与需求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https://d.book118.com/236204154151010054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darkgold">
      <a:dk1>
        <a:srgbClr val="FEFFFF"/>
      </a:dk1>
      <a:lt1>
        <a:srgbClr val="000000"/>
      </a:lt1>
      <a:dk2>
        <a:srgbClr val="FDF5E1"/>
      </a:dk2>
      <a:lt2>
        <a:srgbClr val="160908"/>
      </a:lt2>
      <a:accent1>
        <a:srgbClr val="FEB74E"/>
      </a:accent1>
      <a:accent2>
        <a:srgbClr val="FB7F3D"/>
      </a:accent2>
      <a:accent3>
        <a:srgbClr val="E15C3D"/>
      </a:accent3>
      <a:accent4>
        <a:srgbClr val="9F463B"/>
      </a:accent4>
      <a:accent5>
        <a:srgbClr val="515865"/>
      </a:accent5>
      <a:accent6>
        <a:srgbClr val="333A46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73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学前教育学学前儿童全面发展教育讲课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2024-09-21T20:41:29.950</cp:lastPrinted>
  <dcterms:created xsi:type="dcterms:W3CDTF">2024-09-21T12:41:29Z</dcterms:created>
  <dcterms:modified xsi:type="dcterms:W3CDTF">2024-09-21T12:41:31Z</dcterms:modified>
</cp:coreProperties>
</file>