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968C0FC-8E4E-4AEC-A719-A44F7AB7216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588AFD5-FAF8-4A9E-BE3D-58B4B06EDE3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324F19F-8CE4-47C3-9893-B6E113B4147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A7BFDC2-A127-4B66-8A5C-AB4D438A2BA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58C7FFD-C606-474F-B3A4-C6322ADBD7C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A2BAED7-00D6-4467-9B69-15963FAB641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EFE0234-C55D-4551-BC3F-D9F4A7A80B1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460E8C2-3F18-4AF6-8083-9D12944F785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918B38F-9950-4095-B228-8DAA7DD89C6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18A7DC5-CE50-4D99-9036-61ADEFB576B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C5AC28E-29D0-4B3E-91E4-E53B15F2A41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19.jpeg" /><Relationship Id="rId5"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36225014235010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13147" y="731459"/>
            <a:ext cx="5352910" cy="30152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750" b="1">
                <a:solidFill>
                  <a:srgbClr val="FFFFFF">
                    <a:alpha val="100000"/>
                  </a:srgbClr>
                </a:solidFill>
                <a:latin typeface="Microsoft Yahei"/>
                <a:ea typeface="Microsoft Yahei"/>
                <a:cs typeface="Microsoft Yahei"/>
              </a:rPr>
              <a:t>《长期股权投资准则》ppt课件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315579" y="1400762"/>
            <a:ext cx="1851660"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00" b="1">
                <a:solidFill>
                  <a:srgbClr val="FFFFFF">
                    <a:alpha val="100000"/>
                  </a:srgbClr>
                </a:solidFill>
                <a:latin typeface="微软雅黑"/>
                <a:ea typeface="微软雅黑"/>
                <a:cs typeface="微软雅黑"/>
              </a:rPr>
              <a:t>目录</a:t>
            </a:r>
            <a:endParaRPr lang="en-US" sz="1100"/>
          </a:p>
        </p:txBody>
      </p:sp>
      <p:sp>
        <p:nvSpPr>
          <p:cNvPr id="4" name="AutoShape 4"/>
          <p:cNvSpPr/>
          <p:nvPr/>
        </p:nvSpPr>
        <p:spPr>
          <a:xfrm>
            <a:off x="1381903" y="1114301"/>
            <a:ext cx="3256160" cy="572922"/>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b="1">
                <a:solidFill>
                  <a:srgbClr val="5CA5F4">
                    <a:alpha val="100000"/>
                  </a:srgbClr>
                </a:solidFill>
                <a:latin typeface="微软雅黑"/>
                <a:ea typeface="微软雅黑"/>
                <a:cs typeface="微软雅黑"/>
              </a:rPr>
              <a:t>CONTENTS</a:t>
            </a:r>
            <a:endParaRPr lang="en-US" sz="1100"/>
          </a:p>
        </p:txBody>
      </p:sp>
      <p:sp>
        <p:nvSpPr>
          <p:cNvPr id="5" name="TextBox 5"/>
          <p:cNvSpPr txBox="1"/>
          <p:nvPr/>
        </p:nvSpPr>
        <p:spPr>
          <a:xfrm>
            <a:off x="4147367" y="948549"/>
            <a:ext cx="6449687" cy="4960901"/>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长期股权投资准则概述</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长期股权投资的初始计量</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长期股权投资的后续计量</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长期股权投资的处置</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长期股权投资准则的案例分析</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370921" y="1670137"/>
            <a:ext cx="3450158" cy="1322592"/>
            <a:chOff x="4370921" y="1670137"/>
            <a:chExt cx="3450158" cy="1322592"/>
          </a:xfrm>
        </p:grpSpPr>
        <p:sp>
          <p:nvSpPr>
            <p:cNvPr id="3" name="TextBox 3"/>
            <p:cNvSpPr txBox="1"/>
            <p:nvPr/>
          </p:nvSpPr>
          <p:spPr>
            <a:xfrm>
              <a:off x="4370921" y="1670137"/>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9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2815553" y="3149915"/>
            <a:ext cx="6560893" cy="1721157"/>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长期股权投资准则概述</a:t>
            </a:r>
          </a:p>
        </p:txBody>
      </p:sp>
      <p:grpSp>
        <p:nvGrpSpPr>
          <p:cNvPr id="5" name="Group 5"/>
          <p:cNvGrpSpPr/>
          <p:nvPr/>
        </p:nvGrpSpPr>
        <p:grpSpPr>
          <a:xfrm>
            <a:off x="5017700" y="1098427"/>
            <a:ext cx="2156600" cy="638034"/>
            <a:chOff x="5017700" y="1098427"/>
            <a:chExt cx="2156600" cy="638034"/>
          </a:xfrm>
        </p:grpSpPr>
        <p:sp>
          <p:nvSpPr>
            <p:cNvPr id="6" name="TextBox 6"/>
            <p:cNvSpPr txBox="1"/>
            <p:nvPr/>
          </p:nvSpPr>
          <p:spPr>
            <a:xfrm>
              <a:off x="5017700" y="1098427"/>
              <a:ext cx="2156600" cy="63803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5CA5F4">
                      <a:alpha val="100000"/>
                    </a:srgbClr>
                  </a:solidFill>
                  <a:latin typeface="Microsoft Yahei"/>
                  <a:ea typeface="Microsoft Yahei"/>
                  <a:cs typeface="Microsoft Yahei"/>
                </a:rPr>
                <a:t>CHAPTER</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长期股权投资的定义</a:t>
              </a:r>
            </a:p>
          </p:txBody>
        </p:sp>
      </p:grpSp>
      <p:sp>
        <p:nvSpPr>
          <p:cNvPr id="31" name="AutoShape 31"/>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长期股权投资是企业重要的资产之一，对于企业的财务状况、经营成果和现金流量等方面具有重要影响。</a:t>
            </a:r>
            <a:endParaRPr lang="en-US" sz="1100"/>
          </a:p>
        </p:txBody>
      </p:sp>
      <p:sp>
        <p:nvSpPr>
          <p:cNvPr id="32" name="AutoShape 32"/>
          <p:cNvSpPr/>
          <p:nvPr/>
        </p:nvSpPr>
        <p:spPr>
          <a:xfrm>
            <a:off x="8406414" y="2594489"/>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长期股权投资是指企业通过购买、交换等方式取得被投资企业的股份，并持有一定期限，以实现对企业经营活动的控制和影响。</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A0237"/>
                </a:solidFill>
                <a:latin typeface="Calibri"/>
                <a:ea typeface="+mn-ea"/>
                <a:cs typeface="+mn-cs"/>
              </a:defRPr>
            </a:lvl1pPr>
            <a:lvl2pPr marL="457200" algn="l" defTabSz="914400" rtl="0" eaLnBrk="1" latinLnBrk="0" hangingPunct="1">
              <a:defRPr sz="1800" kern="1200">
                <a:solidFill>
                  <a:srgbClr val="0A0237"/>
                </a:solidFill>
                <a:latin typeface="Calibri"/>
                <a:ea typeface="+mn-ea"/>
                <a:cs typeface="+mn-cs"/>
              </a:defRPr>
            </a:lvl2pPr>
            <a:lvl3pPr marL="914400" algn="l" defTabSz="914400" rtl="0" eaLnBrk="1" latinLnBrk="0" hangingPunct="1">
              <a:defRPr sz="1800" kern="1200">
                <a:solidFill>
                  <a:srgbClr val="0A0237"/>
                </a:solidFill>
                <a:latin typeface="Calibri"/>
                <a:ea typeface="+mn-ea"/>
                <a:cs typeface="+mn-cs"/>
              </a:defRPr>
            </a:lvl3pPr>
            <a:lvl4pPr marL="1371600" algn="l" defTabSz="914400" rtl="0" eaLnBrk="1" latinLnBrk="0" hangingPunct="1">
              <a:defRPr sz="1800" kern="1200">
                <a:solidFill>
                  <a:srgbClr val="0A0237"/>
                </a:solidFill>
                <a:latin typeface="Calibri"/>
                <a:ea typeface="+mn-ea"/>
                <a:cs typeface="+mn-cs"/>
              </a:defRPr>
            </a:lvl4pPr>
            <a:lvl5pPr marL="1828800" algn="l" defTabSz="914400" rtl="0" eaLnBrk="1" latinLnBrk="0" hangingPunct="1">
              <a:defRPr sz="1800" kern="1200">
                <a:solidFill>
                  <a:srgbClr val="0A0237"/>
                </a:solidFill>
                <a:latin typeface="Calibri"/>
                <a:ea typeface="+mn-ea"/>
                <a:cs typeface="+mn-cs"/>
              </a:defRPr>
            </a:lvl5pPr>
            <a:lvl6pPr marL="2286000" algn="l" defTabSz="914400" rtl="0" eaLnBrk="1" latinLnBrk="0" hangingPunct="1">
              <a:defRPr sz="1800" kern="1200">
                <a:solidFill>
                  <a:srgbClr val="0A0237"/>
                </a:solidFill>
                <a:latin typeface="Calibri"/>
                <a:ea typeface="+mn-ea"/>
                <a:cs typeface="+mn-cs"/>
              </a:defRPr>
            </a:lvl6pPr>
            <a:lvl7pPr marL="2743200" algn="l" defTabSz="914400" rtl="0" eaLnBrk="1" latinLnBrk="0" hangingPunct="1">
              <a:defRPr sz="1800" kern="1200">
                <a:solidFill>
                  <a:srgbClr val="0A0237"/>
                </a:solidFill>
                <a:latin typeface="Calibri"/>
                <a:ea typeface="+mn-ea"/>
                <a:cs typeface="+mn-cs"/>
              </a:defRPr>
            </a:lvl7pPr>
            <a:lvl8pPr marL="3200400" algn="l" defTabSz="914400" rtl="0" eaLnBrk="1" latinLnBrk="0" hangingPunct="1">
              <a:defRPr sz="1800" kern="1200">
                <a:solidFill>
                  <a:srgbClr val="0A0237"/>
                </a:solidFill>
                <a:latin typeface="Calibri"/>
                <a:ea typeface="+mn-ea"/>
                <a:cs typeface="+mn-cs"/>
              </a:defRPr>
            </a:lvl8pPr>
            <a:lvl9pPr marL="3657600" algn="l" defTabSz="914400" rtl="0" eaLnBrk="1" latinLnBrk="0" hangingPunct="1">
              <a:defRPr sz="1800" kern="1200">
                <a:solidFill>
                  <a:srgbClr val="0A0237"/>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风险与收益并存</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长期股权投资的风险和收益并存，投资收益的取得与被投资企业的经营业绩密切相关，同时也面临被投资企业经营风险、市场风险等多种风险。</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长期持有</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长期股权投资通常持有期限较长，不易在短期内出售或转让。</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权益性投资</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长期股权投资属于权益性投资，投资者在被投资企业中享有股东权益，并承担相应的风险。</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长期股权投资的特点</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4208" r="14208"/>
          <a:stretch>
            <a:fillRect/>
          </a:stretch>
        </p:blipFill>
        <p:spPr>
          <a:xfrm>
            <a:off x="939482" y="1415327"/>
            <a:ext cx="4843295"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本准则适用于企业持有的对子公司、联营企业和合营企业的长期股权投资。</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企业对被投资单位不具有控制、共同控制或重大影响，并且在活跃市场中没有报价、公允价值不能可靠计量的权益性投资，适用于《企业会计准则第22号——金融工具确认和计量》。</a:t>
            </a:r>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长期股权投资准则的适用范围</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370921" y="1670137"/>
            <a:ext cx="3450158" cy="1322592"/>
            <a:chOff x="4370921" y="1670137"/>
            <a:chExt cx="3450158" cy="1322592"/>
          </a:xfrm>
        </p:grpSpPr>
        <p:sp>
          <p:nvSpPr>
            <p:cNvPr id="3" name="TextBox 3"/>
            <p:cNvSpPr txBox="1"/>
            <p:nvPr/>
          </p:nvSpPr>
          <p:spPr>
            <a:xfrm>
              <a:off x="4370921" y="1670137"/>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9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2815553" y="3149915"/>
            <a:ext cx="6560893" cy="1721157"/>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长期股权投资的初始计量</a:t>
            </a:r>
          </a:p>
        </p:txBody>
      </p:sp>
      <p:grpSp>
        <p:nvGrpSpPr>
          <p:cNvPr id="5" name="Group 5"/>
          <p:cNvGrpSpPr/>
          <p:nvPr/>
        </p:nvGrpSpPr>
        <p:grpSpPr>
          <a:xfrm>
            <a:off x="5017700" y="1098427"/>
            <a:ext cx="2156600" cy="638034"/>
            <a:chOff x="5017700" y="1098427"/>
            <a:chExt cx="2156600" cy="638034"/>
          </a:xfrm>
        </p:grpSpPr>
        <p:sp>
          <p:nvSpPr>
            <p:cNvPr id="6" name="TextBox 6"/>
            <p:cNvSpPr txBox="1"/>
            <p:nvPr/>
          </p:nvSpPr>
          <p:spPr>
            <a:xfrm>
              <a:off x="5017700" y="1098427"/>
              <a:ext cx="2156600" cy="63803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5CA5F4">
                      <a:alpha val="100000"/>
                    </a:srgbClr>
                  </a:solidFill>
                  <a:latin typeface="Microsoft Yahei"/>
                  <a:ea typeface="Microsoft Yahei"/>
                  <a:cs typeface="Microsoft Yahei"/>
                </a:rPr>
                <a:t>CHAPTER</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通过支付现金的方式购买被投资企业的股权，成为被投资企业的股东。</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支付现金取得</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发行权益证券取得</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67" r="166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其他方式取得</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750" r="1675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通过发行自己的权益证券，如股票，来换取被投资企业的股权。</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如通过资产置换、债务重组等方式取得被投资企业的股权。</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长期股权投资的取得方式</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175" r="32175"/>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按照支付的现金、发行的权益证券的公允价值以及其它成本进行初始计量。</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成本法</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按照被投资企业在购买日可辨认净资产公允价值的份额进行初始计量。</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权益法</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长期股权投资的初始计量方法</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长期股权投资的初始计量注意事项</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考虑货币的时间价值</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在确定长期股权投资的初始计量时，应考虑货币的时间价值，以更准确地反映投资的实际价值。</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考虑股权的流动性</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在确定长期股权投资的初始计量时，应考虑股权的流动性，即股权在市场上转让的难易程度。</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考虑股权的风险性</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在确定长期股权投资的初始计量时，应考虑股权的风险性，如被投资企业的经营风险、市场风险等。</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370921" y="1670137"/>
            <a:ext cx="3450158" cy="1322592"/>
            <a:chOff x="4370921" y="1670137"/>
            <a:chExt cx="3450158" cy="1322592"/>
          </a:xfrm>
        </p:grpSpPr>
        <p:sp>
          <p:nvSpPr>
            <p:cNvPr id="3" name="TextBox 3"/>
            <p:cNvSpPr txBox="1"/>
            <p:nvPr/>
          </p:nvSpPr>
          <p:spPr>
            <a:xfrm>
              <a:off x="4370921" y="1670137"/>
              <a:ext cx="3450158" cy="1322592"/>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9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2815553" y="3149915"/>
            <a:ext cx="6560893" cy="1721157"/>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长期股权投资的后续计量</a:t>
            </a:r>
          </a:p>
        </p:txBody>
      </p:sp>
      <p:grpSp>
        <p:nvGrpSpPr>
          <p:cNvPr id="5" name="Group 5"/>
          <p:cNvGrpSpPr/>
          <p:nvPr/>
        </p:nvGrpSpPr>
        <p:grpSpPr>
          <a:xfrm>
            <a:off x="5017700" y="1098427"/>
            <a:ext cx="2156600" cy="638034"/>
            <a:chOff x="5017700" y="1098427"/>
            <a:chExt cx="2156600" cy="638034"/>
          </a:xfrm>
        </p:grpSpPr>
        <p:sp>
          <p:nvSpPr>
            <p:cNvPr id="6" name="TextBox 6"/>
            <p:cNvSpPr txBox="1"/>
            <p:nvPr/>
          </p:nvSpPr>
          <p:spPr>
            <a:xfrm>
              <a:off x="5017700" y="1098427"/>
              <a:ext cx="2156600" cy="638034"/>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5CA5F4">
                      <a:alpha val="100000"/>
                    </a:srgbClr>
                  </a:solidFill>
                  <a:latin typeface="Microsoft Yahei"/>
                  <a:ea typeface="Microsoft Yahei"/>
                  <a:cs typeface="Microsoft Yahei"/>
                </a:rPr>
                <a:t>CHAPTER</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https://d.book118.com/236225014235010040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A0237"/>
      </a:lt1>
      <a:dk2>
        <a:srgbClr val="E4E7FF"/>
      </a:dk2>
      <a:lt2>
        <a:srgbClr val="000000"/>
      </a:lt2>
      <a:accent1>
        <a:srgbClr val="609FFF"/>
      </a:accent1>
      <a:accent2>
        <a:srgbClr val="0F8BFF"/>
      </a:accent2>
      <a:accent3>
        <a:srgbClr val="5A44DF"/>
      </a:accent3>
      <a:accent4>
        <a:srgbClr val="A495FF"/>
      </a:accent4>
      <a:accent5>
        <a:srgbClr val="9AA4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56</Paragraphs>
  <Slides>12</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12</vt:i4>
      </vt:variant>
    </vt:vector>
  </HeadingPairs>
  <TitlesOfParts>
    <vt:vector baseType="lpstr" size="17">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2024-09-07T13:18:21.837</cp:lastPrinted>
  <dcterms:created xsi:type="dcterms:W3CDTF">2024-09-07T05:18:21Z</dcterms:created>
  <dcterms:modified xsi:type="dcterms:W3CDTF">2024-09-07T05:18:23Z</dcterms:modified>
</cp:coreProperties>
</file>