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F13CF-A72D-4D46-8A41-2005E6CCB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2D9D0-78C8-46B2-AE64-9E03CD096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28F03-20A6-4E69-88A6-D10D2C477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EDF9F-A839-4013-88DF-06362661B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F0026-62B9-49B6-814D-44E7E9AC1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665F88-B696-4898-BEB0-74CC3A16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1E2AF-E3AF-4161-8861-C313D183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D94E2-3819-4EFC-9FD1-91D03E36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1CB98-8D1D-4258-8641-93F98159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D893A-9651-499C-8968-1432E5B9F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D42C3-F614-42C0-9E63-1D976545A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40110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个人所得税法政策及专项附加扣除操作指引\n## 1.新个人所得税法政策概述及背景\n### 1.1新个人所得税法政策的主要内容及变化\n### 1.2新个人所得税法政策出台的背景及原因\n### 1.3新个人所得税法政策对个人的影响及意义\n## 2.个人所得税专项附加扣除项目及标准\n### 2.1子女教育专项附加扣除项目及标准\n### 2.2继续教育专项附加扣除项目及标准\n### 2.3住房贷款利息专项附加扣除项目及标准\n## 3.个人所得税专项附加扣除操作步骤及注意事项\n### 3.1子女教育专项附加扣除操作步骤及注意事项\n### 3.2继续教育专项附加扣除操作步骤及注意事项\n### 3.3住房贷款利息专项附加扣除操作步骤及注意事项\n## 4.个人所得税专项附加扣除的申报与审核\n### 4.1个人所得税专项附加扣除的申报方式及流程\n### 4.2个人所得税专项附加扣除的审核时间及流程\n### 4.3个人所得税专项附加扣除的申报纠错及处理\n## 5.新个人所得税法政策及专项附加扣除的未来展望\n### 5.1新个人所得税法政策及专项附加扣除的持续优化及完善\n### 5.2新个人所得税法政策及专项附加扣除对税收制度的影响及启示\n### 5.3新个人所得税法政策及专项附加扣除对个人发展的影响及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新个人所得税法政策及专项附加扣除操作指引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新个人所得税法政策概述及背景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降低个人所得税税率</a:t>
                </a:r>
                <a:endParaRPr/>
              </a:p>
            </p:txBody>
          </p:sp>
          <p:sp>
            <p:nvSpPr>
              <p:cNvPr id="1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减少税率级数，简化税制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起征点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，减轻纳税人负担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，体现公平原则</a:t>
                </a:r>
                <a:endParaRPr/>
              </a:p>
            </p:txBody>
          </p:sp>
        </p:grpSp>
        <p:grpSp>
          <p:nvGrpSpPr>
            <p:cNvPr id="16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引入综合所得概念</a:t>
                </a:r>
                <a:endParaRPr/>
              </a:p>
            </p:txBody>
          </p:sp>
          <p:sp>
            <p:nvSpPr>
              <p:cNvPr id="1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将工资、薪金、劳务报酬等收入合并计算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公平对待不同来源的所得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便于税收监管和税收筹划</a:t>
                </a:r>
                <a:endParaRPr/>
              </a:p>
            </p:txBody>
          </p:sp>
        </p:grpSp>
        <p:grpSp>
          <p:nvGrpSpPr>
            <p:cNvPr id="17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加强税收征管</a:t>
                </a:r>
                <a:endParaRPr/>
              </a:p>
            </p:txBody>
          </p:sp>
          <p:sp>
            <p:nvSpPr>
              <p:cNvPr id="1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建立健全纳税人信息管理制度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加强税收稽查和处罚力度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提高税收违法成本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新个人所得税法政策的主要内容及变化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8" name="组合 17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适应经济发展新常态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经济增长放缓，财政收入压力加大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个人所得税作为直接税，需要调整以适应经济发展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减轻个人税负，刺激消费和创新创业</a:t>
                </a:r>
                <a:endParaRPr/>
              </a:p>
            </p:txBody>
          </p:sp>
          <p:sp>
            <p:nvSpPr>
              <p:cNvPr id="18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促进社会公平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缩小贫富差距，促进社会公平正义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增加专项附加扣除，体现公平原则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加强对高收入群体的税收监管</a:t>
                </a:r>
                <a:endParaRPr/>
              </a:p>
            </p:txBody>
          </p:sp>
          <p:sp>
            <p:nvSpPr>
              <p:cNvPr id="18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提高税收征管效率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简化税制，便于税收征管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加强税收信息化建设，提高征管能力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建立健全税收信用体系，提高税收违法成本</a:t>
                </a:r>
                <a:endParaRPr/>
              </a:p>
            </p:txBody>
          </p:sp>
          <p:sp>
            <p:nvSpPr>
              <p:cNvPr id="19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新个人所得税法政策出台的背景及原因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减轻个人税负</a:t>
                </a:r>
                <a:endParaRPr/>
              </a:p>
            </p:txBody>
          </p:sp>
          <p:sp>
            <p:nvSpPr>
              <p:cNvPr id="1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提高起征点，减少纳税人数量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降低税率，减轻纳税人负担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增加专项附加扣除，进一步降低税负</a:t>
                </a:r>
                <a:endParaRPr/>
              </a:p>
            </p:txBody>
          </p:sp>
        </p:grpSp>
        <p:grpSp>
          <p:nvGrpSpPr>
            <p:cNvPr id="19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促进个人消费和创新创业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减轻个人税负，提高居民消费能力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降低创业成本，激发创新创业活力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增加专项附加扣除，鼓励个人投资和消费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提高税收意识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加强税收宣传和培训，提高纳税人税收意识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建立健全纳税人信息管理制度，提高税收遵从度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加强税收稽查和处罚力度，提高税收违法成本</a:t>
                </a:r>
                <a:endParaRPr/>
              </a:p>
            </p:txBody>
          </p:sp>
        </p:grpSp>
      </p:grpSp>
      <p:pic>
        <p:nvPicPr>
          <p:cNvPr id="20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新个人所得税法政策对个人的影响及意义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个人所得税专项附加扣除项目及标准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子女教育专项附加扣除项目及标准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组合 21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子女教育专项附加扣除项目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学前教育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高中教育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支出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每个子女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多个子女的家庭，每个孩子都可以享受扣除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扣除期限最长为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12个月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继续教育专项附加扣除项目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学历继续教育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技能继续教育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支出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继续教育专项附加扣除标准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学历继续教育每月扣除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技能继续教育每月扣除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扣除期限最长为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36个月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继续教育专项附加扣除项目及标准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住房贷款利息专项附加扣除项目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首套住房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的贷款利息支出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第二套住房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的贷款利息支出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住房贷款利息专项附加扣除标准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每月扣除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扣除期限最长为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240个月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住房贷款利息专项附加扣除项目及标准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2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个人所得税专项附加扣除操作步骤及注意事项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子女教育专项附加扣除操作步骤及注意事项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个人所得税APP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税务局网站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填写子女教育专项附加扣除信息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提交申报并确认扣除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确保子女教育支出的真实性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按照规定填写扣除信息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及时申报并享受扣除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https://d.book118.com/236240110033010054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新个人所得税法政策及专项附加扣除操作指引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2024-09-21T05:09:06.658</cp:lastPrinted>
  <dcterms:created xsi:type="dcterms:W3CDTF">2024-09-20T21:09:06Z</dcterms:created>
  <dcterms:modified xsi:type="dcterms:W3CDTF">2024-09-20T21:09:08Z</dcterms:modified>
</cp:coreProperties>
</file>