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70341-AFF6-4790-BF7B-787C06045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176EA-776B-4FBD-BEA2-DD37CCEFE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A793C-3B88-4F76-BE86-DBCCF533D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0FE2A-B4FE-4FAE-ABE3-546580384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371F61-823F-4908-9E0B-93FB688CC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13DEF8-CBD0-462F-9970-B8636F851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3EAEEE-E602-4CB5-973D-368044A0D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70115-A394-4291-8414-FAF0D3B67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451B1-8B6C-45E2-BB69-B0FD3E1B0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40D25-8318-4A61-A26E-5C4A5888E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EEC38-84EF-4601-B110-7E3AC9DCE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grpSp>
        <p:nvGrpSpPr>
          <p:cNvPr id="2051" name="Group 2" title=""/>
          <p:cNvGrpSpPr/>
          <p:nvPr/>
        </p:nvGrpSpPr>
        <p:grpSpPr>
          <a:xfrm>
            <a:off x="-1035050" y="1552575"/>
            <a:ext cx="10179050" cy="5305425"/>
            <a:chOff x="-652" y="978"/>
            <a:chExt cx="6412" cy="3342"/>
          </a:xfrm>
        </p:grpSpPr>
        <p:sp>
          <p:nvSpPr>
            <p:cNvPr id="2052" name="Freeform 3"/>
            <p:cNvSpPr/>
            <p:nvPr/>
          </p:nvSpPr>
          <p:spPr bwMode="auto">
            <a:xfrm>
              <a:off x="2061" y="1707"/>
              <a:ext cx="3699" cy="2613"/>
            </a:xfrm>
            <a:custGeom>
              <a:cxnLst>
                <a:cxn ang="0">
                  <a:pos x="1523" y="2611"/>
                </a:cxn>
                <a:cxn ang="0">
                  <a:pos x="3698" y="2612"/>
                </a:cxn>
                <a:cxn ang="0">
                  <a:pos x="3698" y="2228"/>
                </a:cxn>
                <a:cxn ang="0">
                  <a:pos x="0" y="0"/>
                </a:cxn>
                <a:cxn ang="0">
                  <a:pos x="160" y="118"/>
                </a:cxn>
                <a:cxn ang="0">
                  <a:pos x="292" y="219"/>
                </a:cxn>
                <a:cxn ang="0">
                  <a:pos x="441" y="347"/>
                </a:cxn>
                <a:cxn ang="0">
                  <a:pos x="585" y="482"/>
                </a:cxn>
                <a:cxn ang="0">
                  <a:pos x="796" y="711"/>
                </a:cxn>
                <a:cxn ang="0">
                  <a:pos x="983" y="955"/>
                </a:cxn>
                <a:cxn ang="0">
                  <a:pos x="1119" y="1168"/>
                </a:cxn>
                <a:cxn ang="0">
                  <a:pos x="1238" y="1388"/>
                </a:cxn>
                <a:cxn ang="0">
                  <a:pos x="1331" y="1608"/>
                </a:cxn>
                <a:cxn ang="0">
                  <a:pos x="1400" y="1809"/>
                </a:cxn>
                <a:cxn ang="0">
                  <a:pos x="1447" y="1979"/>
                </a:cxn>
                <a:cxn ang="0">
                  <a:pos x="1490" y="2190"/>
                </a:cxn>
                <a:cxn ang="0">
                  <a:pos x="1511" y="2374"/>
                </a:cxn>
                <a:cxn ang="0">
                  <a:pos x="1523" y="2611"/>
                </a:cxn>
              </a:cxnLst>
              <a:rect l="0" t="0" r="r" b="b"/>
              <a:pathLst>
                <a:path w="3699" h="2613">
                  <a:moveTo>
                    <a:pt x="1523" y="2611"/>
                  </a:moveTo>
                  <a:lnTo>
                    <a:pt x="3698" y="2612"/>
                  </a:lnTo>
                  <a:lnTo>
                    <a:pt x="3698" y="2228"/>
                  </a:lnTo>
                  <a:lnTo>
                    <a:pt x="0" y="0"/>
                  </a:lnTo>
                  <a:lnTo>
                    <a:pt x="160" y="118"/>
                  </a:lnTo>
                  <a:lnTo>
                    <a:pt x="292" y="219"/>
                  </a:lnTo>
                  <a:lnTo>
                    <a:pt x="441" y="347"/>
                  </a:lnTo>
                  <a:lnTo>
                    <a:pt x="585" y="482"/>
                  </a:lnTo>
                  <a:lnTo>
                    <a:pt x="796" y="711"/>
                  </a:lnTo>
                  <a:lnTo>
                    <a:pt x="983" y="955"/>
                  </a:lnTo>
                  <a:lnTo>
                    <a:pt x="1119" y="1168"/>
                  </a:lnTo>
                  <a:lnTo>
                    <a:pt x="1238" y="1388"/>
                  </a:lnTo>
                  <a:lnTo>
                    <a:pt x="1331" y="1608"/>
                  </a:lnTo>
                  <a:lnTo>
                    <a:pt x="1400" y="1809"/>
                  </a:lnTo>
                  <a:lnTo>
                    <a:pt x="1447" y="1979"/>
                  </a:lnTo>
                  <a:lnTo>
                    <a:pt x="1490" y="2190"/>
                  </a:lnTo>
                  <a:lnTo>
                    <a:pt x="1511" y="2374"/>
                  </a:lnTo>
                  <a:lnTo>
                    <a:pt x="1523" y="2611"/>
                  </a:lnTo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 cap="rnd">
              <a:noFill/>
              <a:round/>
            </a:ln>
            <a:effectLst/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2400" b="1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2400" b="1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2400" b="1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2400" b="1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2400" b="1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marL="0" lvl="0" indent="0" defTabSz="914400"/>
              <a:endParaRPr lang="zh-CN" altLang="en-US"/>
            </a:p>
          </p:txBody>
        </p:sp>
        <p:sp>
          <p:nvSpPr>
            <p:cNvPr id="2053" name="Arc 4"/>
            <p:cNvSpPr/>
            <p:nvPr/>
          </p:nvSpPr>
          <p:spPr bwMode="auto">
            <a:xfrm>
              <a:off x="-652" y="978"/>
              <a:ext cx="4237" cy="3342"/>
            </a:xfrm>
            <a:custGeom>
              <a:gdLst>
                <a:gd name="G0" fmla="+- 0 0 0"/>
                <a:gd name="G1" fmla="+- 21231 0 0"/>
                <a:gd name="G2" fmla="+- 21600 0 0"/>
                <a:gd name="T0" fmla="*/ 3977 w 21600"/>
                <a:gd name="T1" fmla="*/ 0 h 21231"/>
                <a:gd name="T2" fmla="*/ 21600 w 21600"/>
                <a:gd name="T3" fmla="*/ 21231 h 21231"/>
                <a:gd name="T4" fmla="*/ 0 w 21600"/>
                <a:gd name="T5" fmla="*/ 21231 h 21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231" fill="none" extrusionOk="0">
                  <a:moveTo>
                    <a:pt x="3976" y="0"/>
                  </a:moveTo>
                  <a:cubicBezTo>
                    <a:pt x="14194" y="1914"/>
                    <a:pt x="21600" y="10835"/>
                    <a:pt x="21600" y="21231"/>
                  </a:cubicBezTo>
                </a:path>
                <a:path w="21600" h="21231" stroke="0" extrusionOk="0">
                  <a:moveTo>
                    <a:pt x="3976" y="0"/>
                  </a:moveTo>
                  <a:cubicBezTo>
                    <a:pt x="14194" y="1914"/>
                    <a:pt x="21600" y="10835"/>
                    <a:pt x="21600" y="21231"/>
                  </a:cubicBezTo>
                  <a:lnTo>
                    <a:pt x="0" y="21231"/>
                  </a:lnTo>
                  <a:close/>
                </a:path>
              </a:pathLst>
            </a:custGeom>
            <a:noFill/>
            <a:ln w="12700" cap="rnd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 anchorCtr="0"/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2400" b="1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2400" b="1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2400" b="1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2400" b="1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2400" b="1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marL="0" lvl="0" indent="0" defTabSz="914400"/>
              <a:endParaRPr lang="zh-CN" altLang="en-US"/>
            </a:p>
          </p:txBody>
        </p:sp>
      </p:grpSp>
      <p:sp>
        <p:nvSpPr>
          <p:cNvPr id="8197" name="Rectangle 5"/>
          <p:cNvSpPr>
            <a:spLocks noGrp="1" noChangeArrowheads="1"/>
          </p:cNvSpPr>
          <p:nvPr>
            <p:ph type="ctrTitle" sz="quarter"/>
          </p:nvPr>
        </p:nvSpPr>
        <p:spPr>
          <a:xfrm>
            <a:off x="1293813" y="762000"/>
            <a:ext cx="7772400" cy="1143000"/>
          </a:xfrm>
        </p:spPr>
        <p:txBody>
          <a:bodyPr anchor="b"/>
          <a:lstStyle>
            <a:lvl1pPr>
              <a:defRPr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685800" y="3429000"/>
            <a:ext cx="6400800" cy="1752600"/>
          </a:xfrm>
        </p:spPr>
        <p:txBody>
          <a:bodyPr lIns="92075" tIns="46038" rIns="92075" bIns="46038"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2056" name="Rectangle 7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zh-CN" sz="1400" b="0"/>
          </a:p>
        </p:txBody>
      </p:sp>
      <p:sp>
        <p:nvSpPr>
          <p:cNvPr id="2057" name="Rectangle 8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zh-CN" sz="1400" b="0"/>
          </a:p>
        </p:txBody>
      </p:sp>
      <p:sp>
        <p:nvSpPr>
          <p:cNvPr id="2058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C080BDFC-D03A-4A31-8557-A8304B3B6CED}" type="slidenum">
              <a:rPr lang="en-US" altLang="zh-CN" sz="1400" b="0"/>
              <a:t>‹#›</a:t>
            </a:fld>
            <a:endParaRPr lang="en-US" altLang="zh-CN" sz="1400" b="0"/>
          </a:p>
        </p:txBody>
      </p:sp>
    </p:spTree>
  </p:cSld>
  <p:clrMapOvr>
    <a:masterClrMapping/>
  </p:clrMapOvr>
  <p:transition advClick="0" advTm="6000">
    <p:rand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zh-CN" sz="1400" b="0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zh-CN" sz="1400" b="0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E676F291-E37A-4C92-A31B-9B4C2F09DC19}" type="slidenum">
              <a:rPr lang="en-US" altLang="zh-CN" sz="1400" b="0"/>
              <a:t>‹#›</a:t>
            </a:fld>
            <a:endParaRPr lang="en-US" altLang="zh-CN" sz="1400" b="0"/>
          </a:p>
        </p:txBody>
      </p:sp>
    </p:spTree>
  </p:cSld>
  <p:clrMapOvr>
    <a:masterClrMapping/>
  </p:clrMapOvr>
  <p:transition advClick="0" advTm="6000">
    <p:random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zh-CN" sz="1400" b="0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zh-CN" sz="1400" b="0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E676F291-E37A-4C92-A31B-9B4C2F09DC19}" type="slidenum">
              <a:rPr lang="en-US" altLang="zh-CN" sz="1400" b="0"/>
              <a:t>‹#›</a:t>
            </a:fld>
            <a:endParaRPr lang="en-US" altLang="zh-CN" sz="1400" b="0"/>
          </a:p>
        </p:txBody>
      </p:sp>
    </p:spTree>
  </p:cSld>
  <p:clrMapOvr>
    <a:masterClrMapping/>
  </p:clrMapOvr>
  <p:transition advClick="0" advTm="6000">
    <p:random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zh-CN" sz="1400" b="0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zh-CN" sz="1400" b="0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E676F291-E37A-4C92-A31B-9B4C2F09DC19}" type="slidenum">
              <a:rPr lang="en-US" altLang="zh-CN" sz="1400" b="0"/>
              <a:t>‹#›</a:t>
            </a:fld>
            <a:endParaRPr lang="en-US" altLang="zh-CN" sz="1400" b="0"/>
          </a:p>
        </p:txBody>
      </p:sp>
    </p:spTree>
  </p:cSld>
  <p:clrMapOvr>
    <a:masterClrMapping/>
  </p:clrMapOvr>
  <p:transition advClick="0" advTm="6000">
    <p:rand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zh-CN" sz="1400" b="0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zh-CN" sz="1400" b="0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E676F291-E37A-4C92-A31B-9B4C2F09DC19}" type="slidenum">
              <a:rPr lang="en-US" altLang="zh-CN" sz="1400" b="0"/>
              <a:t>‹#›</a:t>
            </a:fld>
            <a:endParaRPr lang="en-US" altLang="zh-CN" sz="1400" b="0"/>
          </a:p>
        </p:txBody>
      </p:sp>
    </p:spTree>
  </p:cSld>
  <p:clrMapOvr>
    <a:masterClrMapping/>
  </p:clrMapOvr>
  <p:transition advClick="0" advTm="6000">
    <p:random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zh-CN" sz="1400" b="0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zh-CN" sz="1400" b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E676F291-E37A-4C92-A31B-9B4C2F09DC19}" type="slidenum">
              <a:rPr lang="en-US" altLang="zh-CN" sz="1400" b="0"/>
              <a:t>‹#›</a:t>
            </a:fld>
            <a:endParaRPr lang="en-US" altLang="zh-CN" sz="1400" b="0"/>
          </a:p>
        </p:txBody>
      </p:sp>
    </p:spTree>
  </p:cSld>
  <p:clrMapOvr>
    <a:masterClrMapping/>
  </p:clrMapOvr>
  <p:transition advClick="0" advTm="6000">
    <p:random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zh-CN" sz="1400" b="0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zh-CN" sz="1400" b="0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E676F291-E37A-4C92-A31B-9B4C2F09DC19}" type="slidenum">
              <a:rPr lang="en-US" altLang="zh-CN" sz="1400" b="0"/>
              <a:t>‹#›</a:t>
            </a:fld>
            <a:endParaRPr lang="en-US" altLang="zh-CN" sz="1400" b="0"/>
          </a:p>
        </p:txBody>
      </p:sp>
    </p:spTree>
  </p:cSld>
  <p:clrMapOvr>
    <a:masterClrMapping/>
  </p:clrMapOvr>
  <p:transition advClick="0" advTm="6000">
    <p:random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zh-CN" sz="1400" b="0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zh-CN" sz="1400" b="0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E676F291-E37A-4C92-A31B-9B4C2F09DC19}" type="slidenum">
              <a:rPr lang="en-US" altLang="zh-CN" sz="1400" b="0"/>
              <a:t>‹#›</a:t>
            </a:fld>
            <a:endParaRPr lang="en-US" altLang="zh-CN" sz="1400" b="0"/>
          </a:p>
        </p:txBody>
      </p:sp>
    </p:spTree>
  </p:cSld>
  <p:clrMapOvr>
    <a:masterClrMapping/>
  </p:clrMapOvr>
  <p:transition advClick="0" advTm="6000">
    <p:random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None/>
              <a:defRPr/>
            </a:pPr>
            <a:endParaRPr kumimoji="1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zh-CN" sz="1400" b="0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zh-CN" sz="1400" b="0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E676F291-E37A-4C92-A31B-9B4C2F09DC19}" type="slidenum">
              <a:rPr lang="en-US" altLang="zh-CN" sz="1400" b="0"/>
              <a:t>‹#›</a:t>
            </a:fld>
            <a:endParaRPr lang="en-US" altLang="zh-CN" sz="1400" b="0"/>
          </a:p>
        </p:txBody>
      </p:sp>
    </p:spTree>
  </p:cSld>
  <p:clrMapOvr>
    <a:masterClrMapping/>
  </p:clrMapOvr>
  <p:transition advClick="0" advTm="6000">
    <p:rand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zh-CN" sz="1400" b="0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zh-CN" sz="1400" b="0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E676F291-E37A-4C92-A31B-9B4C2F09DC19}" type="slidenum">
              <a:rPr lang="en-US" altLang="zh-CN" sz="1400" b="0"/>
              <a:t>‹#›</a:t>
            </a:fld>
            <a:endParaRPr lang="en-US" altLang="zh-CN" sz="1400" b="0"/>
          </a:p>
        </p:txBody>
      </p:sp>
    </p:spTree>
  </p:cSld>
  <p:clrMapOvr>
    <a:masterClrMapping/>
  </p:clrMapOvr>
  <p:transition advClick="0" advTm="6000">
    <p:rand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zh-CN" sz="1400" b="0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zh-CN" sz="1400" b="0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E676F291-E37A-4C92-A31B-9B4C2F09DC19}" type="slidenum">
              <a:rPr lang="en-US" altLang="zh-CN" sz="1400" b="0"/>
              <a:t>‹#›</a:t>
            </a:fld>
            <a:endParaRPr lang="en-US" altLang="zh-CN" sz="1400" b="0"/>
          </a:p>
        </p:txBody>
      </p:sp>
    </p:spTree>
  </p:cSld>
  <p:clrMapOvr>
    <a:masterClrMapping/>
  </p:clrMapOvr>
  <p:transition advClick="0" advTm="6000">
    <p:rand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image" Target="../media/image1.jpe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3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1026" name="Rectangle 5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Rectangle 6"/>
          <p:cNvSpPr>
            <a:spLocks noGrp="1" noChangeArrowheads="1"/>
          </p:cNvSpPr>
          <p:nvPr>
            <p:ph type="dt" sz="half" idx="1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zh-CN" sz="1400" b="0"/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zh-CN" sz="1400" b="0"/>
          </a:p>
        </p:txBody>
      </p:sp>
      <p:sp>
        <p:nvSpPr>
          <p:cNvPr id="1029" name="Rectangle 8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2075" tIns="46038" rIns="92075" bIns="46038" numCol="1" anchor="ctr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E676F291-E37A-4C92-A31B-9B4C2F09DC19}" type="slidenum">
              <a:rPr lang="en-US" altLang="zh-CN" sz="1400" b="0"/>
              <a:t>‹#›</a:t>
            </a:fld>
            <a:endParaRPr lang="en-US" altLang="zh-CN" sz="1400" b="0"/>
          </a:p>
        </p:txBody>
      </p:sp>
      <p:sp>
        <p:nvSpPr>
          <p:cNvPr id="1030" name="Rectangle 9" title=""/>
          <p:cNvSpPr>
            <a:spLocks noGrp="1"/>
          </p:cNvSpPr>
          <p:nvPr>
            <p:ph type="body" idx="4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Tx/>
              <a:buChar char="–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Tx/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/>
            <a:r>
              <a:t>单击此处编辑母版文本样式</a:t>
            </a:r>
          </a:p>
          <a:p>
            <a:pPr marL="742950" lvl="1" indent="-285750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pic>
        <p:nvPicPr>
          <p:cNvPr id="1031" name="图片 1" descr="888截图20200317221016" title="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-457200" y="-34925"/>
            <a:ext cx="10058400" cy="69278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dk2" tx1="lt1" bg2="dk1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 advClick="0" advTm="6000">
    <p:random/>
  </p:transition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l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90000"/>
        <a:buFontTx/>
        <a:buChar char="–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" pitchFamily="2" charset="2"/>
        <a:buChar char="l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60000"/>
        <a:buFontTx/>
        <a:buChar char="–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60000"/>
        <a:buFontTx/>
        <a:buChar char="•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02160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5121" name="标题 1"/>
          <p:cNvSpPr>
            <a:spLocks noGrp="1"/>
          </p:cNvSpPr>
          <p:nvPr>
            <p:ph type="title"/>
          </p:nvPr>
        </p:nvSpPr>
        <p:spPr>
          <a:xfrm>
            <a:off x="628015" y="2336165"/>
            <a:ext cx="7772400" cy="1143000"/>
          </a:xfrm>
          <a:prstGeom prst="rect">
            <a:avLst/>
          </a:prstGeom>
        </p:spPr>
        <p:txBody>
          <a:bodyPr wrap="square" lIns="92075" tIns="46038" rIns="92075" bIns="46038"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hangingPunct="0"/>
            <a:r>
              <a:rPr lang="zh-CN" altLang="en-US" sz="8000" b="1">
                <a:solidFill>
                  <a:srgbClr val="CC3300"/>
                </a:solidFill>
                <a:latin typeface="Times New Roman" pitchFamily="18" charset="0"/>
                <a:ea typeface="黑体" panose="02010609060101010101" pitchFamily="2" charset="-122"/>
              </a:rPr>
              <a:t>气管插管技术</a:t>
            </a:r>
            <a:br>
              <a:rPr lang="zh-CN" altLang="en-US" b="1" u="none" baseline="0">
                <a:solidFill>
                  <a:srgbClr val="CC3300"/>
                </a:solidFill>
                <a:latin typeface="Times New Roman" pitchFamily="18" charset="0"/>
                <a:ea typeface="黑体" panose="02010609060101010101" pitchFamily="2" charset="-122"/>
              </a:rPr>
            </a:br>
            <a:endParaRPr lang="zh-CN" altLang="en-US"/>
          </a:p>
        </p:txBody>
      </p:sp>
    </p:spTree>
  </p:cSld>
  <p:clrMapOvr>
    <a:masterClrMapping/>
  </p:clrMapOvr>
  <p:transition advClick="0" advTm="6000">
    <p:random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6145" name="标题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</p:spPr>
        <p:txBody>
          <a:bodyPr wrap="square" lIns="92075" tIns="46038" rIns="92075" bIns="46038"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hangingPunct="0"/>
            <a:r>
              <a:rPr lang="zh-CN" altLang="en-US" b="1">
                <a:solidFill>
                  <a:srgbClr val="0070C0"/>
                </a:solidFill>
                <a:latin typeface="Times New Roman" pitchFamily="18" charset="0"/>
              </a:rPr>
              <a:t>目录</a:t>
            </a:r>
            <a:endParaRPr lang="zh-CN" altLang="en-US"/>
          </a:p>
        </p:txBody>
      </p:sp>
      <p:sp>
        <p:nvSpPr>
          <p:cNvPr id="6146" name="内容占位符 2"/>
          <p:cNvSpPr>
            <a:spLocks noGrp="1"/>
          </p:cNvSpPr>
          <p:nvPr>
            <p:ph idx="1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</p:spPr>
        <p:txBody>
          <a:bodyPr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Tx/>
              <a:buChar char="–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Tx/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hangingPunct="0"/>
            <a:r>
              <a:rPr lang="zh-CN" altLang="en-US"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气管插管术概念及应用</a:t>
            </a:r>
            <a:endParaRPr lang="zh-CN" altLang="en-US" b="1" u="none" baseline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hangingPunct="0"/>
            <a:r>
              <a:rPr lang="zh-CN" altLang="en-US"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气管插管术的适应症及禁忌症</a:t>
            </a:r>
            <a:endParaRPr lang="zh-CN" altLang="en-US" b="1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hangingPunct="0"/>
            <a:r>
              <a:rPr lang="zh-CN" altLang="en-US" b="1">
                <a:solidFill>
                  <a:srgbClr val="002060"/>
                </a:solidFill>
              </a:rPr>
              <a:t>气管内插管</a:t>
            </a:r>
            <a:endParaRPr lang="zh-CN" altLang="en-US" b="1" u="none" baseline="0">
              <a:solidFill>
                <a:srgbClr val="002060"/>
              </a:solidFill>
            </a:endParaRPr>
          </a:p>
          <a:p>
            <a:pPr lvl="0" hangingPunct="0"/>
            <a:r>
              <a:rPr lang="zh-CN" altLang="en-US" b="1">
                <a:solidFill>
                  <a:srgbClr val="002060"/>
                </a:solidFill>
              </a:rPr>
              <a:t>拔管术</a:t>
            </a:r>
            <a:endParaRPr lang="zh-CN" altLang="en-US" b="1">
              <a:solidFill>
                <a:srgbClr val="002060"/>
              </a:solidFill>
            </a:endParaRPr>
          </a:p>
          <a:p>
            <a:pPr lvl="0" hangingPunct="0"/>
            <a:r>
              <a:rPr lang="zh-CN" altLang="en-US"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气管插管</a:t>
            </a:r>
            <a:r>
              <a:rPr lang="zh-CN" altLang="en-US" b="1">
                <a:solidFill>
                  <a:srgbClr val="002060"/>
                </a:solidFill>
              </a:rPr>
              <a:t>的并发症</a:t>
            </a:r>
            <a:endParaRPr lang="zh-CN" altLang="en-US" b="1" u="none" baseline="0">
              <a:solidFill>
                <a:srgbClr val="002060"/>
              </a:solidFill>
            </a:endParaRPr>
          </a:p>
          <a:p>
            <a:pPr lvl="0" hangingPunct="0"/>
            <a:endParaRPr lang="zh-CN" altLang="en-US"/>
          </a:p>
        </p:txBody>
      </p:sp>
    </p:spTree>
  </p:cSld>
  <p:clrMapOvr>
    <a:masterClrMapping/>
  </p:clrMapOvr>
  <p:transition advClick="0" advTm="6000">
    <p:random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7169" name="标题 1"/>
          <p:cNvSpPr>
            <a:spLocks noGrp="1"/>
          </p:cNvSpPr>
          <p:nvPr>
            <p:ph type="title"/>
          </p:nvPr>
        </p:nvSpPr>
        <p:spPr>
          <a:xfrm>
            <a:off x="571500" y="1071563"/>
            <a:ext cx="2428875" cy="1143000"/>
          </a:xfrm>
          <a:prstGeom prst="rect">
            <a:avLst/>
          </a:prstGeom>
        </p:spPr>
        <p:txBody>
          <a:bodyPr vert="horz" wrap="square" lIns="92075" tIns="46038" rIns="92075" bIns="46038" numCol="1" anchor="ctr" anchorCtr="0" compatLnSpc="1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marL="0" lvl="0" indent="0" defTabSz="914400" eaLnBrk="1" hangingPunct="0">
              <a:lnSpc>
                <a:spcPct val="100000"/>
              </a:lnSpc>
              <a:buNone/>
            </a:pPr>
            <a:r>
              <a:rPr lang="zh-CN" altLang="en-US" sz="5400" u="none" spc="0" baseline="0">
                <a:solidFill>
                  <a:srgbClr val="002060"/>
                </a:solidFill>
              </a:rPr>
              <a:t>概念</a:t>
            </a:r>
            <a:endParaRPr lang="zh-CN" altLang="en-US" sz="5400" u="none" baseline="0">
              <a:solidFill>
                <a:srgbClr val="002060"/>
              </a:solidFill>
            </a:endParaRPr>
          </a:p>
        </p:txBody>
      </p:sp>
      <p:sp>
        <p:nvSpPr>
          <p:cNvPr id="7170" name="内容占位符 2" title=""/>
          <p:cNvSpPr>
            <a:spLocks noGrp="1"/>
          </p:cNvSpPr>
          <p:nvPr>
            <p:ph idx="1"/>
          </p:nvPr>
        </p:nvSpPr>
        <p:spPr>
          <a:xfrm>
            <a:off x="571500" y="2571750"/>
            <a:ext cx="7772400" cy="19478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Tx/>
              <a:buChar char="–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Tx/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zh-CN" altLang="en-US" b="1">
                <a:solidFill>
                  <a:srgbClr val="002060"/>
                </a:solidFill>
                <a:latin typeface="宋体" pitchFamily="2" charset="-122"/>
              </a:rPr>
              <a:t>气管内插管（</a:t>
            </a:r>
            <a:r>
              <a:rPr lang="en-US" altLang="zh-CN" b="1">
                <a:solidFill>
                  <a:srgbClr val="002060"/>
                </a:solidFill>
                <a:latin typeface="宋体" pitchFamily="2" charset="-122"/>
              </a:rPr>
              <a:t>tracheal intubation</a:t>
            </a:r>
            <a:r>
              <a:rPr lang="zh-CN" altLang="en-US" b="1">
                <a:solidFill>
                  <a:srgbClr val="002060"/>
                </a:solidFill>
                <a:latin typeface="宋体" pitchFamily="2" charset="-122"/>
              </a:rPr>
              <a:t>）是通过口腔或鼻孔经喉把特制的气管导管插入气管内</a:t>
            </a:r>
            <a:endParaRPr lang="zh-CN" altLang="en-US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advClick="0" advTm="6000">
    <p:random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193" name="标题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2814638" cy="1104900"/>
          </a:xfrm>
          <a:prstGeom prst="rect">
            <a:avLst/>
          </a:prstGeom>
        </p:spPr>
        <p:txBody>
          <a:bodyPr vert="horz" wrap="square" lIns="92075" tIns="46038" rIns="92075" bIns="46038" numCol="1" anchor="ctr" anchorCtr="0" compatLnSpc="1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marL="0" lvl="0" indent="0" defTabSz="914400" eaLnBrk="1" hangingPunct="0">
              <a:lnSpc>
                <a:spcPct val="100000"/>
              </a:lnSpc>
              <a:buNone/>
            </a:pPr>
            <a:r>
              <a:rPr lang="zh-CN" altLang="en-US" sz="5400" u="none" spc="0" baseline="0">
                <a:solidFill>
                  <a:srgbClr val="002060"/>
                </a:solidFill>
              </a:rPr>
              <a:t>应 用</a:t>
            </a:r>
            <a:endParaRPr lang="zh-CN" altLang="en-US" sz="5400" u="none" baseline="0">
              <a:solidFill>
                <a:srgbClr val="002060"/>
              </a:solidFill>
            </a:endParaRPr>
          </a:p>
        </p:txBody>
      </p:sp>
      <p:sp>
        <p:nvSpPr>
          <p:cNvPr id="8194" name="内容占位符 2" title=""/>
          <p:cNvSpPr>
            <a:spLocks noGrp="1"/>
          </p:cNvSpPr>
          <p:nvPr>
            <p:ph idx="1"/>
          </p:nvPr>
        </p:nvSpPr>
        <p:spPr>
          <a:xfrm>
            <a:off x="1371600" y="1857375"/>
            <a:ext cx="6272213" cy="3286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Tx/>
              <a:buChar char="–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Tx/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zh-CN" altLang="en-US" b="1">
                <a:solidFill>
                  <a:srgbClr val="002060"/>
                </a:solidFill>
                <a:latin typeface="宋体" pitchFamily="2" charset="-122"/>
              </a:rPr>
              <a:t>全身麻醉</a:t>
            </a:r>
            <a:r>
              <a:rPr lang="en-US" altLang="zh-CN" b="1">
                <a:solidFill>
                  <a:srgbClr val="002060"/>
                </a:solidFill>
                <a:latin typeface="宋体" pitchFamily="2" charset="-122"/>
              </a:rPr>
              <a:t>(</a:t>
            </a:r>
            <a:r>
              <a:rPr lang="zh-CN" altLang="en-US" b="1">
                <a:solidFill>
                  <a:srgbClr val="002060"/>
                </a:solidFill>
                <a:latin typeface="宋体" pitchFamily="2" charset="-122"/>
              </a:rPr>
              <a:t>需要插管者</a:t>
            </a:r>
            <a:r>
              <a:rPr lang="en-US" altLang="zh-CN" b="1">
                <a:solidFill>
                  <a:srgbClr val="002060"/>
                </a:solidFill>
                <a:latin typeface="宋体" pitchFamily="2" charset="-122"/>
              </a:rPr>
              <a:t>)</a:t>
            </a:r>
            <a:endParaRPr lang="en-US" altLang="zh-CN" b="1">
              <a:solidFill>
                <a:srgbClr val="002060"/>
              </a:solidFill>
              <a:latin typeface="宋体" pitchFamily="2" charset="-122"/>
            </a:endParaRPr>
          </a:p>
          <a:p>
            <a:pPr marL="342900" lvl="0" indent="-342900" eaLnBrk="1" hangingPunct="1"/>
            <a:r>
              <a:rPr lang="zh-CN" altLang="en-US" b="1">
                <a:solidFill>
                  <a:srgbClr val="002060"/>
                </a:solidFill>
                <a:latin typeface="宋体" pitchFamily="2" charset="-122"/>
              </a:rPr>
              <a:t>气道梗阻、呼吸困难的治疗</a:t>
            </a:r>
            <a:endParaRPr lang="zh-CN" altLang="en-US" b="1">
              <a:solidFill>
                <a:srgbClr val="002060"/>
              </a:solidFill>
              <a:latin typeface="宋体" pitchFamily="2" charset="-122"/>
            </a:endParaRPr>
          </a:p>
          <a:p>
            <a:pPr marL="342900" lvl="0" indent="-342900" eaLnBrk="1" hangingPunct="1"/>
            <a:r>
              <a:rPr lang="zh-CN" altLang="en-US" b="1">
                <a:solidFill>
                  <a:srgbClr val="002060"/>
                </a:solidFill>
                <a:latin typeface="宋体" pitchFamily="2" charset="-122"/>
              </a:rPr>
              <a:t>心肺脑复苏</a:t>
            </a:r>
            <a:endParaRPr lang="zh-CN" altLang="en-US" b="1">
              <a:solidFill>
                <a:srgbClr val="002060"/>
              </a:solidFill>
              <a:latin typeface="宋体" pitchFamily="2" charset="-122"/>
            </a:endParaRPr>
          </a:p>
          <a:p>
            <a:pPr marL="342900" lvl="0" indent="-342900" eaLnBrk="1" hangingPunct="1"/>
            <a:r>
              <a:rPr lang="zh-CN" altLang="en-US" b="1">
                <a:solidFill>
                  <a:srgbClr val="002060"/>
                </a:solidFill>
                <a:latin typeface="宋体" pitchFamily="2" charset="-122"/>
              </a:rPr>
              <a:t>大咯血急救</a:t>
            </a:r>
            <a:endParaRPr lang="zh-CN" altLang="en-US" b="1">
              <a:solidFill>
                <a:srgbClr val="002060"/>
              </a:solidFill>
              <a:latin typeface="宋体" pitchFamily="2" charset="-122"/>
            </a:endParaRPr>
          </a:p>
          <a:p>
            <a:pPr marL="342900" lvl="0" indent="-342900" eaLnBrk="1" hangingPunct="1"/>
            <a:r>
              <a:rPr lang="zh-CN" altLang="en-US" b="1">
                <a:solidFill>
                  <a:srgbClr val="002060"/>
                </a:solidFill>
                <a:latin typeface="宋体" pitchFamily="2" charset="-122"/>
              </a:rPr>
              <a:t>单侧肺灌洗治疗</a:t>
            </a:r>
            <a:endParaRPr lang="zh-CN" altLang="en-US"/>
          </a:p>
        </p:txBody>
      </p:sp>
    </p:spTree>
  </p:cSld>
  <p:clrMapOvr>
    <a:masterClrMapping/>
  </p:clrMapOvr>
  <p:transition advClick="0" advTm="6000">
    <p:random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9217" name="标题 1"/>
          <p:cNvSpPr>
            <a:spLocks noGrp="1"/>
          </p:cNvSpPr>
          <p:nvPr>
            <p:ph type="title"/>
          </p:nvPr>
        </p:nvSpPr>
        <p:spPr>
          <a:xfrm>
            <a:off x="642938" y="428625"/>
            <a:ext cx="2528888" cy="1143000"/>
          </a:xfrm>
          <a:prstGeom prst="rect">
            <a:avLst/>
          </a:prstGeom>
        </p:spPr>
        <p:txBody>
          <a:bodyPr vert="horz" wrap="square" lIns="92075" tIns="46038" rIns="92075" bIns="46038" numCol="1" anchor="ctr" anchorCtr="0" compatLnSpc="1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marL="0" lvl="0" indent="0" defTabSz="914400" eaLnBrk="1" hangingPunct="0">
              <a:lnSpc>
                <a:spcPct val="100000"/>
              </a:lnSpc>
              <a:buNone/>
            </a:pPr>
            <a:r>
              <a:rPr lang="zh-CN" altLang="en-US" sz="4400" u="none" spc="0" baseline="0">
                <a:solidFill>
                  <a:srgbClr val="002060"/>
                </a:solidFill>
              </a:rPr>
              <a:t>适应症</a:t>
            </a:r>
            <a:endParaRPr lang="zh-CN" altLang="en-US" u="none" baseline="0"/>
          </a:p>
        </p:txBody>
      </p:sp>
      <p:sp>
        <p:nvSpPr>
          <p:cNvPr id="9218" name="内容占位符 2" title=""/>
          <p:cNvSpPr>
            <a:spLocks noGrp="1"/>
          </p:cNvSpPr>
          <p:nvPr>
            <p:ph idx="1"/>
          </p:nvPr>
        </p:nvSpPr>
        <p:spPr>
          <a:xfrm>
            <a:off x="500063" y="1357313"/>
            <a:ext cx="7772400" cy="40719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Tx/>
              <a:buChar char="–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Tx/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zh-CN" altLang="en-US" sz="2800">
                <a:solidFill>
                  <a:srgbClr val="002060"/>
                </a:solidFill>
              </a:rPr>
              <a:t>在全身麻醉时：呼吸道难以保证通畅者如颅内手术、开胸手术、需俯卧位或坐位等特殊体位的全麻手术；如颈部肿瘤压迫气管，颌，面，颈，五官等全麻大手术，极度肥胖病人；全麻药对呼吸有明显抑制或应用肌松药者；都应行气管内插管。</a:t>
            </a:r>
            <a:endParaRPr lang="zh-CN" altLang="en-US" sz="2800">
              <a:solidFill>
                <a:srgbClr val="002060"/>
              </a:solidFill>
            </a:endParaRPr>
          </a:p>
          <a:p>
            <a:pPr marL="342900" lvl="0" indent="-342900" eaLnBrk="1" hangingPunct="1"/>
            <a:r>
              <a:rPr lang="zh-CN" altLang="en-US" sz="2800">
                <a:solidFill>
                  <a:srgbClr val="002060"/>
                </a:solidFill>
              </a:rPr>
              <a:t>在危重病人的抢救中：呼吸衰竭需要进行机械通气者，心肺复苏，药物中毒以及新生儿严重窒息时，都必须行气管内插管。</a:t>
            </a:r>
            <a:endParaRPr lang="zh-CN" altLang="en-US" sz="280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advClick="0" advTm="6000">
    <p:random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0241" name="标题 1"/>
          <p:cNvSpPr>
            <a:spLocks noGrp="1"/>
          </p:cNvSpPr>
          <p:nvPr>
            <p:ph type="title"/>
          </p:nvPr>
        </p:nvSpPr>
        <p:spPr>
          <a:xfrm>
            <a:off x="571500" y="500063"/>
            <a:ext cx="2600325" cy="1143000"/>
          </a:xfrm>
          <a:prstGeom prst="rect">
            <a:avLst/>
          </a:prstGeom>
        </p:spPr>
        <p:txBody>
          <a:bodyPr vert="horz" wrap="square" lIns="92075" tIns="46038" rIns="92075" bIns="46038" numCol="1" anchor="ctr" anchorCtr="0" compatLnSpc="1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marL="0" lvl="0" indent="0" defTabSz="914400" eaLnBrk="1" hangingPunct="0">
              <a:lnSpc>
                <a:spcPct val="100000"/>
              </a:lnSpc>
              <a:buNone/>
            </a:pPr>
            <a:r>
              <a:rPr lang="zh-CN" altLang="en-US" sz="4400" u="none" spc="0" baseline="0">
                <a:solidFill>
                  <a:srgbClr val="002060"/>
                </a:solidFill>
              </a:rPr>
              <a:t>禁忌症</a:t>
            </a:r>
            <a:endParaRPr lang="zh-CN" altLang="en-US" u="none" baseline="0">
              <a:solidFill>
                <a:srgbClr val="002060"/>
              </a:solidFill>
            </a:endParaRPr>
          </a:p>
        </p:txBody>
      </p:sp>
      <p:sp>
        <p:nvSpPr>
          <p:cNvPr id="10242" name="内容占位符 2" title=""/>
          <p:cNvSpPr>
            <a:spLocks noGrp="1"/>
          </p:cNvSpPr>
          <p:nvPr>
            <p:ph idx="1"/>
          </p:nvPr>
        </p:nvSpPr>
        <p:spPr>
          <a:xfrm>
            <a:off x="500063" y="1571625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Tx/>
              <a:buChar char="–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Tx/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algn="just" eaLnBrk="1" hangingPunct="1">
              <a:lnSpc>
                <a:spcPct val="90000"/>
              </a:lnSpc>
              <a:buFont typeface="Arial"/>
              <a:buNone/>
            </a:pPr>
            <a:r>
              <a:rPr lang="en-US" altLang="zh-CN" sz="2800" b="1">
                <a:solidFill>
                  <a:srgbClr val="C00000"/>
                </a:solidFill>
                <a:latin typeface="宋体" pitchFamily="2" charset="-122"/>
              </a:rPr>
              <a:t>(1).</a:t>
            </a:r>
            <a:r>
              <a:rPr lang="zh-CN" altLang="en-US" sz="2800" b="1">
                <a:solidFill>
                  <a:srgbClr val="C00000"/>
                </a:solidFill>
                <a:latin typeface="宋体" pitchFamily="2" charset="-122"/>
              </a:rPr>
              <a:t>绝对禁忌</a:t>
            </a:r>
            <a:r>
              <a:rPr lang="en-US" altLang="zh-CN" sz="2800" b="1">
                <a:solidFill>
                  <a:srgbClr val="C00000"/>
                </a:solidFill>
                <a:latin typeface="宋体" pitchFamily="2" charset="-122"/>
              </a:rPr>
              <a:t>:</a:t>
            </a:r>
            <a:endParaRPr lang="en-US" altLang="zh-CN" sz="2800" b="1">
              <a:solidFill>
                <a:srgbClr val="C00000"/>
              </a:solidFill>
              <a:latin typeface="宋体" pitchFamily="2" charset="-122"/>
            </a:endParaRPr>
          </a:p>
          <a:p>
            <a:pPr marL="342900" lvl="0" indent="-342900" algn="just" eaLnBrk="1" hangingPunct="1">
              <a:lnSpc>
                <a:spcPct val="90000"/>
              </a:lnSpc>
              <a:buFont typeface="Arial"/>
              <a:buNone/>
            </a:pPr>
            <a:r>
              <a:rPr lang="en-US" altLang="zh-CN" sz="2600" b="1">
                <a:solidFill>
                  <a:srgbClr val="002060"/>
                </a:solidFill>
                <a:latin typeface="宋体" pitchFamily="2" charset="-122"/>
              </a:rPr>
              <a:t>①.</a:t>
            </a:r>
            <a:r>
              <a:rPr lang="zh-CN" altLang="en-US" sz="2600" b="1">
                <a:solidFill>
                  <a:srgbClr val="002060"/>
                </a:solidFill>
                <a:latin typeface="宋体" pitchFamily="2" charset="-122"/>
              </a:rPr>
              <a:t>喉水肿</a:t>
            </a:r>
            <a:endParaRPr lang="zh-CN" altLang="en-US" sz="2600" b="1">
              <a:solidFill>
                <a:srgbClr val="002060"/>
              </a:solidFill>
              <a:latin typeface="宋体" pitchFamily="2" charset="-122"/>
            </a:endParaRPr>
          </a:p>
          <a:p>
            <a:pPr marL="342900" lvl="0" indent="-342900" algn="just" eaLnBrk="1" hangingPunct="1">
              <a:lnSpc>
                <a:spcPct val="90000"/>
              </a:lnSpc>
              <a:buFont typeface="Arial"/>
              <a:buNone/>
            </a:pPr>
            <a:r>
              <a:rPr lang="zh-CN" altLang="en-US" sz="2600" b="1">
                <a:solidFill>
                  <a:srgbClr val="002060"/>
                </a:solidFill>
                <a:latin typeface="宋体" pitchFamily="2" charset="-122"/>
              </a:rPr>
              <a:t>②</a:t>
            </a:r>
            <a:r>
              <a:rPr lang="en-US" altLang="zh-CN" sz="2600" b="1">
                <a:solidFill>
                  <a:srgbClr val="002060"/>
                </a:solidFill>
                <a:latin typeface="宋体" pitchFamily="2" charset="-122"/>
              </a:rPr>
              <a:t>.</a:t>
            </a:r>
            <a:r>
              <a:rPr lang="zh-CN" altLang="en-US" sz="2600" b="1">
                <a:solidFill>
                  <a:srgbClr val="002060"/>
                </a:solidFill>
                <a:latin typeface="宋体" pitchFamily="2" charset="-122"/>
              </a:rPr>
              <a:t>急性喉炎</a:t>
            </a:r>
            <a:endParaRPr lang="zh-CN" altLang="en-US" sz="2600" b="1">
              <a:solidFill>
                <a:srgbClr val="002060"/>
              </a:solidFill>
              <a:latin typeface="宋体" pitchFamily="2" charset="-122"/>
            </a:endParaRPr>
          </a:p>
          <a:p>
            <a:pPr marL="342900" lvl="0" indent="-342900" algn="just" eaLnBrk="1" hangingPunct="1">
              <a:lnSpc>
                <a:spcPct val="90000"/>
              </a:lnSpc>
              <a:buFont typeface="Arial"/>
              <a:buNone/>
            </a:pPr>
            <a:r>
              <a:rPr lang="zh-CN" altLang="en-US" sz="2600" b="1">
                <a:solidFill>
                  <a:srgbClr val="002060"/>
                </a:solidFill>
                <a:latin typeface="宋体" pitchFamily="2" charset="-122"/>
              </a:rPr>
              <a:t>③</a:t>
            </a:r>
            <a:r>
              <a:rPr lang="en-US" altLang="zh-CN" sz="2600" b="1">
                <a:solidFill>
                  <a:srgbClr val="002060"/>
                </a:solidFill>
                <a:latin typeface="宋体" pitchFamily="2" charset="-122"/>
              </a:rPr>
              <a:t>.</a:t>
            </a:r>
            <a:r>
              <a:rPr lang="zh-CN" altLang="en-US" sz="2600" b="1">
                <a:solidFill>
                  <a:srgbClr val="002060"/>
                </a:solidFill>
                <a:latin typeface="宋体" pitchFamily="2" charset="-122"/>
              </a:rPr>
              <a:t>喉头粘膜下血肿</a:t>
            </a:r>
            <a:endParaRPr lang="zh-CN" altLang="en-US" sz="2600" b="1">
              <a:solidFill>
                <a:srgbClr val="002060"/>
              </a:solidFill>
              <a:latin typeface="宋体" pitchFamily="2" charset="-122"/>
            </a:endParaRPr>
          </a:p>
          <a:p>
            <a:pPr marL="342900" lvl="0" indent="-342900" algn="just" eaLnBrk="1" hangingPunct="1">
              <a:lnSpc>
                <a:spcPct val="90000"/>
              </a:lnSpc>
              <a:buFont typeface="Arial"/>
              <a:buNone/>
            </a:pPr>
            <a:r>
              <a:rPr lang="en-US" altLang="zh-CN" sz="2800" b="1">
                <a:solidFill>
                  <a:srgbClr val="C00000"/>
                </a:solidFill>
                <a:latin typeface="宋体" pitchFamily="2" charset="-122"/>
              </a:rPr>
              <a:t>(2).</a:t>
            </a:r>
            <a:r>
              <a:rPr lang="zh-CN" altLang="en-US" sz="2800" b="1">
                <a:solidFill>
                  <a:srgbClr val="C00000"/>
                </a:solidFill>
                <a:latin typeface="宋体" pitchFamily="2" charset="-122"/>
              </a:rPr>
              <a:t>相对禁忌</a:t>
            </a:r>
            <a:r>
              <a:rPr lang="en-US" altLang="zh-CN" sz="2800" b="1">
                <a:solidFill>
                  <a:srgbClr val="C00000"/>
                </a:solidFill>
                <a:latin typeface="宋体" pitchFamily="2" charset="-122"/>
              </a:rPr>
              <a:t>:</a:t>
            </a:r>
            <a:endParaRPr lang="en-US" altLang="zh-CN" sz="2800" b="1">
              <a:solidFill>
                <a:srgbClr val="C00000"/>
              </a:solidFill>
              <a:latin typeface="宋体" pitchFamily="2" charset="-122"/>
            </a:endParaRPr>
          </a:p>
          <a:p>
            <a:pPr marL="342900" lvl="0" indent="-342900" algn="just" eaLnBrk="1" hangingPunct="1">
              <a:lnSpc>
                <a:spcPct val="90000"/>
              </a:lnSpc>
              <a:buFont typeface="Arial"/>
              <a:buNone/>
            </a:pPr>
            <a:r>
              <a:rPr lang="zh-CN" altLang="en-US" sz="2600" b="1">
                <a:solidFill>
                  <a:srgbClr val="002060"/>
                </a:solidFill>
                <a:latin typeface="宋体" pitchFamily="2" charset="-122"/>
              </a:rPr>
              <a:t>胸主动脉瘤压迫气管、严重出血素质者</a:t>
            </a:r>
            <a:endParaRPr lang="zh-CN" altLang="en-US" sz="2600" b="1">
              <a:solidFill>
                <a:srgbClr val="002060"/>
              </a:solidFill>
              <a:latin typeface="宋体" pitchFamily="2" charset="-122"/>
            </a:endParaRPr>
          </a:p>
          <a:p>
            <a:pPr marL="342900" lvl="0" indent="-342900" algn="just" eaLnBrk="1" hangingPunct="1">
              <a:lnSpc>
                <a:spcPct val="90000"/>
              </a:lnSpc>
              <a:buFont typeface="Arial"/>
              <a:buNone/>
            </a:pPr>
            <a:r>
              <a:rPr lang="zh-CN" altLang="en-US" sz="2800" b="1">
                <a:solidFill>
                  <a:srgbClr val="002060"/>
                </a:solidFill>
                <a:latin typeface="宋体" pitchFamily="2" charset="-122"/>
              </a:rPr>
              <a:t>                           </a:t>
            </a:r>
            <a:endParaRPr lang="zh-CN" altLang="en-US" sz="2800" b="1">
              <a:solidFill>
                <a:srgbClr val="002060"/>
              </a:solidFill>
              <a:latin typeface="宋体" pitchFamily="2" charset="-122"/>
            </a:endParaRPr>
          </a:p>
          <a:p>
            <a:pPr marL="342900" lvl="0" indent="-342900" algn="just" eaLnBrk="1" hangingPunct="1">
              <a:lnSpc>
                <a:spcPct val="90000"/>
              </a:lnSpc>
              <a:buFont typeface="Arial"/>
              <a:buNone/>
            </a:pPr>
            <a:r>
              <a:rPr lang="zh-CN" altLang="en-US" sz="2800" b="1" u="sng">
                <a:solidFill>
                  <a:schemeClr val="accent2"/>
                </a:solidFill>
                <a:latin typeface="宋体" pitchFamily="2" charset="-122"/>
              </a:rPr>
              <a:t>   </a:t>
            </a:r>
            <a:r>
              <a:rPr lang="zh-CN" altLang="en-US" sz="2600" b="1" u="sng">
                <a:solidFill>
                  <a:srgbClr val="7030A0"/>
                </a:solidFill>
                <a:latin typeface="宋体" pitchFamily="2" charset="-122"/>
              </a:rPr>
              <a:t>但当气管内插管作为抢救病人生命所必须采取的抢救措施时，均无绝对禁忌证存在</a:t>
            </a:r>
            <a:endParaRPr lang="zh-CN" altLang="en-US" sz="2600" b="1" u="sng">
              <a:solidFill>
                <a:srgbClr val="7030A0"/>
              </a:solidFill>
              <a:latin typeface="宋体" pitchFamily="2" charset="-122"/>
            </a:endParaRPr>
          </a:p>
          <a:p>
            <a:pPr marL="342900" lvl="0" indent="-342900" eaLnBrk="1" hangingPunct="1"/>
            <a:endParaRPr lang="zh-CN" altLang="en-US"/>
          </a:p>
        </p:txBody>
      </p:sp>
    </p:spTree>
  </p:cSld>
  <p:clrMapOvr>
    <a:masterClrMapping/>
  </p:clrMapOvr>
  <p:transition advClick="0" advTm="6000">
    <p:random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1265" name="标题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3457575" cy="1143000"/>
          </a:xfrm>
          <a:prstGeom prst="rect">
            <a:avLst/>
          </a:prstGeom>
        </p:spPr>
        <p:txBody>
          <a:bodyPr vert="horz" wrap="square" lIns="92075" tIns="46038" rIns="92075" bIns="46038" numCol="1" anchor="ctr" anchorCtr="0" compatLnSpc="1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marL="0" lvl="0" indent="0" defTabSz="914400" eaLnBrk="1" hangingPunct="0">
              <a:lnSpc>
                <a:spcPct val="100000"/>
              </a:lnSpc>
              <a:buNone/>
            </a:pPr>
            <a:r>
              <a:rPr lang="zh-CN" altLang="en-US" sz="4400" b="1" u="none" spc="0" baseline="0">
                <a:solidFill>
                  <a:srgbClr val="002060"/>
                </a:solidFill>
              </a:rPr>
              <a:t>气管内插管</a:t>
            </a:r>
            <a:endParaRPr lang="zh-CN" altLang="en-US" b="1" u="none" baseline="0"/>
          </a:p>
        </p:txBody>
      </p:sp>
      <p:sp>
        <p:nvSpPr>
          <p:cNvPr id="11266" name="内容占位符 2" title=""/>
          <p:cNvSpPr>
            <a:spLocks noGrp="1"/>
          </p:cNvSpPr>
          <p:nvPr>
            <p:ph idx="1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Tx/>
              <a:buChar char="–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Tx/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algn="just" eaLnBrk="1" hangingPunct="1">
              <a:buFont typeface="Arial"/>
              <a:buNone/>
            </a:pPr>
            <a:r>
              <a:rPr lang="zh-CN" altLang="en-US" b="1">
                <a:solidFill>
                  <a:srgbClr val="FF0000"/>
                </a:solidFill>
                <a:latin typeface="宋体" pitchFamily="2" charset="-122"/>
              </a:rPr>
              <a:t>分类</a:t>
            </a:r>
            <a:endParaRPr lang="zh-CN" altLang="en-US" b="1">
              <a:solidFill>
                <a:srgbClr val="002060"/>
              </a:solidFill>
              <a:latin typeface="宋体" pitchFamily="2" charset="-122"/>
            </a:endParaRPr>
          </a:p>
          <a:p>
            <a:pPr marL="342900" lvl="0" indent="-342900" eaLnBrk="1" hangingPunct="1">
              <a:buFont typeface="Arial"/>
              <a:buNone/>
            </a:pPr>
            <a:r>
              <a:rPr lang="zh-CN" altLang="en-US" b="1">
                <a:solidFill>
                  <a:srgbClr val="002060"/>
                </a:solidFill>
                <a:latin typeface="宋体" pitchFamily="2" charset="-122"/>
              </a:rPr>
              <a:t>根据插管径路分为：</a:t>
            </a:r>
            <a:endParaRPr lang="zh-CN" altLang="en-US" b="1">
              <a:solidFill>
                <a:srgbClr val="002060"/>
              </a:solidFill>
              <a:latin typeface="宋体" pitchFamily="2" charset="-122"/>
            </a:endParaRPr>
          </a:p>
          <a:p>
            <a:pPr marL="342900" lvl="0" indent="-342900" eaLnBrk="1" hangingPunct="1">
              <a:buFont typeface="Arial"/>
              <a:buNone/>
            </a:pPr>
            <a:r>
              <a:rPr lang="zh-CN" altLang="en-US" b="1">
                <a:solidFill>
                  <a:srgbClr val="002060"/>
                </a:solidFill>
                <a:latin typeface="宋体" pitchFamily="2" charset="-122"/>
              </a:rPr>
              <a:t>        经口气管插管（首选）</a:t>
            </a:r>
            <a:endParaRPr lang="zh-CN" altLang="en-US" b="1">
              <a:solidFill>
                <a:srgbClr val="002060"/>
              </a:solidFill>
              <a:latin typeface="宋体" pitchFamily="2" charset="-122"/>
            </a:endParaRPr>
          </a:p>
          <a:p>
            <a:pPr marL="342900" lvl="0" indent="-342900" eaLnBrk="1" hangingPunct="1">
              <a:buFont typeface="Arial"/>
              <a:buNone/>
            </a:pPr>
            <a:r>
              <a:rPr lang="zh-CN" altLang="en-US" b="1">
                <a:solidFill>
                  <a:srgbClr val="002060"/>
                </a:solidFill>
                <a:latin typeface="宋体" pitchFamily="2" charset="-122"/>
              </a:rPr>
              <a:t>        经鼻气管插管</a:t>
            </a:r>
            <a:endParaRPr lang="zh-CN" altLang="en-US" b="1">
              <a:solidFill>
                <a:srgbClr val="002060"/>
              </a:solidFill>
              <a:latin typeface="宋体" pitchFamily="2" charset="-122"/>
            </a:endParaRPr>
          </a:p>
          <a:p>
            <a:pPr marL="342900" lvl="0" indent="-342900" eaLnBrk="1" hangingPunct="1">
              <a:buFont typeface="Arial"/>
              <a:buNone/>
            </a:pPr>
            <a:r>
              <a:rPr lang="zh-CN" altLang="en-US" b="1">
                <a:solidFill>
                  <a:srgbClr val="002060"/>
                </a:solidFill>
                <a:latin typeface="宋体" pitchFamily="2" charset="-122"/>
              </a:rPr>
              <a:t>根据插管时是否显露声门分为：</a:t>
            </a:r>
            <a:endParaRPr lang="zh-CN" altLang="en-US" b="1">
              <a:solidFill>
                <a:srgbClr val="002060"/>
              </a:solidFill>
              <a:latin typeface="宋体" pitchFamily="2" charset="-122"/>
            </a:endParaRPr>
          </a:p>
          <a:p>
            <a:pPr marL="342900" lvl="0" indent="-342900" eaLnBrk="1" hangingPunct="1">
              <a:buFont typeface="Arial"/>
              <a:buNone/>
            </a:pPr>
            <a:r>
              <a:rPr lang="zh-CN" altLang="en-US" b="1">
                <a:solidFill>
                  <a:srgbClr val="002060"/>
                </a:solidFill>
                <a:latin typeface="宋体" pitchFamily="2" charset="-122"/>
              </a:rPr>
              <a:t>        明视插管法        </a:t>
            </a:r>
            <a:endParaRPr lang="zh-CN" altLang="en-US" b="1">
              <a:solidFill>
                <a:srgbClr val="002060"/>
              </a:solidFill>
              <a:latin typeface="宋体" pitchFamily="2" charset="-122"/>
            </a:endParaRPr>
          </a:p>
          <a:p>
            <a:pPr marL="342900" lvl="0" indent="-342900" eaLnBrk="1" hangingPunct="1">
              <a:buFont typeface="Arial"/>
              <a:buNone/>
            </a:pPr>
            <a:r>
              <a:rPr lang="zh-CN" altLang="en-US" b="1">
                <a:solidFill>
                  <a:srgbClr val="002060"/>
                </a:solidFill>
                <a:latin typeface="宋体" pitchFamily="2" charset="-122"/>
              </a:rPr>
              <a:t>        盲探插管法</a:t>
            </a:r>
            <a:endParaRPr lang="zh-CN" altLang="en-US" b="1">
              <a:solidFill>
                <a:srgbClr val="002060"/>
              </a:solidFill>
              <a:latin typeface="宋体" pitchFamily="2" charset="-122"/>
            </a:endParaRPr>
          </a:p>
          <a:p>
            <a:pPr marL="342900" lvl="0" indent="-342900" eaLnBrk="1" hangingPunct="1"/>
            <a:endParaRPr lang="zh-CN" altLang="en-US"/>
          </a:p>
        </p:txBody>
      </p:sp>
    </p:spTree>
  </p:cSld>
  <p:clrMapOvr>
    <a:masterClrMapping/>
  </p:clrMapOvr>
  <p:transition advClick="0" advTm="6000">
    <p:random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2289" name="标题 1"/>
          <p:cNvSpPr>
            <a:spLocks noGrp="1"/>
          </p:cNvSpPr>
          <p:nvPr>
            <p:ph type="title"/>
          </p:nvPr>
        </p:nvSpPr>
        <p:spPr>
          <a:xfrm>
            <a:off x="500063" y="500063"/>
            <a:ext cx="4743450" cy="1143000"/>
          </a:xfrm>
          <a:prstGeom prst="rect">
            <a:avLst/>
          </a:prstGeom>
        </p:spPr>
        <p:txBody>
          <a:bodyPr vert="horz" wrap="square" lIns="92075" tIns="46038" rIns="92075" bIns="46038" numCol="1" anchor="ctr" anchorCtr="0" compatLnSpc="1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0"/>
            <a:r>
              <a:rPr lang="zh-CN" altLang="en-US">
                <a:effectLst>
                  <a:outerShdw blurRad="38100" dist="38100" dir="2700000" algn="tl">
                    <a:schemeClr val="bg2"/>
                  </a:outerShdw>
                </a:effectLst>
                <a:ea typeface="创艺简楷体" charset="-122"/>
              </a:rPr>
              <a:t>经口明视插管法</a:t>
            </a:r>
            <a:endParaRPr lang="zh-CN" altLang="en-US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2290" name="内容占位符 2" title=""/>
          <p:cNvSpPr>
            <a:spLocks noGrp="1"/>
          </p:cNvSpPr>
          <p:nvPr>
            <p:ph idx="1"/>
          </p:nvPr>
        </p:nvSpPr>
        <p:spPr>
          <a:xfrm>
            <a:off x="500063" y="1500188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Tx/>
              <a:buChar char="–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Tx/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zh-CN" altLang="en-US" sz="2800" b="1">
                <a:solidFill>
                  <a:srgbClr val="002060"/>
                </a:solidFill>
                <a:latin typeface="宋体" pitchFamily="2" charset="-122"/>
              </a:rPr>
              <a:t>面罩通气  在给予麻醉药的同时可面罩下给予病人纯氧通气</a:t>
            </a:r>
            <a:r>
              <a:rPr lang="en-US" altLang="zh-CN" sz="2800" b="1">
                <a:solidFill>
                  <a:srgbClr val="002060"/>
                </a:solidFill>
                <a:latin typeface="宋体" pitchFamily="2" charset="-122"/>
              </a:rPr>
              <a:t>2-3</a:t>
            </a:r>
            <a:r>
              <a:rPr lang="zh-CN" altLang="en-US" sz="2800" b="1">
                <a:solidFill>
                  <a:srgbClr val="002060"/>
                </a:solidFill>
                <a:latin typeface="宋体" pitchFamily="2" charset="-122"/>
              </a:rPr>
              <a:t>分钟，供氧排氮，即“预充氧”</a:t>
            </a:r>
            <a:endParaRPr lang="zh-CN" altLang="en-US" sz="2800">
              <a:solidFill>
                <a:srgbClr val="002060"/>
              </a:solidFill>
            </a:endParaRPr>
          </a:p>
        </p:txBody>
      </p:sp>
      <p:pic>
        <p:nvPicPr>
          <p:cNvPr id="12291" name="Picture 4" descr="DSC01892" title=""/>
          <p:cNvPicPr>
            <a:picLocks noChangeAspect="1"/>
          </p:cNvPicPr>
          <p:nvPr/>
        </p:nvPicPr>
        <p:blipFill>
          <a:blip r:embed="rId2"/>
          <a:srcRect l="14765"/>
          <a:stretch>
            <a:fillRect/>
          </a:stretch>
        </p:blipFill>
        <p:spPr>
          <a:xfrm>
            <a:off x="2286000" y="2714625"/>
            <a:ext cx="4822825" cy="3967163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advClick="0" advTm="6000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3313" name="内容占位符 2" title=""/>
          <p:cNvSpPr>
            <a:spLocks noGrp="1"/>
          </p:cNvSpPr>
          <p:nvPr>
            <p:ph idx="1"/>
          </p:nvPr>
        </p:nvSpPr>
        <p:spPr>
          <a:xfrm>
            <a:off x="642938" y="928688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Tx/>
              <a:buChar char="–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Tx/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defTabSz="1042988" eaLnBrk="1" hangingPunct="1">
              <a:spcBef>
                <a:spcPct val="50000"/>
              </a:spcBef>
            </a:pPr>
            <a:r>
              <a:rPr lang="en-US" altLang="zh-CN">
                <a:solidFill>
                  <a:srgbClr val="002060"/>
                </a:solidFill>
              </a:rPr>
              <a:t>2.</a:t>
            </a:r>
            <a:r>
              <a:rPr lang="zh-CN" altLang="en-US">
                <a:solidFill>
                  <a:srgbClr val="002060"/>
                </a:solidFill>
              </a:rPr>
              <a:t>经口插管的头位 </a:t>
            </a:r>
            <a:endParaRPr lang="zh-CN" altLang="en-US">
              <a:solidFill>
                <a:srgbClr val="002060"/>
              </a:solidFill>
            </a:endParaRPr>
          </a:p>
          <a:p>
            <a:pPr marL="342900" lvl="0" indent="-342900" defTabSz="1042988" eaLnBrk="1" hangingPunct="1">
              <a:spcBef>
                <a:spcPct val="50000"/>
              </a:spcBef>
            </a:pPr>
            <a:r>
              <a:rPr lang="en-US" altLang="zh-CN">
                <a:solidFill>
                  <a:srgbClr val="002060"/>
                </a:solidFill>
              </a:rPr>
              <a:t>3.</a:t>
            </a:r>
            <a:r>
              <a:rPr lang="zh-CN" altLang="en-US">
                <a:solidFill>
                  <a:srgbClr val="002060"/>
                </a:solidFill>
              </a:rPr>
              <a:t>喉镜置入： 直喉镜片的置入</a:t>
            </a:r>
            <a:endParaRPr lang="zh-CN" altLang="en-US">
              <a:solidFill>
                <a:srgbClr val="002060"/>
              </a:solidFill>
            </a:endParaRPr>
          </a:p>
          <a:p>
            <a:pPr marL="342900" lvl="0" indent="-342900" defTabSz="1042988" eaLnBrk="1" hangingPunct="1"/>
            <a:endParaRPr lang="zh-CN" altLang="en-US"/>
          </a:p>
        </p:txBody>
      </p:sp>
      <p:pic>
        <p:nvPicPr>
          <p:cNvPr id="13314" name="Picture 2" descr="5" title=""/>
          <p:cNvPicPr>
            <a:picLocks noChangeAspect="1"/>
          </p:cNvPicPr>
          <p:nvPr/>
        </p:nvPicPr>
        <p:blipFill>
          <a:blip r:embed="rId2"/>
          <a:srcRect l="2376" t="1949" r="2376" b="45478"/>
          <a:stretch>
            <a:fillRect/>
          </a:stretch>
        </p:blipFill>
        <p:spPr>
          <a:xfrm>
            <a:off x="642938" y="2360613"/>
            <a:ext cx="7929562" cy="4497387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advClick="0" advTm="6000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4337" name="内容占位符 2" title=""/>
          <p:cNvSpPr>
            <a:spLocks noGrp="1"/>
          </p:cNvSpPr>
          <p:nvPr>
            <p:ph idx="1"/>
          </p:nvPr>
        </p:nvSpPr>
        <p:spPr>
          <a:xfrm>
            <a:off x="714375" y="928688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Tx/>
              <a:buChar char="–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Tx/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en-US" altLang="zh-CN">
                <a:solidFill>
                  <a:srgbClr val="002060"/>
                </a:solidFill>
              </a:rPr>
              <a:t>3.</a:t>
            </a:r>
            <a:r>
              <a:rPr lang="zh-CN" altLang="en-US">
                <a:solidFill>
                  <a:srgbClr val="002060"/>
                </a:solidFill>
              </a:rPr>
              <a:t>喉镜置入： 弯喉镜片的置入</a:t>
            </a:r>
            <a:endParaRPr lang="zh-CN" altLang="en-US">
              <a:solidFill>
                <a:srgbClr val="002060"/>
              </a:solidFill>
            </a:endParaRPr>
          </a:p>
          <a:p>
            <a:pPr marL="342900" lvl="0" indent="-342900" eaLnBrk="1" hangingPunct="1"/>
            <a:endParaRPr lang="zh-CN" altLang="en-US"/>
          </a:p>
        </p:txBody>
      </p:sp>
      <p:pic>
        <p:nvPicPr>
          <p:cNvPr id="14338" name="Picture 3" descr="5" title=""/>
          <p:cNvPicPr>
            <a:picLocks noChangeAspect="1"/>
          </p:cNvPicPr>
          <p:nvPr/>
        </p:nvPicPr>
        <p:blipFill>
          <a:blip r:embed="rId2"/>
          <a:srcRect l="7921" t="55222" r="7921" b="1949"/>
          <a:stretch>
            <a:fillRect/>
          </a:stretch>
        </p:blipFill>
        <p:spPr>
          <a:xfrm>
            <a:off x="0" y="1714500"/>
            <a:ext cx="4429125" cy="37147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4339" name="Picture 4" descr="6" title=""/>
          <p:cNvPicPr>
            <a:picLocks noChangeAspect="1"/>
          </p:cNvPicPr>
          <p:nvPr/>
        </p:nvPicPr>
        <p:blipFill>
          <a:blip r:embed="rId3"/>
          <a:srcRect l="7602" t="4486" r="11403" b="47671"/>
          <a:stretch>
            <a:fillRect/>
          </a:stretch>
        </p:blipFill>
        <p:spPr>
          <a:xfrm>
            <a:off x="4572000" y="1571625"/>
            <a:ext cx="4357688" cy="3786188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advClick="0" advTm="6000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5361" name="Picture 2" descr="zh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572000" cy="335756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5362" name="Picture 3" descr="zh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3438" y="3143250"/>
            <a:ext cx="4500562" cy="37147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advClick="0" advTm="6000">
    <p:random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6385" name="内容占位符 2" title=""/>
          <p:cNvSpPr>
            <a:spLocks noGrp="1"/>
          </p:cNvSpPr>
          <p:nvPr>
            <p:ph idx="1"/>
          </p:nvPr>
        </p:nvSpPr>
        <p:spPr>
          <a:xfrm>
            <a:off x="500063" y="1000125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Tx/>
              <a:buChar char="–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Tx/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defTabSz="1042988" eaLnBrk="1" hangingPunct="1"/>
            <a:r>
              <a:rPr lang="en-US" altLang="zh-CN">
                <a:solidFill>
                  <a:srgbClr val="002060"/>
                </a:solidFill>
              </a:rPr>
              <a:t>4</a:t>
            </a:r>
            <a:r>
              <a:rPr lang="zh-CN" altLang="en-US">
                <a:solidFill>
                  <a:srgbClr val="002060"/>
                </a:solidFill>
              </a:rPr>
              <a:t>．导管插入气管：正确方法</a:t>
            </a:r>
            <a:endParaRPr lang="zh-CN" altLang="en-US">
              <a:solidFill>
                <a:srgbClr val="002060"/>
              </a:solidFill>
            </a:endParaRPr>
          </a:p>
          <a:p>
            <a:pPr marL="342900" lvl="0" indent="-342900" defTabSz="1042988" eaLnBrk="1" hangingPunct="1">
              <a:spcBef>
                <a:spcPct val="50000"/>
              </a:spcBef>
              <a:buNone/>
            </a:pPr>
            <a:r>
              <a:rPr lang="zh-CN" altLang="en-US" sz="2400">
                <a:solidFill>
                  <a:srgbClr val="002060"/>
                </a:solidFill>
                <a:latin typeface="新宋体" pitchFamily="49" charset="-122"/>
                <a:ea typeface="新宋体" pitchFamily="49" charset="-122"/>
              </a:rPr>
              <a:t>    右手以握毛笔状持气管导管从口腔的右侧进入，将导管前端对准声门后，轻柔的插入气管内，直至套囊完全进入声门</a:t>
            </a:r>
            <a:r>
              <a:rPr lang="zh-CN" altLang="en-US" sz="2400">
                <a:solidFill>
                  <a:srgbClr val="002060"/>
                </a:solidFill>
              </a:rPr>
              <a:t> </a:t>
            </a:r>
            <a:endParaRPr lang="zh-CN" altLang="en-US" sz="2400">
              <a:solidFill>
                <a:srgbClr val="002060"/>
              </a:solidFill>
            </a:endParaRPr>
          </a:p>
          <a:p>
            <a:pPr marL="342900" lvl="0" indent="-342900" defTabSz="1042988" eaLnBrk="1" hangingPunct="1"/>
            <a:endParaRPr lang="zh-CN" altLang="en-US"/>
          </a:p>
        </p:txBody>
      </p:sp>
      <p:pic>
        <p:nvPicPr>
          <p:cNvPr id="16386" name="Picture 2" descr="6" title=""/>
          <p:cNvPicPr>
            <a:picLocks noChangeAspect="1"/>
          </p:cNvPicPr>
          <p:nvPr/>
        </p:nvPicPr>
        <p:blipFill>
          <a:blip r:embed="rId2"/>
          <a:srcRect l="14253" t="56083" r="19005" b="3926"/>
          <a:stretch>
            <a:fillRect/>
          </a:stretch>
        </p:blipFill>
        <p:spPr>
          <a:xfrm>
            <a:off x="2928938" y="2547938"/>
            <a:ext cx="5322887" cy="4310062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advClick="0" advTm="6000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7409" name="内容占位符 2" title=""/>
          <p:cNvSpPr>
            <a:spLocks noGrp="1"/>
          </p:cNvSpPr>
          <p:nvPr>
            <p:ph idx="1"/>
          </p:nvPr>
        </p:nvSpPr>
        <p:spPr>
          <a:xfrm>
            <a:off x="500063" y="857250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Tx/>
              <a:buChar char="–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Tx/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en-US" altLang="zh-CN">
                <a:solidFill>
                  <a:srgbClr val="002060"/>
                </a:solidFill>
                <a:latin typeface="新宋体" pitchFamily="49" charset="-122"/>
                <a:ea typeface="新宋体" pitchFamily="49" charset="-122"/>
              </a:rPr>
              <a:t>5</a:t>
            </a:r>
            <a:r>
              <a:rPr lang="zh-CN" altLang="en-US">
                <a:solidFill>
                  <a:srgbClr val="002060"/>
                </a:solidFill>
                <a:latin typeface="新宋体" pitchFamily="49" charset="-122"/>
                <a:ea typeface="新宋体" pitchFamily="49" charset="-122"/>
              </a:rPr>
              <a:t>．导管插入气管：错误的方法</a:t>
            </a:r>
            <a:endParaRPr lang="zh-CN" altLang="en-US">
              <a:solidFill>
                <a:srgbClr val="002060"/>
              </a:solidFill>
              <a:latin typeface="新宋体" pitchFamily="49" charset="-122"/>
              <a:ea typeface="新宋体" pitchFamily="49" charset="-122"/>
            </a:endParaRPr>
          </a:p>
          <a:p>
            <a:pPr marL="342900" lvl="0" indent="-342900" eaLnBrk="1" hangingPunct="1"/>
            <a:endParaRPr lang="zh-CN" altLang="en-US"/>
          </a:p>
        </p:txBody>
      </p:sp>
      <p:pic>
        <p:nvPicPr>
          <p:cNvPr id="17410" name="Picture 2" descr="图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1643063"/>
            <a:ext cx="6681788" cy="49657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advClick="0" advTm="6000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8433" name="内容占位符 2"/>
          <p:cNvSpPr>
            <a:spLocks noGrp="1"/>
          </p:cNvSpPr>
          <p:nvPr>
            <p:ph idx="1"/>
          </p:nvPr>
        </p:nvSpPr>
        <p:spPr>
          <a:xfrm>
            <a:off x="571500" y="1214438"/>
            <a:ext cx="7772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Tx/>
              <a:buChar char="–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Tx/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90525" lvl="0" indent="-390525" defTabSz="1042988" eaLnBrk="1" hangingPunct="0">
              <a:lnSpc>
                <a:spcPct val="100000"/>
              </a:lnSpc>
            </a:pPr>
            <a:r>
              <a:rPr lang="en-US" altLang="zh-CN" sz="3200" u="none" spc="0" baseline="0">
                <a:solidFill>
                  <a:srgbClr val="002060"/>
                </a:solidFill>
                <a:latin typeface="新宋体" pitchFamily="49" charset="-122"/>
                <a:ea typeface="新宋体" pitchFamily="49" charset="-122"/>
              </a:rPr>
              <a:t>6.</a:t>
            </a:r>
            <a:r>
              <a:rPr lang="zh-CN" altLang="en-US" sz="3200" u="none" spc="0" baseline="0">
                <a:solidFill>
                  <a:srgbClr val="002060"/>
                </a:solidFill>
                <a:latin typeface="新宋体" pitchFamily="49" charset="-122"/>
                <a:ea typeface="新宋体" pitchFamily="49" charset="-122"/>
              </a:rPr>
              <a:t>确认导管进入气管的方法</a:t>
            </a:r>
            <a:r>
              <a:rPr lang="en-US" altLang="zh-CN" sz="3200" u="none" spc="0" baseline="0">
                <a:solidFill>
                  <a:srgbClr val="002060"/>
                </a:solidFill>
                <a:latin typeface="新宋体" pitchFamily="49" charset="-122"/>
                <a:ea typeface="新宋体" pitchFamily="49" charset="-122"/>
              </a:rPr>
              <a:t>:</a:t>
            </a:r>
            <a:endParaRPr lang="en-US" altLang="zh-CN" u="none" baseline="0">
              <a:solidFill>
                <a:srgbClr val="002060"/>
              </a:solidFill>
              <a:latin typeface="新宋体" pitchFamily="49" charset="-122"/>
              <a:ea typeface="新宋体" pitchFamily="49" charset="-122"/>
            </a:endParaRPr>
          </a:p>
          <a:p>
            <a:pPr marL="390525" lvl="0" indent="-390525" defTabSz="1042988" eaLnBrk="1" hangingPunct="0">
              <a:lnSpc>
                <a:spcPct val="100000"/>
              </a:lnSpc>
              <a:buNone/>
            </a:pPr>
            <a:r>
              <a:rPr lang="zh-CN" altLang="en-US" sz="3200" u="none" spc="0" baseline="0">
                <a:solidFill>
                  <a:srgbClr val="C00000"/>
                </a:solidFill>
              </a:rPr>
              <a:t>一看</a:t>
            </a:r>
            <a:r>
              <a:rPr lang="zh-CN" altLang="en-US" sz="3200" u="none" spc="0" baseline="0">
                <a:solidFill>
                  <a:srgbClr val="002060"/>
                </a:solidFill>
              </a:rPr>
              <a:t>：导管进入声门；人工通气时双侧胸廓对称起伏；管壁出现“白雾”现象</a:t>
            </a:r>
            <a:endParaRPr lang="zh-CN" altLang="en-US" u="none" baseline="0">
              <a:solidFill>
                <a:srgbClr val="002060"/>
              </a:solidFill>
            </a:endParaRPr>
          </a:p>
          <a:p>
            <a:pPr marL="390525" lvl="0" indent="-390525" defTabSz="1042988" eaLnBrk="1" hangingPunct="0">
              <a:lnSpc>
                <a:spcPct val="100000"/>
              </a:lnSpc>
              <a:buNone/>
            </a:pPr>
            <a:r>
              <a:rPr lang="zh-CN" altLang="en-US" sz="3200" u="none" spc="0" baseline="0">
                <a:solidFill>
                  <a:srgbClr val="C00000"/>
                </a:solidFill>
              </a:rPr>
              <a:t>二听</a:t>
            </a:r>
            <a:r>
              <a:rPr lang="zh-CN" altLang="en-US" sz="3200" u="none" spc="0" baseline="0">
                <a:solidFill>
                  <a:srgbClr val="002060"/>
                </a:solidFill>
              </a:rPr>
              <a:t>：双肺可听到有清晰的肺泡呼吸音</a:t>
            </a:r>
            <a:endParaRPr lang="zh-CN" altLang="en-US" u="none" baseline="0">
              <a:solidFill>
                <a:srgbClr val="002060"/>
              </a:solidFill>
            </a:endParaRPr>
          </a:p>
          <a:p>
            <a:pPr marL="390525" lvl="0" indent="-390525" defTabSz="1042988" eaLnBrk="1" hangingPunct="0">
              <a:lnSpc>
                <a:spcPct val="100000"/>
              </a:lnSpc>
              <a:buNone/>
            </a:pPr>
            <a:r>
              <a:rPr lang="zh-CN" altLang="en-US" sz="3200" u="none" spc="0" baseline="0">
                <a:solidFill>
                  <a:srgbClr val="C00000"/>
                </a:solidFill>
              </a:rPr>
              <a:t>三监测</a:t>
            </a:r>
            <a:r>
              <a:rPr lang="zh-CN" altLang="en-US" sz="3200" u="none" spc="0" baseline="0">
                <a:solidFill>
                  <a:srgbClr val="002060"/>
                </a:solidFill>
              </a:rPr>
              <a:t>：呼气末</a:t>
            </a:r>
            <a:r>
              <a:rPr lang="en-US" altLang="zh-CN" sz="3200" u="none" spc="0" baseline="0">
                <a:solidFill>
                  <a:srgbClr val="002060"/>
                </a:solidFill>
              </a:rPr>
              <a:t>CO2</a:t>
            </a:r>
            <a:r>
              <a:rPr lang="zh-CN" altLang="en-US" sz="3200" u="none" spc="0" baseline="0">
                <a:solidFill>
                  <a:srgbClr val="002060"/>
                </a:solidFill>
              </a:rPr>
              <a:t>分压（</a:t>
            </a:r>
            <a:r>
              <a:rPr lang="en-US" altLang="zh-CN" sz="3200" u="none" spc="0" baseline="0">
                <a:solidFill>
                  <a:srgbClr val="002060"/>
                </a:solidFill>
              </a:rPr>
              <a:t>P</a:t>
            </a:r>
            <a:r>
              <a:rPr lang="en-US" altLang="zh-CN" sz="1800" u="none" spc="0" baseline="0">
                <a:solidFill>
                  <a:srgbClr val="002060"/>
                </a:solidFill>
              </a:rPr>
              <a:t>ET</a:t>
            </a:r>
            <a:r>
              <a:rPr lang="en-US" altLang="zh-CN" sz="3200" u="none" spc="0" baseline="0">
                <a:solidFill>
                  <a:srgbClr val="002060"/>
                </a:solidFill>
              </a:rPr>
              <a:t>CO</a:t>
            </a:r>
            <a:r>
              <a:rPr lang="en-US" altLang="zh-CN" sz="2000" u="none" spc="0" baseline="0">
                <a:solidFill>
                  <a:srgbClr val="002060"/>
                </a:solidFill>
              </a:rPr>
              <a:t>2</a:t>
            </a:r>
            <a:r>
              <a:rPr lang="zh-CN" altLang="en-US" sz="3200" u="none" spc="0" baseline="0">
                <a:solidFill>
                  <a:srgbClr val="002060"/>
                </a:solidFill>
              </a:rPr>
              <a:t>）</a:t>
            </a:r>
            <a:endParaRPr lang="zh-CN" altLang="en-US" u="none" baseline="0">
              <a:solidFill>
                <a:srgbClr val="002060"/>
              </a:solidFill>
            </a:endParaRPr>
          </a:p>
          <a:p>
            <a:pPr marL="342900" lvl="0" indent="-342900" defTabSz="1042988" eaLnBrk="1" hangingPunct="0">
              <a:lnSpc>
                <a:spcPct val="100000"/>
              </a:lnSpc>
            </a:pPr>
            <a:endParaRPr lang="zh-CN" altLang="en-US" u="none" baseline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advClick="0" advTm="6000">
    <p:random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https://d.book118.com/237002160014006032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Soaring">
  <a:themeElements>
    <a:clrScheme name="">
      <a:dk1>
        <a:srgbClr val="000000"/>
      </a:dk1>
      <a:lt1>
        <a:srgbClr val="FFFFFF"/>
      </a:lt1>
      <a:dk2>
        <a:srgbClr val="006600"/>
      </a:dk2>
      <a:lt2>
        <a:srgbClr val="FFCC66"/>
      </a:lt2>
      <a:accent1>
        <a:srgbClr val="00FFFF"/>
      </a:accent1>
      <a:accent2>
        <a:srgbClr val="006600"/>
      </a:accent2>
      <a:accent3>
        <a:srgbClr val="AAB8AA"/>
      </a:accent3>
      <a:accent4>
        <a:srgbClr val="DADADA"/>
      </a:accent4>
      <a:accent5>
        <a:srgbClr val="AAFFFF"/>
      </a:accent5>
      <a:accent6>
        <a:srgbClr val="005C00"/>
      </a:accent6>
      <a:hlink>
        <a:srgbClr val="FF0033"/>
      </a:hlink>
      <a:folHlink>
        <a:srgbClr val="FFFF00"/>
      </a:folHlink>
    </a:clrScheme>
    <a:fontScheme name="Soaring">
      <a:majorFont>
        <a:latin typeface="Arial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</a:spPr>
      <a:bodyPr vert="horz" wrap="non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zh-CN" alt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</a:spPr>
      <a:bodyPr vert="horz" wrap="non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zh-CN" alt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Soaring 1">
        <a:dk1>
          <a:srgbClr val="000000"/>
        </a:dk1>
        <a:lt1>
          <a:srgbClr val="FFFFFF"/>
        </a:lt1>
        <a:dk2>
          <a:srgbClr val="0000FF"/>
        </a:dk2>
        <a:lt2>
          <a:srgbClr val="FFCC66"/>
        </a:lt2>
        <a:accent1>
          <a:srgbClr val="00FFFF"/>
        </a:accent1>
        <a:accent2>
          <a:srgbClr val="3366FF"/>
        </a:accent2>
        <a:accent3>
          <a:srgbClr val="AAAAFF"/>
        </a:accent3>
        <a:accent4>
          <a:srgbClr val="DADADA"/>
        </a:accent4>
        <a:accent5>
          <a:srgbClr val="AAFFFF"/>
        </a:accent5>
        <a:accent6>
          <a:srgbClr val="2D5CE7"/>
        </a:accent6>
        <a:hlink>
          <a:srgbClr val="FF0033"/>
        </a:hlink>
        <a:folHlink>
          <a:srgbClr val="FF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oaring 2">
        <a:dk1>
          <a:srgbClr val="000000"/>
        </a:dk1>
        <a:lt1>
          <a:srgbClr val="FFFFFF"/>
        </a:lt1>
        <a:dk2>
          <a:srgbClr val="000000"/>
        </a:dk2>
        <a:lt2>
          <a:srgbClr val="CCECFF"/>
        </a:lt2>
        <a:accent1>
          <a:srgbClr val="6699FF"/>
        </a:accent1>
        <a:accent2>
          <a:srgbClr val="66CCFF"/>
        </a:accent2>
        <a:accent3>
          <a:srgbClr val="FFFFFF"/>
        </a:accent3>
        <a:accent4>
          <a:srgbClr val="000000"/>
        </a:accent4>
        <a:accent5>
          <a:srgbClr val="B8CAFF"/>
        </a:accent5>
        <a:accent6>
          <a:srgbClr val="5CB9E7"/>
        </a:accent6>
        <a:hlink>
          <a:srgbClr val="CC99FF"/>
        </a:hlink>
        <a:folHlink>
          <a:srgbClr val="00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oaring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CBCBCB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D4D4D4"/>
        </a:accent6>
        <a:hlink>
          <a:srgbClr val="5F5F5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oaring 4">
        <a:dk1>
          <a:srgbClr val="000000"/>
        </a:dk1>
        <a:lt1>
          <a:srgbClr val="FFFFFF"/>
        </a:lt1>
        <a:dk2>
          <a:srgbClr val="008080"/>
        </a:dk2>
        <a:lt2>
          <a:srgbClr val="FFCC66"/>
        </a:lt2>
        <a:accent1>
          <a:srgbClr val="0099CC"/>
        </a:accent1>
        <a:accent2>
          <a:srgbClr val="009999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8A8A"/>
        </a:accent6>
        <a:hlink>
          <a:srgbClr val="6600CC"/>
        </a:hlink>
        <a:folHlink>
          <a:srgbClr val="FF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oaring 5">
        <a:dk1>
          <a:srgbClr val="000000"/>
        </a:dk1>
        <a:lt1>
          <a:srgbClr val="FFFFFF"/>
        </a:lt1>
        <a:dk2>
          <a:srgbClr val="993300"/>
        </a:dk2>
        <a:lt2>
          <a:srgbClr val="FFCC66"/>
        </a:lt2>
        <a:accent1>
          <a:srgbClr val="FF6633"/>
        </a:accent1>
        <a:accent2>
          <a:srgbClr val="CC6600"/>
        </a:accent2>
        <a:accent3>
          <a:srgbClr val="CAADAA"/>
        </a:accent3>
        <a:accent4>
          <a:srgbClr val="DADADA"/>
        </a:accent4>
        <a:accent5>
          <a:srgbClr val="FFB8AD"/>
        </a:accent5>
        <a:accent6>
          <a:srgbClr val="B95C00"/>
        </a:accent6>
        <a:hlink>
          <a:srgbClr val="CC0000"/>
        </a:hlink>
        <a:folHlink>
          <a:srgbClr val="FFFF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宋体</vt:lpstr>
      <vt:lpstr>Times New Roman</vt:lpstr>
      <vt:lpstr>Wingdings</vt:lpstr>
      <vt:lpstr>黑体</vt:lpstr>
      <vt:lpstr>创艺简楷体</vt:lpstr>
      <vt:lpstr>新宋体</vt:lpstr>
      <vt:lpstr>Office Theme</vt:lpstr>
      <vt:lpstr>气管插管技术</vt:lpstr>
      <vt:lpstr>目录</vt:lpstr>
      <vt:lpstr>概念</vt:lpstr>
      <vt:lpstr>应 用</vt:lpstr>
      <vt:lpstr>适应症</vt:lpstr>
      <vt:lpstr>禁忌症</vt:lpstr>
      <vt:lpstr>气管内插管</vt:lpstr>
      <vt:lpstr>经口明视插管法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2024-09-04T16:40:22.334</cp:lastPrinted>
  <dcterms:created xsi:type="dcterms:W3CDTF">2024-09-04T08:40:22Z</dcterms:created>
  <dcterms:modified xsi:type="dcterms:W3CDTF">2024-09-04T08:40:23Z</dcterms:modified>
</cp:coreProperties>
</file>