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BCAF57-4B9A-4149-BB79-86E40A4C7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CB775-3571-441F-ADD6-1007EB7F5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01A904-0C82-4DF8-A323-58C69C483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4F5567-8682-4D94-9AE7-9537208B26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06A27C-FE7A-4592-85A8-6E06701661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ED9FFB-4BA3-444B-BE76-DF3F3CB7D6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0E5502-DAAA-4835-9667-2E4AB96956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9E42AB-A28D-4321-8547-98E5089254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56303-8B70-4710-B067-37642ECBD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864CB-646C-45CB-AB49-50FD586E5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2DD8C-FA9C-4BB6-A3F9-6D167CB358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3.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0140321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运动损伤预防与处理的关键步骤</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运动损伤预防措施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运动损伤处理原则</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常见运动损伤的预防与处理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运动损伤后的康复训练</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9747" b="29747"/>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31751" b="31751"/>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提高运动安全意识</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通过了解运动损伤的危害和预防方法，提高参与者的运动安全意识，减少运动损伤的发生。</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促进运动健康</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通过科学合理的预防措施和及时有效的处理方法，保障参与者的身体健康，提高运动效果。</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推动运动医学发展</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通过对运动损伤的研究和探讨，推动运动医学领域的发展，为运动员和广大运动爱好者提供更加专业的医疗保障。</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273" b="20273"/>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11933" b="11933"/>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根据损伤的性质和程度，运动损伤可分为扭伤、拉伤、挫伤、骨折等多种类型。同时，根据损伤的部位和原因，运动损伤还可分为急性损伤和慢性损伤两大类。</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运动损伤是指在体育运动过程中发生的各种损伤，包括肌肉、韧带、关节、骨骼等部位的损伤。</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运动损伤预防措施</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根据运动员的年龄、性别、身体素质和运动水平，制定个性化的训练计划，合理安排运动负荷，避免过度训练。</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遵循循序渐进的原则，逐步增加运动强度、时间和频率，使运动员的身体逐渐适应运动负荷的增加。</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27002" b="27002"/>
          <a:stretch>
            <a:fillRect/>
          </a:stretch>
        </p:blipFill>
        <p:spPr>
          <a:xfrm>
            <a:off x="6907441" y="1792193"/>
            <a:ext cx="4502196" cy="2732628"/>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密切关注运动员的身体反应，及时调整训练计划，防止因过度疲劳或局部负担过重而引发运动损伤。</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合理安排运动负荷</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做好运动前准备活动</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运动前进行充分的热身活动，提高身体温度，增加肌肉弹性，降低肌肉粘滞性，预防运动损伤的发生。</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热身活动应包括全身性热身和局部性热身，全身性热身如慢跑、跳绳等，局部性热身则针对主要运动部位进行拉伸和激活。</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热身活动的强度和时间应根据运动员的实际情况和即将进行的运动项目来确定。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32236" b="32236"/>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针对运动员身体结构中易受伤的薄弱环节进行有针对性的训练，提高这些部位的抗损伤能力。</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例如，对于足球运动员来说，应加强踝关节周围肌肉的力量和平衡能力训练，以降低踝关节扭伤的风险。</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对于篮球运动员来说，应加强膝关节周围肌肉的力量和稳定性训练，以预防膝关节损伤。</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加强易伤部位的训练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通过全面的身体素质训练，提高运动员的力量、速度、耐力、灵敏度和柔韧性等身体素质水平。</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良好的身体素质不仅可以提高运动员的运动表现，还有助于降低运动损伤的发生率。</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例如，通过力量训练可以增强肌肉力量和耐力，降低肌肉拉伤的风险；通过柔韧性训练可以提高关节活动度和肌肉伸展性，预防关节扭伤和肌肉拉伤等损伤。</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提高运动员的身体素质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运动损伤处理原则</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904945" y="3042418"/>
            <a:ext cx="11060341" cy="1849865"/>
          </a:xfrm>
          <a:custGeom>
            <a:rect l="l" t="t" r="r" b="b"/>
            <a:pathLst>
              <a:path w="12992100" h="2952856">
                <a:moveTo>
                  <a:pt x="0" y="2095606"/>
                </a:moveTo>
                <a:cubicBezTo>
                  <a:pt x="206375" y="1160568"/>
                  <a:pt x="412750" y="225531"/>
                  <a:pt x="1009650" y="304906"/>
                </a:cubicBezTo>
                <a:cubicBezTo>
                  <a:pt x="1606550" y="384281"/>
                  <a:pt x="2797175" y="2622656"/>
                  <a:pt x="3581400" y="2571856"/>
                </a:cubicBezTo>
                <a:cubicBezTo>
                  <a:pt x="4365625" y="2521056"/>
                  <a:pt x="4972050" y="-18944"/>
                  <a:pt x="5715000" y="106"/>
                </a:cubicBezTo>
                <a:cubicBezTo>
                  <a:pt x="6457950" y="19156"/>
                  <a:pt x="7216775" y="2644881"/>
                  <a:pt x="8039100" y="2686156"/>
                </a:cubicBezTo>
                <a:cubicBezTo>
                  <a:pt x="8861425" y="2727431"/>
                  <a:pt x="9823450" y="203306"/>
                  <a:pt x="10648950" y="247756"/>
                </a:cubicBezTo>
                <a:cubicBezTo>
                  <a:pt x="11474450" y="292206"/>
                  <a:pt x="12233275" y="1622531"/>
                  <a:pt x="12992100" y="2952856"/>
                </a:cubicBezTo>
              </a:path>
            </a:pathLst>
          </a:custGeom>
          <a:noFill/>
          <a:ln w="16669">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1094842"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94842" y="1712085"/>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01</a:t>
            </a:r>
          </a:p>
        </p:txBody>
      </p:sp>
      <p:sp>
        <p:nvSpPr>
          <p:cNvPr id="5" name="AutoShape 5"/>
          <p:cNvSpPr/>
          <p:nvPr/>
        </p:nvSpPr>
        <p:spPr>
          <a:xfrm>
            <a:off x="3175406" y="4892284"/>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175406" y="5000061"/>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02</a:t>
            </a:r>
          </a:p>
        </p:txBody>
      </p:sp>
      <p:sp>
        <p:nvSpPr>
          <p:cNvPr id="7" name="AutoShape 7"/>
          <p:cNvSpPr/>
          <p:nvPr/>
        </p:nvSpPr>
        <p:spPr>
          <a:xfrm>
            <a:off x="6746759" y="1611501"/>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746759" y="1716352"/>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03</a:t>
            </a:r>
          </a:p>
        </p:txBody>
      </p:sp>
      <p:sp>
        <p:nvSpPr>
          <p:cNvPr id="9" name="AutoShape 9"/>
          <p:cNvSpPr/>
          <p:nvPr/>
        </p:nvSpPr>
        <p:spPr>
          <a:xfrm>
            <a:off x="7851160" y="4930445"/>
            <a:ext cx="631058" cy="6310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51160" y="5039198"/>
            <a:ext cx="631058" cy="401574"/>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475">
                <a:solidFill>
                  <a:srgbClr val="FFFFFF">
                    <a:alpha val="100000"/>
                  </a:srgbClr>
                </a:solidFill>
                <a:latin typeface="Microsoft Yahei"/>
                <a:ea typeface="Microsoft Yahei"/>
                <a:cs typeface="Microsoft Yahei"/>
              </a:rPr>
              <a:t>04</a:t>
            </a:r>
          </a:p>
        </p:txBody>
      </p:sp>
      <p:sp>
        <p:nvSpPr>
          <p:cNvPr id="11" name="AutoShape 11"/>
          <p:cNvSpPr/>
          <p:nvPr/>
        </p:nvSpPr>
        <p:spPr>
          <a:xfrm>
            <a:off x="1989800" y="1513965"/>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制动</a:t>
            </a:r>
            <a:endParaRPr lang="en-US" sz="1100"/>
          </a:p>
        </p:txBody>
      </p:sp>
      <p:sp>
        <p:nvSpPr>
          <p:cNvPr id="12" name="AutoShape 12"/>
          <p:cNvSpPr/>
          <p:nvPr/>
        </p:nvSpPr>
        <p:spPr>
          <a:xfrm>
            <a:off x="1989801" y="1912430"/>
            <a:ext cx="2323724"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立即停止运动，避免加重损伤。</a:t>
            </a:r>
            <a:endParaRPr lang="en-US" sz="1100"/>
          </a:p>
        </p:txBody>
      </p:sp>
      <p:sp>
        <p:nvSpPr>
          <p:cNvPr id="13" name="AutoShape 13"/>
          <p:cNvSpPr/>
          <p:nvPr/>
        </p:nvSpPr>
        <p:spPr>
          <a:xfrm>
            <a:off x="7572427" y="1513965"/>
            <a:ext cx="257942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冷敷</a:t>
            </a:r>
            <a:endParaRPr lang="en-US" sz="1100"/>
          </a:p>
        </p:txBody>
      </p:sp>
      <p:sp>
        <p:nvSpPr>
          <p:cNvPr id="14" name="AutoShape 14"/>
          <p:cNvSpPr/>
          <p:nvPr/>
        </p:nvSpPr>
        <p:spPr>
          <a:xfrm>
            <a:off x="7572426" y="1912430"/>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用冰袋或冷毛巾对受伤部位进行冷敷，减轻疼痛和肿胀。</a:t>
            </a:r>
            <a:endParaRPr lang="en-US" sz="1100"/>
          </a:p>
        </p:txBody>
      </p:sp>
      <p:sp>
        <p:nvSpPr>
          <p:cNvPr id="15" name="AutoShape 15"/>
          <p:cNvSpPr/>
          <p:nvPr/>
        </p:nvSpPr>
        <p:spPr>
          <a:xfrm>
            <a:off x="4080279" y="4843387"/>
            <a:ext cx="2530719"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加压包扎</a:t>
            </a:r>
            <a:endParaRPr lang="en-US" sz="1100"/>
          </a:p>
        </p:txBody>
      </p:sp>
      <p:sp>
        <p:nvSpPr>
          <p:cNvPr id="16" name="AutoShape 16"/>
          <p:cNvSpPr/>
          <p:nvPr/>
        </p:nvSpPr>
        <p:spPr>
          <a:xfrm>
            <a:off x="4080279" y="5241851"/>
            <a:ext cx="2299372"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用绷带或纱布对受伤部位进行加压包扎，减少出血和渗出。</a:t>
            </a:r>
            <a:endParaRPr lang="en-US" sz="1100"/>
          </a:p>
        </p:txBody>
      </p:sp>
      <p:sp>
        <p:nvSpPr>
          <p:cNvPr id="17" name="AutoShape 17"/>
          <p:cNvSpPr/>
          <p:nvPr/>
        </p:nvSpPr>
        <p:spPr>
          <a:xfrm>
            <a:off x="8807187" y="4829578"/>
            <a:ext cx="254289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抬高伤肢</a:t>
            </a:r>
            <a:endParaRPr lang="en-US" sz="1100"/>
          </a:p>
        </p:txBody>
      </p:sp>
      <p:sp>
        <p:nvSpPr>
          <p:cNvPr id="18" name="AutoShape 18"/>
          <p:cNvSpPr/>
          <p:nvPr/>
        </p:nvSpPr>
        <p:spPr>
          <a:xfrm>
            <a:off x="8807187" y="5228043"/>
            <a:ext cx="2311548" cy="123282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将受伤的肢体抬高，促进血液回流，减轻肿胀和疼痛。</a:t>
            </a:r>
            <a:endParaRPr lang="en-US" sz="1100"/>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早期处理原则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0512" b="2051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热敷和理疗</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在损伤48小时后，可采用热敷、理疗等方法促进局部血液循环，加速组织修复。</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药物治疗</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根据医生建议，可使用外用或口服药物缓解疼痛、消炎消肿。</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适当活动</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在疼痛可忍受的范围内进行适当活动，避免关节僵硬和肌肉萎缩。</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中期处理原则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https://d.book118.com/237014032123006044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2024-09-19T04:01:09.148</cp:lastPrinted>
  <dcterms:created xsi:type="dcterms:W3CDTF">2024-09-18T20:01:09Z</dcterms:created>
  <dcterms:modified xsi:type="dcterms:W3CDTF">2024-09-18T20:01:11Z</dcterms:modified>
</cp:coreProperties>
</file>