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56CCC7-FB97-40A1-8B4A-8FDE4B0E4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0C5CF-D79A-4FAB-B9FB-F3E3608CE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5A13AA-6CEE-410B-90E0-6DD89325E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E13FFF-04F0-43A8-9FA9-0548FD99A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28D649-AD7D-471F-A5C9-04A733774D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41B45C-CFA6-4D55-AC10-AD3D03E42B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F120F9-1611-49E0-9F6A-F0CD00E643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FC8702-1E1B-401F-ACEC-DB2703D6DD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62CAA-838A-4D85-8229-F08FD7D7A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25E13-3E64-4103-8156-7BD35A943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B9BDF-42C7-4A5B-AAE1-4C0D8D7B1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54006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安全生产管理制度与危废管理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危废管理概述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安全生产管理制度的核心内容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危废管理的核心内容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安全生产管理制度与危废管理的关系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企业实施安全生产管理制度与危废管理的建议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通过建立和实施安全生产管理制度，企业可以最大限度地减少工作场所事故和伤害，保护员工的生命安全和财产安全。</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促进企业可持续发展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安全生产是企业稳定运营的基础，有助于维护企业形象和声誉，增强投资者和客户的信心，从而推动企业可持续发展。</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履行社会责任</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企业作为社会成员之一，有责任关注员工安全和社会环境。建立完善的安全生产管理制度有助于企业履行社会责任，赢得社会尊重和认可。</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确保员工生命安全和财产安全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7202" r="17202"/>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安全生产法律法规</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国家层面制定的安全生产法律法规是企业建立安全生产管理制度的基础和依据。</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应急救援预案</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针对可能发生的突发事件或事故，制定相应的应急救援预案，确保在紧急情况下能够迅速、有效地进行处置。</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安全生产责任制</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明确各级管理人员和员工在安全生产中的职责和权力，形成全员参与的安全生产管理体系。</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安全操作规程</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针对企业生产过程中可能存在的危险源和风险因素，制定相应的安全操作规程，规范员工的操作行为。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83" r="18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安全生产管理起源于工业革命时期，随着工业生产的快速发展，工作场所安全问题逐渐凸显。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20世纪初至中期，各国政府和企业开始重视安全生产管理，纷纷制定相关法规和制度，推动安全生产管理的发展。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20世纪后期至今，随着科技的不断进步和管理理念的不断更新，安全生产管理制度逐渐完善并走向成熟。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危废管理概述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危废的定义与分类</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危险废物（简称危废）是指因其毒性、腐蚀性、易燃性、爆炸性或者感染性等特性，可能对生态环境或者人体健康造成有害影响，需要特别管理的固体废物。</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根据危废的性质和来源，可将其分为工业危废、医疗危废、社会源危废等几大类。其中，工业危废又可细分为重金属废渣、废酸、废碱、有机溶剂废物等。</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分类</a:t>
              </a:r>
            </a:p>
          </p:txBody>
        </p:sp>
      </p:grpSp>
      <p:pic>
        <p:nvPicPr>
          <p:cNvPr id="34" name="Picture 34"/>
          <p:cNvPicPr>
            <a:picLocks noChangeAspect="1"/>
          </p:cNvPicPr>
          <p:nvPr/>
        </p:nvPicPr>
        <p:blipFill>
          <a:blip r:embed="rId3"/>
          <a:srcRect l="12338" r="12338"/>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6750" r="16750"/>
          <a:stretch>
            <a:fillRect/>
          </a:stretch>
        </p:blipFill>
        <p:spPr>
          <a:xfrm>
            <a:off x="293665" y="3514624"/>
            <a:ext cx="2857500" cy="2857500"/>
          </a:xfrm>
          <a:prstGeom prst="ellipse">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455" b="845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110" b="161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危废的危害与影响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对生态环境的危害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危废若不妥善处理，会对土壤、水源和空气造成污染，破坏生态平衡，影响生物多样性。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对人体健康的危害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危废中的有毒有害物质可通过多种途径进入人体，对人体健康造成直接或潜在的危害，如致癌、致畸、致突变等。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对社会经济的影响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危废处理不当不仅会造成资源浪费，还会增加环境治理成本，影响社会经济的可持续发展。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初始阶段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早期的危废管理主要侧重于末端治理，即在危废产生后进行无害化处理或处置。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随着环保意识的提高和技术的进步，危废管理逐渐从末端治理向全过程管理转变，强调从源头减少危废的产生和排放。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当前趋势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当前，危废管理正朝着资源化、减量化和无害化的方向发展，注重通过技术创新和制度完善来提高危废处理效率和效果。同时，加强国际合作与交流，共同应对全球性的危废问题。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危废管理的历史与发展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安全生产管理制度的核心内容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明确各级管理人员和操作人员的安全职责。</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建立安全生产目标责任考核体系，对各级管理人员和操作人员的安全生产职责履行情况进行定期考核与奖惩。</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强化企业负责人的安全责任，确保安全生产投入和各项安全措施的落实。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652304" y="1008278"/>
            <a:ext cx="4886325" cy="4876800"/>
            <a:chOff x="3652304" y="1008278"/>
            <a:chExt cx="4886325" cy="4876800"/>
          </a:xfrm>
        </p:grpSpPr>
        <p:sp>
          <p:nvSpPr>
            <p:cNvPr id="3" name="Freeform 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2"/>
            <a:srcRect l="16232" r="16232"/>
            <a:stretch>
              <a:fillRect/>
            </a:stretch>
          </p:blipFill>
          <p:spPr>
            <a:xfrm>
              <a:off x="4901338" y="2257609"/>
              <a:ext cx="2386669" cy="2355913"/>
            </a:xfrm>
            <a:prstGeom prst="rect">
              <a:avLst/>
            </a:prstGeom>
            <a:ln w="12668"/>
          </p:spPr>
        </p:pic>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a:t>
              </a:r>
            </a:p>
          </p:txBody>
        </p:sp>
      </p:grpSp>
      <p:grpSp>
        <p:nvGrpSpPr>
          <p:cNvPr id="45" name="Group 45"/>
          <p:cNvGrpSpPr/>
          <p:nvPr/>
        </p:nvGrpSpPr>
        <p:grpSpPr>
          <a:xfrm>
            <a:off x="749488" y="1679928"/>
            <a:ext cx="2931336" cy="1654845"/>
            <a:chOff x="749488" y="1679928"/>
            <a:chExt cx="2931336" cy="1654845"/>
          </a:xfrm>
        </p:grpSpPr>
        <p:sp>
          <p:nvSpPr>
            <p:cNvPr id="46" name="TextBox 46"/>
            <p:cNvSpPr txBox="1"/>
            <p:nvPr/>
          </p:nvSpPr>
          <p:spPr>
            <a:xfrm>
              <a:off x="749488" y="1679928"/>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制定安全检查计划，明确检查的目的、要求、内容和具体计划。</a:t>
              </a:r>
            </a:p>
          </p:txBody>
        </p:sp>
      </p:grpSp>
      <p:grpSp>
        <p:nvGrpSpPr>
          <p:cNvPr id="47" name="Group 47"/>
          <p:cNvGrpSpPr/>
          <p:nvPr/>
        </p:nvGrpSpPr>
        <p:grpSpPr>
          <a:xfrm>
            <a:off x="682813" y="4230233"/>
            <a:ext cx="2931336" cy="1654845"/>
            <a:chOff x="682813" y="4230233"/>
            <a:chExt cx="2931336" cy="1654845"/>
          </a:xfrm>
        </p:grpSpPr>
        <p:sp>
          <p:nvSpPr>
            <p:cNvPr id="48" name="TextBox 48"/>
            <p:cNvSpPr txBox="1"/>
            <p:nvPr/>
          </p:nvSpPr>
          <p:spPr>
            <a:xfrm>
              <a:off x="682813"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建立安全检查档案，对历次检查情况进行记录和分析。</a:t>
              </a:r>
            </a:p>
          </p:txBody>
        </p:sp>
      </p:grpSp>
      <p:grpSp>
        <p:nvGrpSpPr>
          <p:cNvPr id="49" name="Group 49"/>
          <p:cNvGrpSpPr/>
          <p:nvPr/>
        </p:nvGrpSpPr>
        <p:grpSpPr>
          <a:xfrm>
            <a:off x="8576784" y="1554515"/>
            <a:ext cx="2931336" cy="1654845"/>
            <a:chOff x="8576784" y="1554515"/>
            <a:chExt cx="2931336" cy="1654845"/>
          </a:xfrm>
        </p:grpSpPr>
        <p:sp>
          <p:nvSpPr>
            <p:cNvPr id="50" name="TextBox 50"/>
            <p:cNvSpPr txBox="1"/>
            <p:nvPr/>
          </p:nvSpPr>
          <p:spPr>
            <a:xfrm>
              <a:off x="8576784" y="155451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定期组织全面的安全检查，及时发现和消除事故隐患。</a:t>
              </a:r>
            </a:p>
          </p:txBody>
        </p:sp>
      </p:grpSp>
      <p:grpSp>
        <p:nvGrpSpPr>
          <p:cNvPr id="51" name="Group 51"/>
          <p:cNvGrpSpPr/>
          <p:nvPr/>
        </p:nvGrpSpPr>
        <p:grpSpPr>
          <a:xfrm>
            <a:off x="8643459" y="4161971"/>
            <a:ext cx="2931336" cy="1654845"/>
            <a:chOff x="8643459" y="4161971"/>
            <a:chExt cx="2931336" cy="1654845"/>
          </a:xfrm>
        </p:grpSpPr>
        <p:sp>
          <p:nvSpPr>
            <p:cNvPr id="52" name="TextBox 52"/>
            <p:cNvSpPr txBox="1"/>
            <p:nvPr/>
          </p:nvSpPr>
          <p:spPr>
            <a:xfrm>
              <a:off x="8643459"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对检查中发现的问题进行跟踪，确保问题得到及时解决。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安全培训制度</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438456" y="1876743"/>
            <a:ext cx="2267763" cy="1552257"/>
            <a:chOff x="438456" y="1876743"/>
            <a:chExt cx="2267763" cy="1552257"/>
          </a:xfrm>
        </p:grpSpPr>
        <p:sp>
          <p:nvSpPr>
            <p:cNvPr id="36" name="TextBox 36"/>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对新入职员工进行三级安全教育，确保他们了解和掌握本岗位的安全操作规程和注意事项。</a:t>
              </a:r>
            </a:p>
          </p:txBody>
        </p:sp>
      </p:grpSp>
      <p:grpSp>
        <p:nvGrpSpPr>
          <p:cNvPr id="37" name="Group 37"/>
          <p:cNvGrpSpPr/>
          <p:nvPr/>
        </p:nvGrpSpPr>
        <p:grpSpPr>
          <a:xfrm>
            <a:off x="9328252" y="1433831"/>
            <a:ext cx="2267763" cy="1552257"/>
            <a:chOff x="9328252" y="1433831"/>
            <a:chExt cx="2267763" cy="1552257"/>
          </a:xfrm>
        </p:grpSpPr>
        <p:sp>
          <p:nvSpPr>
            <p:cNvPr id="38" name="TextBox 38"/>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对在岗员工进行定期的安全培训，提高他们的安全意识和操作技能。</a:t>
              </a:r>
            </a:p>
          </p:txBody>
        </p:sp>
      </p:grpSp>
      <p:grpSp>
        <p:nvGrpSpPr>
          <p:cNvPr id="39" name="Group 39"/>
          <p:cNvGrpSpPr/>
          <p:nvPr/>
        </p:nvGrpSpPr>
        <p:grpSpPr>
          <a:xfrm>
            <a:off x="9407729" y="4148477"/>
            <a:ext cx="2267763" cy="1552257"/>
            <a:chOff x="9407729" y="4148477"/>
            <a:chExt cx="2267763" cy="1552257"/>
          </a:xfrm>
        </p:grpSpPr>
        <p:sp>
          <p:nvSpPr>
            <p:cNvPr id="40" name="TextBox 40"/>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对特种作业人员进行专门的培训，确保他们具备相应的特种作业资格。</a:t>
              </a:r>
            </a:p>
          </p:txBody>
        </p:sp>
      </p:grpSp>
      <p:grpSp>
        <p:nvGrpSpPr>
          <p:cNvPr id="41" name="Group 41"/>
          <p:cNvGrpSpPr/>
          <p:nvPr/>
        </p:nvGrpSpPr>
        <p:grpSpPr>
          <a:xfrm>
            <a:off x="773817" y="4651799"/>
            <a:ext cx="2267763" cy="1552257"/>
            <a:chOff x="773817" y="4651799"/>
            <a:chExt cx="2267763" cy="1552257"/>
          </a:xfrm>
        </p:grpSpPr>
        <p:sp>
          <p:nvSpPr>
            <p:cNvPr id="42" name="TextBox 42"/>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建立安全培训档案，对员工的安全培训情况进行记录和管理。</a:t>
              </a:r>
            </a:p>
          </p:txBody>
        </p:sp>
      </p:grpSp>
      <p:grpSp>
        <p:nvGrpSpPr>
          <p:cNvPr id="43" name="Group 43"/>
          <p:cNvGrpSpPr/>
          <p:nvPr/>
        </p:nvGrpSpPr>
        <p:grpSpPr>
          <a:xfrm>
            <a:off x="3652304" y="1008278"/>
            <a:ext cx="4886325" cy="4876800"/>
            <a:chOff x="3652304" y="1008278"/>
            <a:chExt cx="4886325" cy="4876800"/>
          </a:xfrm>
        </p:grpSpPr>
        <p:sp>
          <p:nvSpPr>
            <p:cNvPr id="44" name="Freeform 4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47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7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事故报告与应急处理制度</a:t>
              </a:r>
            </a:p>
          </p:txBody>
        </p:sp>
      </p:grpSp>
      <p:grpSp>
        <p:nvGrpSpPr>
          <p:cNvPr id="31" name="Group 31"/>
          <p:cNvGrpSpPr/>
          <p:nvPr/>
        </p:nvGrpSpPr>
        <p:grpSpPr>
          <a:xfrm>
            <a:off x="1680979" y="1460180"/>
            <a:ext cx="2931336" cy="1654845"/>
            <a:chOff x="1680979" y="1460180"/>
            <a:chExt cx="2931336" cy="1654845"/>
          </a:xfrm>
        </p:grpSpPr>
        <p:sp>
          <p:nvSpPr>
            <p:cNvPr id="32" name="TextBox 32"/>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建立事故报告程序，确保事故发生后能够及时、准确地进行报告。</a:t>
              </a:r>
            </a:p>
          </p:txBody>
        </p:sp>
      </p:grpSp>
      <p:grpSp>
        <p:nvGrpSpPr>
          <p:cNvPr id="33" name="Group 33"/>
          <p:cNvGrpSpPr/>
          <p:nvPr/>
        </p:nvGrpSpPr>
        <p:grpSpPr>
          <a:xfrm>
            <a:off x="1680979" y="3909306"/>
            <a:ext cx="2931336" cy="1654845"/>
            <a:chOff x="1680979" y="3909306"/>
            <a:chExt cx="2931336" cy="1654845"/>
          </a:xfrm>
        </p:grpSpPr>
        <p:sp>
          <p:nvSpPr>
            <p:cNvPr id="34" name="TextBox 34"/>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对事故进行调查分析，找出事故原因并提出改进措施，防止类似事故再次发生。</a:t>
              </a:r>
            </a:p>
          </p:txBody>
        </p:sp>
      </p:grpSp>
      <p:grpSp>
        <p:nvGrpSpPr>
          <p:cNvPr id="35" name="Group 35"/>
          <p:cNvGrpSpPr/>
          <p:nvPr/>
        </p:nvGrpSpPr>
        <p:grpSpPr>
          <a:xfrm>
            <a:off x="7695147" y="1460180"/>
            <a:ext cx="2931336" cy="1654845"/>
            <a:chOff x="7695147" y="1460180"/>
            <a:chExt cx="2931336" cy="1654845"/>
          </a:xfrm>
        </p:grpSpPr>
        <p:sp>
          <p:nvSpPr>
            <p:cNvPr id="36" name="TextBox 36"/>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制定应急预案，明确应急处置措施和人员分工，确保在紧急情况下能够迅速、有效地进行处置。</a:t>
              </a:r>
            </a:p>
          </p:txBody>
        </p:sp>
      </p:grpSp>
      <p:grpSp>
        <p:nvGrpSpPr>
          <p:cNvPr id="37" name="Group 37"/>
          <p:cNvGrpSpPr/>
          <p:nvPr/>
        </p:nvGrpSpPr>
        <p:grpSpPr>
          <a:xfrm>
            <a:off x="7695147" y="3909306"/>
            <a:ext cx="2931336" cy="1654845"/>
            <a:chOff x="7695147" y="3909306"/>
            <a:chExt cx="2931336" cy="1654845"/>
          </a:xfrm>
        </p:grpSpPr>
        <p:sp>
          <p:nvSpPr>
            <p:cNvPr id="38" name="TextBox 38"/>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定期组织应急演练，提高员工的应急处置能力和协同配合能力。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https://d.book118.com/237054006130006042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2024-09-16T02:27:04.530</cp:lastPrinted>
  <dcterms:created xsi:type="dcterms:W3CDTF">2024-09-15T18:27:04Z</dcterms:created>
  <dcterms:modified xsi:type="dcterms:W3CDTF">2024-09-15T18:27:06Z</dcterms:modified>
</cp:coreProperties>
</file>