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319B9-3631-43FF-BBB4-0231E261A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01E60-2043-4BD8-A358-F64168479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AC883-9AF5-4257-A562-F256DD4E2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45F2F-D47B-43D5-8A6A-7A39965DB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79EB10-A47E-4075-9D2F-BD3F6C4BC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B4069-9ECE-45D9-A0D8-67E456F63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5F57E5-3EED-4B72-AAA3-B2BA4A2D1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57B51-1FC8-4E07-8F5C-8B96D3E8E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D1DEC-CD72-4054-B969-C23F8F762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1487C-2E00-4270-809A-79EE394E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716F2-92D5-4813-93C0-10B761D77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31" Type="http://schemas.openxmlformats.org/officeDocument/2006/relationships/tags" Target="../tags/tag206.xml" /><Relationship Id="rId32" Type="http://schemas.openxmlformats.org/officeDocument/2006/relationships/tags" Target="../tags/tag207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0.xml" /><Relationship Id="rId20" Type="http://schemas.openxmlformats.org/officeDocument/2006/relationships/tags" Target="../tags/tag258.xml" /><Relationship Id="rId21" Type="http://schemas.openxmlformats.org/officeDocument/2006/relationships/tags" Target="../tags/tag259.xml" /><Relationship Id="rId22" Type="http://schemas.openxmlformats.org/officeDocument/2006/relationships/tags" Target="../tags/tag260.xml" /><Relationship Id="rId23" Type="http://schemas.openxmlformats.org/officeDocument/2006/relationships/tags" Target="../tags/tag261.xml" /><Relationship Id="rId24" Type="http://schemas.openxmlformats.org/officeDocument/2006/relationships/tags" Target="../tags/tag262.xml" /><Relationship Id="rId25" Type="http://schemas.openxmlformats.org/officeDocument/2006/relationships/tags" Target="../tags/tag263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630350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人中疔的护理查房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疾病相关知识回顾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病史简介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疾病相关知识回顾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人中疔的定义和分类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人中疔是一种常见的皮肤病，主要表现为局部红肿、疼痛、化脓等症状。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人中疔可以分为急性人中疔和慢性人中疔两种类型，其中急性人中疔较为常见，慢性人中疔较为少见。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急性人中疔通常表现为局部红肿、疼痛、化脓等症状，而慢性人中疔则表现为局部皮肤增厚、色素沉着、瘙痒等症状。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人中疔的治疗方法主要包括药物治疗、物理治疗和手术治疗等，具体治疗方法需要根据患者的病情和身体状况来决定。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人中疔的病因和病理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89381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969972" y="1602105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369120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病因：多为外感风热邪毒，内蕴痰火，郁结于面部所致。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534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8454" y="1602105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808274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病理：病位在面部，病机为风热邪毒、痰火郁结，导致局部气血凝滞，经络不通，形成疔疮。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893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3691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临床表现：局部红肿疼痛，可伴有发热、头痛、口渴、便秘等症状。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969972" y="4272711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5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70171" y="4272711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693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治疗原则：以清热解毒、消肿止痛为主，辅以活血化瘀、通经活络等方法。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人中疔的常见症状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595" y="1477321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18633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局部红肿热痛：疔疮部位出现红肿、发热、疼痛等症状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733289" y="2762010"/>
            <a:ext cx="1635696" cy="11583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317" y="1477321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350" y="3118633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脓肿形成：疔疮中心出现脓肿，周围皮肤红肿、疼痛加剧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004308" y="2762010"/>
            <a:ext cx="1635696" cy="11583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635" y="1477321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667" y="3118633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发热：疔疮患者可能出现发热、寒战等症状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275328" y="2762010"/>
            <a:ext cx="1635696" cy="11583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655" y="1477321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687" y="3118633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淋巴结肿大：疔疮附近淋巴结可能出现肿大、疼痛等症状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7545646" y="2762010"/>
            <a:ext cx="1635696" cy="11583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376" y="1477321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707" y="3118633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全身不适：疔疮患者可能出现全身不适、乏力、食欲不振等症状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6"/>
            </p:custDataLst>
          </p:nvPr>
        </p:nvSpPr>
        <p:spPr>
          <a:xfrm>
            <a:off x="9816666" y="2762010"/>
            <a:ext cx="1635696" cy="11583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病史简介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807752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3"/>
            </p:custDataLst>
          </p:nvPr>
        </p:nvSpPr>
        <p:spPr>
          <a:xfrm>
            <a:off x="6807752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4"/>
            </p:custDataLst>
          </p:nvPr>
        </p:nvSpPr>
        <p:spPr>
          <a:xfrm>
            <a:off x="6300625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职业：学生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5"/>
            </p:custDataLst>
          </p:nvPr>
        </p:nvSpPr>
        <p:spPr>
          <a:xfrm>
            <a:off x="6299269" y="4722500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生活习惯：作息规律，无不良嗜好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1116135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1116135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8"/>
            </p:custDataLst>
          </p:nvPr>
        </p:nvSpPr>
        <p:spPr>
          <a:xfrm>
            <a:off x="609008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年龄：25岁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9"/>
            </p:custDataLst>
          </p:nvPr>
        </p:nvSpPr>
        <p:spPr>
          <a:xfrm>
            <a:off x="608330" y="4722500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治疗史：已接受抗生素治疗，病情有所好转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3962282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3962282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12"/>
            </p:custDataLst>
          </p:nvPr>
        </p:nvSpPr>
        <p:spPr>
          <a:xfrm>
            <a:off x="3454478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性别：男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3453800" y="4707585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家庭情况：父母健在，无家族病史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653221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27" name="文本框 26"/>
          <p:cNvSpPr txBox="1"/>
          <p:nvPr>
            <p:custDataLst>
              <p:tags r:id="rId15"/>
            </p:custDataLst>
          </p:nvPr>
        </p:nvSpPr>
        <p:spPr>
          <a:xfrm>
            <a:off x="9653221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6"/>
            </p:custDataLst>
          </p:nvPr>
        </p:nvSpPr>
        <p:spPr>
          <a:xfrm>
            <a:off x="9146095" y="2075000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病史：近期出现面部疔疮，伴有疼痛、肿胀、发热等症状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4" name="文本框 183"/>
          <p:cNvSpPr txBox="1"/>
          <p:nvPr>
            <p:custDataLst>
              <p:tags r:id="rId17"/>
            </p:custDataLst>
          </p:nvPr>
        </p:nvSpPr>
        <p:spPr>
          <a:xfrm>
            <a:off x="9144739" y="4723178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心理状况：情绪稳定，积极配合治疗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现病史：患者近期出现面部疔疮，伴有疼痛、红肿、发热等症状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家族史：无特殊家族史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体格检查：面部疔疮，局部红肿、疼痛，体温升高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诊断：人中疔，中医诊断为热毒蕴结，西医诊断为面部疔疮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护理措施：保持面部清洁，避免挤压，注意饮食清淡，保持心情舒畅。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主诉：患者出现面部疔疮，疼痛剧烈，影响日常生活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既往史：患者无相关病史，身体健康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过敏史：无过敏史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辅助检查：血常规、尿常规、肝肾功能等检查正常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治疗方案：采用中医疗法，清热解毒，消肿止痛，配合西医抗生素治疗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269331" y="1221740"/>
            <a:ext cx="4277977" cy="2232909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274275" y="1222446"/>
            <a:ext cx="4277977" cy="22329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522140" y="1396870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患者既往史：是否有其他疾病，如高血压、糖尿病等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32692" y="1221740"/>
            <a:ext cx="4277977" cy="2232909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38341" y="1222446"/>
            <a:ext cx="4277977" cy="223290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86913" y="1396870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家族史：是否有家族遗传病史，如癌症、心脏病等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269331" y="4016054"/>
            <a:ext cx="4277977" cy="2232909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274275" y="4016761"/>
            <a:ext cx="4277977" cy="22329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521434" y="4191185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过敏史：是否有药物、食物或其他物质过敏史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32692" y="4016054"/>
            <a:ext cx="4277977" cy="2232909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38341" y="4016761"/>
            <a:ext cx="4277977" cy="223290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85501" y="4191185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生活习惯：患者的生活习惯，如吸烟、饮酒、运动等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240035" y="4077806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240035" y="3929244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30874" y="3929926"/>
            <a:ext cx="89000" cy="1483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869037" y="4089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持续时间：疼痛可能持续一段时间，也可能反复出现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240035" y="1370983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240035" y="1221740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30874" y="1222421"/>
            <a:ext cx="89000" cy="1483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869037" y="1374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原因：人中疔是一种严重的皮肤病，可能导致疼痛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240035" y="2724395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240035" y="2575151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30874" y="2576514"/>
            <a:ext cx="89000" cy="1483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869037" y="2735980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程度：疼痛程度可能因个体差异和病情严重程度而异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240035" y="5431899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240035" y="5282655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30874" y="5283337"/>
            <a:ext cx="89000" cy="1483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869037" y="5442802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影响：疼痛可能影响患者的生活质量，导致焦虑、抑郁等情绪问题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感染</a:t>
            </a:r>
            <a:endParaRPr lang="zh-CN" altLang="en-US"/>
          </a:p>
        </p:txBody>
      </p:sp>
      <p:sp>
        <p:nvSpPr>
          <p:cNvPr id="17" name="任意多边形 16"/>
          <p:cNvSpPr/>
          <p:nvPr>
            <p:custDataLst>
              <p:tags r:id="rId2"/>
            </p:custDataLst>
          </p:nvPr>
        </p:nvSpPr>
        <p:spPr>
          <a:xfrm>
            <a:off x="679036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圆角矩形 14"/>
          <p:cNvSpPr/>
          <p:nvPr>
            <p:custDataLst>
              <p:tags r:id="rId3"/>
            </p:custDataLst>
          </p:nvPr>
        </p:nvSpPr>
        <p:spPr>
          <a:xfrm>
            <a:off x="608330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1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740824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病原体：细菌、病毒、真菌等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6" name="圆角矩形 28"/>
          <p:cNvSpPr/>
          <p:nvPr>
            <p:custDataLst>
              <p:tags r:id="rId5"/>
            </p:custDataLst>
          </p:nvPr>
        </p:nvSpPr>
        <p:spPr>
          <a:xfrm>
            <a:off x="608330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椭圆 6"/>
          <p:cNvSpPr/>
          <p:nvPr>
            <p:custDataLst>
              <p:tags r:id="rId6"/>
            </p:custDataLst>
          </p:nvPr>
        </p:nvSpPr>
        <p:spPr>
          <a:xfrm>
            <a:off x="1679749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圆角矩形 12"/>
          <p:cNvSpPr/>
          <p:nvPr>
            <p:custDataLst>
              <p:tags r:id="rId7"/>
            </p:custDataLst>
          </p:nvPr>
        </p:nvSpPr>
        <p:spPr>
          <a:xfrm>
            <a:off x="819811" y="2408534"/>
            <a:ext cx="493239" cy="396700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114300" dist="25400" dir="2700000" sx="94000" sy="94000" algn="ctr" rotWithShape="0">
              <a:schemeClr val="accent1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01</a:t>
            </a:r>
            <a:endParaRPr lang="en-US" altLang="zh-CN" b="1">
              <a:latin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8"/>
            </p:custDataLst>
          </p:nvPr>
        </p:nvSpPr>
        <p:spPr>
          <a:xfrm>
            <a:off x="3542312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圆角矩形 32"/>
          <p:cNvSpPr/>
          <p:nvPr>
            <p:custDataLst>
              <p:tags r:id="rId9"/>
            </p:custDataLst>
          </p:nvPr>
        </p:nvSpPr>
        <p:spPr>
          <a:xfrm>
            <a:off x="3463325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2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3595819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感染途径：伤口、血液、呼吸道等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1" name="圆角矩形 34"/>
          <p:cNvSpPr/>
          <p:nvPr>
            <p:custDataLst>
              <p:tags r:id="rId11"/>
            </p:custDataLst>
          </p:nvPr>
        </p:nvSpPr>
        <p:spPr>
          <a:xfrm>
            <a:off x="3463325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椭圆 11"/>
          <p:cNvSpPr/>
          <p:nvPr>
            <p:custDataLst>
              <p:tags r:id="rId12"/>
            </p:custDataLst>
          </p:nvPr>
        </p:nvSpPr>
        <p:spPr>
          <a:xfrm>
            <a:off x="4534107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圆角矩形 36"/>
          <p:cNvSpPr/>
          <p:nvPr>
            <p:custDataLst>
              <p:tags r:id="rId13"/>
            </p:custDataLst>
          </p:nvPr>
        </p:nvSpPr>
        <p:spPr>
          <a:xfrm>
            <a:off x="3674169" y="2408534"/>
            <a:ext cx="492427" cy="395889"/>
          </a:xfrm>
          <a:prstGeom prst="roundRect">
            <a:avLst/>
          </a:prstGeom>
          <a:solidFill>
            <a:schemeClr val="accent2"/>
          </a:solidFill>
          <a:ln>
            <a:noFill/>
          </a:ln>
          <a:effectLst>
            <a:outerShdw blurRad="114300" dist="25400" dir="2700000" sx="94000" sy="94000" algn="ctr" rotWithShape="0">
              <a:schemeClr val="accent2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02</a:t>
            </a:r>
            <a:endParaRPr lang="en-US" altLang="zh-CN" b="1">
              <a:latin typeface="+mn-ea"/>
            </a:endParaRPr>
          </a:p>
        </p:txBody>
      </p:sp>
      <p:sp>
        <p:nvSpPr>
          <p:cNvPr id="19" name="任意多边形 18"/>
          <p:cNvSpPr/>
          <p:nvPr>
            <p:custDataLst>
              <p:tags r:id="rId14"/>
            </p:custDataLst>
          </p:nvPr>
        </p:nvSpPr>
        <p:spPr>
          <a:xfrm>
            <a:off x="6386478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圆角矩形 37"/>
          <p:cNvSpPr/>
          <p:nvPr>
            <p:custDataLst>
              <p:tags r:id="rId15"/>
            </p:custDataLst>
          </p:nvPr>
        </p:nvSpPr>
        <p:spPr>
          <a:xfrm>
            <a:off x="6303032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3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6"/>
            </p:custDataLst>
          </p:nvPr>
        </p:nvSpPr>
        <p:spPr>
          <a:xfrm>
            <a:off x="6434889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感染症状：发热、疼痛、肿胀、化脓等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6" name="圆角矩形 40"/>
          <p:cNvSpPr/>
          <p:nvPr>
            <p:custDataLst>
              <p:tags r:id="rId17"/>
            </p:custDataLst>
          </p:nvPr>
        </p:nvSpPr>
        <p:spPr>
          <a:xfrm>
            <a:off x="6303032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8"/>
            </p:custDataLst>
          </p:nvPr>
        </p:nvSpPr>
        <p:spPr>
          <a:xfrm>
            <a:off x="7373815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圆角矩形 42"/>
          <p:cNvSpPr/>
          <p:nvPr>
            <p:custDataLst>
              <p:tags r:id="rId19"/>
            </p:custDataLst>
          </p:nvPr>
        </p:nvSpPr>
        <p:spPr>
          <a:xfrm>
            <a:off x="6513876" y="2408534"/>
            <a:ext cx="492427" cy="395889"/>
          </a:xfrm>
          <a:prstGeom prst="roundRect">
            <a:avLst/>
          </a:prstGeom>
          <a:solidFill>
            <a:schemeClr val="accent3"/>
          </a:solidFill>
          <a:ln>
            <a:noFill/>
          </a:ln>
          <a:effectLst>
            <a:outerShdw blurRad="114300" dist="25400" dir="2700000" sx="94000" sy="94000" algn="ctr" rotWithShape="0">
              <a:schemeClr val="accent3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03</a:t>
            </a:r>
            <a:endParaRPr lang="en-US" altLang="zh-CN" b="1">
              <a:latin typeface="+mn-ea"/>
            </a:endParaRPr>
          </a:p>
        </p:txBody>
      </p:sp>
      <p:sp>
        <p:nvSpPr>
          <p:cNvPr id="66" name="任意多边形 65"/>
          <p:cNvSpPr/>
          <p:nvPr>
            <p:custDataLst>
              <p:tags r:id="rId20"/>
            </p:custDataLst>
          </p:nvPr>
        </p:nvSpPr>
        <p:spPr>
          <a:xfrm>
            <a:off x="9225548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7" name="圆角矩形 37"/>
          <p:cNvSpPr/>
          <p:nvPr>
            <p:custDataLst>
              <p:tags r:id="rId21"/>
            </p:custDataLst>
          </p:nvPr>
        </p:nvSpPr>
        <p:spPr>
          <a:xfrm>
            <a:off x="9142102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4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22"/>
            </p:custDataLst>
          </p:nvPr>
        </p:nvSpPr>
        <p:spPr>
          <a:xfrm>
            <a:off x="9274597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预防措施：保持伤口清洁、使用抗生素、加强营养等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69" name="圆角矩形 40"/>
          <p:cNvSpPr/>
          <p:nvPr>
            <p:custDataLst>
              <p:tags r:id="rId23"/>
            </p:custDataLst>
          </p:nvPr>
        </p:nvSpPr>
        <p:spPr>
          <a:xfrm>
            <a:off x="9142102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0" name="椭圆 69"/>
          <p:cNvSpPr/>
          <p:nvPr>
            <p:custDataLst>
              <p:tags r:id="rId24"/>
            </p:custDataLst>
          </p:nvPr>
        </p:nvSpPr>
        <p:spPr>
          <a:xfrm>
            <a:off x="10212885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1" name="圆角矩形 42"/>
          <p:cNvSpPr/>
          <p:nvPr>
            <p:custDataLst>
              <p:tags r:id="rId25"/>
            </p:custDataLst>
          </p:nvPr>
        </p:nvSpPr>
        <p:spPr>
          <a:xfrm>
            <a:off x="9352947" y="2408534"/>
            <a:ext cx="492427" cy="395889"/>
          </a:xfrm>
          <a:prstGeom prst="roundRect">
            <a:avLst/>
          </a:prstGeom>
          <a:solidFill>
            <a:schemeClr val="accent4"/>
          </a:solidFill>
          <a:ln>
            <a:noFill/>
          </a:ln>
          <a:effectLst>
            <a:outerShdw blurRad="114300" dist="25400" dir="2700000" sx="94000" sy="94000" algn="ctr" rotWithShape="0">
              <a:schemeClr val="accent4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04</a:t>
            </a:r>
            <a:endParaRPr lang="en-US" altLang="zh-CN" b="1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https://d.book118.com/237063035025006045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3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3_3*l_h_i*1_1_1"/>
  <p:tag name="KSO_WM_UNIT_INDEX" val="1_1_1"/>
  <p:tag name="KSO_WM_UNIT_LAYERLEVEL" val="1_1_1"/>
  <p:tag name="KSO_WM_UNIT_SHADOW_SCHEMECOLOR_INDEX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3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3_3*l_h_i*1_2_1"/>
  <p:tag name="KSO_WM_UNIT_INDEX" val="1_2_1"/>
  <p:tag name="KSO_WM_UNIT_LAYERLEVEL" val="1_1_1"/>
  <p:tag name="KSO_WM_UNIT_SHADOW_SCHEMECOLOR_INDEX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3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3_3*l_h_i*1_3_1"/>
  <p:tag name="KSO_WM_UNIT_INDEX" val="1_3_1"/>
  <p:tag name="KSO_WM_UNIT_LAYERLEVEL" val="1_1_1"/>
  <p:tag name="KSO_WM_UNIT_SHADOW_SCHEMECOLOR_INDEX" val="7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3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3_3*l_h_i*1_4_1"/>
  <p:tag name="KSO_WM_UNIT_INDEX" val="1_4_1"/>
  <p:tag name="KSO_WM_UNIT_LAYERLEVEL" val="1_1_1"/>
  <p:tag name="KSO_WM_UNIT_SHADOW_SCHEMECOLOR_INDEX" val="8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Office Theme</vt:lpstr>
      <vt:lpstr>人中疔的护理查房</vt:lpstr>
      <vt:lpstr>目录</vt:lpstr>
      <vt:lpstr>疾病相关知识回顾</vt:lpstr>
      <vt:lpstr>人中疔的定义和分类</vt:lpstr>
      <vt:lpstr>人中疔的病因和病理</vt:lpstr>
      <vt:lpstr>人中疔的常见症状</vt:lpstr>
      <vt:lpstr>病史简介</vt:lpstr>
      <vt:lpstr>患者基本信息</vt:lpstr>
      <vt:lpstr>主诉和现病史</vt:lpstr>
      <vt:lpstr>既往史和家族史</vt:lpstr>
      <vt:lpstr>护理诊断</vt:lpstr>
      <vt:lpstr>疼痛</vt:lpstr>
      <vt:lpstr>感染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2024-09-19T19:36:41.985</cp:lastPrinted>
  <dcterms:created xsi:type="dcterms:W3CDTF">2024-09-19T11:36:42Z</dcterms:created>
  <dcterms:modified xsi:type="dcterms:W3CDTF">2024-09-19T11:36:45Z</dcterms:modified>
</cp:coreProperties>
</file>