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5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14318-6802-4B78-BE55-850B03797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FCBDD-5DDE-4D3D-837D-00EC0AB1E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1C436-CEAC-4465-97E2-67042E4FA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716AF-7192-4987-937F-F1DC85DED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1F3B67-F4DB-4286-BFEB-EE65E6000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CB725-4E2D-4A7F-9C58-271F6BF5F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615C32-719B-4D3D-9359-5BC2985BC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96747-054C-495F-9C63-88CE363D9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9A267-3B88-4198-B977-26DDE257D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79910-CCA3-4CDB-ABDF-20F16555E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9F97B-5762-4D9A-A52C-29EDC82EC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570" r:id="rId2"/>
    <p:sldLayoutId id="2147497571" r:id="rId3"/>
    <p:sldLayoutId id="2147497572" r:id="rId4"/>
    <p:sldLayoutId id="2147497573" r:id="rId5"/>
    <p:sldLayoutId id="2147497574" r:id="rId6"/>
    <p:sldLayoutId id="2147497575" r:id="rId7"/>
    <p:sldLayoutId id="2147497576" r:id="rId8"/>
    <p:sldLayoutId id="2147497577" r:id="rId9"/>
    <p:sldLayoutId id="2147497578" r:id="rId10"/>
    <p:sldLayoutId id="214749757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0104206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关注心理健康，远离抑郁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抑郁症的识别与预防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保持心理健康的方法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社会支持与心理健康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关注特殊群体的心理健康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心理健康的重要性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心理健康对生活质量的影响</a:t>
            </a:r>
            <a:endParaRPr lang="zh-CN" altLang="en-US"/>
          </a:p>
        </p:txBody>
      </p:sp>
      <p:sp>
        <p:nvSpPr>
          <p:cNvPr id="10490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心理健康影响人们的情绪、认知和行为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心理健康影响人们的社交关系、工作和生活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心理健康影响人们的身体健康和寿命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心理健康影响人们的自我认知和自我价值感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心理健康与幸福感的关系</a:t>
            </a:r>
            <a:endParaRPr lang="zh-CN" altLang="en-US"/>
          </a:p>
        </p:txBody>
      </p:sp>
      <p:sp>
        <p:nvSpPr>
          <p:cNvPr id="104910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心理健康是幸福感的基础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1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心理健康可以提升生活质量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心理健康有助于建立良好的人际关系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心理健康有助于实现个人价值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心理健康与工作效率的关系</a:t>
            </a:r>
            <a:endParaRPr lang="zh-CN" altLang="en-US"/>
          </a:p>
        </p:txBody>
      </p:sp>
      <p:sp>
        <p:nvSpPr>
          <p:cNvPr id="10491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心理健康可以提高工作效率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心理健康可以减少工作压力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心理健康可以增强团队合作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心理健康可以促进创新思维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抑郁症的识别与预防</a:t>
            </a:r>
            <a:endParaRPr lang="zh-CN" altLang="en-US"/>
          </a:p>
        </p:txBody>
      </p:sp>
      <p:sp>
        <p:nvSpPr>
          <p:cNvPr id="104922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922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抑郁症的症状表现</a:t>
            </a:r>
            <a:endParaRPr lang="zh-CN" altLang="en-US"/>
          </a:p>
        </p:txBody>
      </p:sp>
      <p:cxnSp>
        <p:nvCxnSpPr>
          <p:cNvPr id="3145729" name="直接箭头连接符 183"/>
          <p:cNvCxnSpPr/>
          <p:nvPr>
            <p:custDataLst>
              <p:tags r:id="rId2"/>
            </p:custDataLst>
          </p:nvPr>
        </p:nvCxnSpPr>
        <p:spPr>
          <a:xfrm>
            <a:off x="724061" y="3824938"/>
            <a:ext cx="10729798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2"/>
          <p:cNvCxnSpPr/>
          <p:nvPr>
            <p:custDataLst>
              <p:tags r:id="rId3"/>
            </p:custDataLst>
          </p:nvPr>
        </p:nvCxnSpPr>
        <p:spPr>
          <a:xfrm>
            <a:off x="2956664" y="2850971"/>
            <a:ext cx="622" cy="91492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0" name="正文"/>
          <p:cNvSpPr txBox="1"/>
          <p:nvPr>
            <p:custDataLst>
              <p:tags r:id="rId4"/>
            </p:custDataLst>
          </p:nvPr>
        </p:nvSpPr>
        <p:spPr>
          <a:xfrm>
            <a:off x="1896924" y="1868923"/>
            <a:ext cx="2114509" cy="7035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思维迟缓：思考困难，注意力不集中，记忆力减退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3" name="直接连接符 4"/>
          <p:cNvCxnSpPr/>
          <p:nvPr>
            <p:custDataLst>
              <p:tags r:id="rId5"/>
            </p:custDataLst>
          </p:nvPr>
        </p:nvCxnSpPr>
        <p:spPr>
          <a:xfrm flipH="1">
            <a:off x="5463371" y="3502354"/>
            <a:ext cx="3729" cy="26167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2" name="正文"/>
          <p:cNvSpPr txBox="1"/>
          <p:nvPr>
            <p:custDataLst>
              <p:tags r:id="rId6"/>
            </p:custDataLst>
          </p:nvPr>
        </p:nvSpPr>
        <p:spPr>
          <a:xfrm>
            <a:off x="4407981" y="2538331"/>
            <a:ext cx="2114509" cy="7035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睡眠问题：失眠或嗜睡，早醒或睡眠过多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5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974429" y="2456287"/>
            <a:ext cx="3729" cy="130401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4" name="正文"/>
          <p:cNvSpPr txBox="1"/>
          <p:nvPr>
            <p:custDataLst>
              <p:tags r:id="rId8"/>
            </p:custDataLst>
          </p:nvPr>
        </p:nvSpPr>
        <p:spPr>
          <a:xfrm>
            <a:off x="6919039" y="1490400"/>
            <a:ext cx="2114509" cy="7035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疲劳感：持续感到疲劳，缺乏精力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7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485486" y="3325212"/>
            <a:ext cx="3729" cy="5152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6" name="正文"/>
          <p:cNvSpPr txBox="1"/>
          <p:nvPr>
            <p:custDataLst>
              <p:tags r:id="rId10"/>
            </p:custDataLst>
          </p:nvPr>
        </p:nvSpPr>
        <p:spPr>
          <a:xfrm>
            <a:off x="9430096" y="2358082"/>
            <a:ext cx="2114509" cy="7035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死亡和自杀想法：有自杀想法或企图，对死亡产生兴趣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699893" y="3840476"/>
            <a:ext cx="622" cy="180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8" name="正文"/>
          <p:cNvSpPr txBox="1"/>
          <p:nvPr>
            <p:custDataLst>
              <p:tags r:id="rId12"/>
            </p:custDataLst>
          </p:nvPr>
        </p:nvSpPr>
        <p:spPr>
          <a:xfrm>
            <a:off x="641395" y="4265616"/>
            <a:ext cx="2114509" cy="7495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情绪低落：持久的情绪低落，对日常活动失去兴趣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12193" y="3819965"/>
            <a:ext cx="3729" cy="109641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0" name="正文"/>
          <p:cNvSpPr txBox="1"/>
          <p:nvPr>
            <p:custDataLst>
              <p:tags r:id="rId14"/>
            </p:custDataLst>
          </p:nvPr>
        </p:nvSpPr>
        <p:spPr>
          <a:xfrm>
            <a:off x="3152452" y="5155674"/>
            <a:ext cx="2114509" cy="7495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活动减少：行动缓慢，缺乏活力，不愿参加社交活动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20764" y="3866581"/>
            <a:ext cx="0" cy="54820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2" name="正文"/>
          <p:cNvSpPr txBox="1"/>
          <p:nvPr>
            <p:custDataLst>
              <p:tags r:id="rId16"/>
            </p:custDataLst>
          </p:nvPr>
        </p:nvSpPr>
        <p:spPr>
          <a:xfrm>
            <a:off x="5663510" y="4701943"/>
            <a:ext cx="2114509" cy="7495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食欲变化：食欲减退或增加，体重减轻或增加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231200" y="3819965"/>
            <a:ext cx="1865" cy="144012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4" name="正文"/>
          <p:cNvSpPr txBox="1"/>
          <p:nvPr>
            <p:custDataLst>
              <p:tags r:id="rId18"/>
            </p:custDataLst>
          </p:nvPr>
        </p:nvSpPr>
        <p:spPr>
          <a:xfrm>
            <a:off x="8174567" y="5500012"/>
            <a:ext cx="2114509" cy="7495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自我贬低：对自己的评价过低，感到无用和内疚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椭圆 18"/>
          <p:cNvSpPr/>
          <p:nvPr>
            <p:custDataLst>
              <p:tags r:id="rId19"/>
            </p:custDataLst>
          </p:nvPr>
        </p:nvSpPr>
        <p:spPr>
          <a:xfrm>
            <a:off x="2892023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18" name="椭圆 15"/>
          <p:cNvSpPr/>
          <p:nvPr>
            <p:custDataLst>
              <p:tags r:id="rId20"/>
            </p:custDataLst>
          </p:nvPr>
        </p:nvSpPr>
        <p:spPr>
          <a:xfrm>
            <a:off x="5400595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20" name="椭圆 13"/>
          <p:cNvSpPr/>
          <p:nvPr>
            <p:custDataLst>
              <p:tags r:id="rId21"/>
            </p:custDataLst>
          </p:nvPr>
        </p:nvSpPr>
        <p:spPr>
          <a:xfrm>
            <a:off x="7911652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22" name="椭圆 20"/>
          <p:cNvSpPr/>
          <p:nvPr>
            <p:custDataLst>
              <p:tags r:id="rId22"/>
            </p:custDataLst>
          </p:nvPr>
        </p:nvSpPr>
        <p:spPr>
          <a:xfrm>
            <a:off x="10422710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24" name="椭圆 19"/>
          <p:cNvSpPr/>
          <p:nvPr>
            <p:custDataLst>
              <p:tags r:id="rId23"/>
            </p:custDataLst>
          </p:nvPr>
        </p:nvSpPr>
        <p:spPr>
          <a:xfrm>
            <a:off x="1634630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26" name="椭圆 17"/>
          <p:cNvSpPr/>
          <p:nvPr>
            <p:custDataLst>
              <p:tags r:id="rId24"/>
            </p:custDataLst>
          </p:nvPr>
        </p:nvSpPr>
        <p:spPr>
          <a:xfrm>
            <a:off x="4151281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28" name="椭圆 14"/>
          <p:cNvSpPr/>
          <p:nvPr>
            <p:custDataLst>
              <p:tags r:id="rId25"/>
            </p:custDataLst>
          </p:nvPr>
        </p:nvSpPr>
        <p:spPr>
          <a:xfrm>
            <a:off x="6656123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30" name="椭圆 21"/>
          <p:cNvSpPr/>
          <p:nvPr>
            <p:custDataLst>
              <p:tags r:id="rId26"/>
            </p:custDataLst>
          </p:nvPr>
        </p:nvSpPr>
        <p:spPr>
          <a:xfrm>
            <a:off x="9167181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抑郁症的成因分析</a:t>
            </a:r>
            <a:endParaRPr lang="zh-CN" altLang="en-US"/>
          </a:p>
        </p:txBody>
      </p:sp>
      <p:sp>
        <p:nvSpPr>
          <p:cNvPr id="104936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环境因素：生活压力、人际关系、工作压力等外部因素可能导致抑郁症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遗传因素：家族中有抑郁症患者的人更容易患抑郁症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生理因素：大脑中的神经递质失衡可能导致抑郁症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心理因素：消极思维模式、自我否定、完美主义等心理因素可能导致抑郁症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抑郁症的预防措施</a:t>
            </a:r>
            <a:endParaRPr lang="zh-CN" altLang="en-US"/>
          </a:p>
        </p:txBody>
      </p:sp>
      <p:sp>
        <p:nvSpPr>
          <p:cNvPr id="1049416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8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20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保持良好的生活习惯，如规律作息、合理饮食、适量运动等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4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6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学会释放压力，如进行深呼吸、冥想、瑜伽等放松练习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0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2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保持良好的人际关系，与家人、朋友保持良好的沟通和互动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6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8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培养兴趣爱好，如阅读、绘画、音乐等，以丰富精神生活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2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4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保持乐观积极的心态，学会调整心态，面对困难时保持冷静和理智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8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0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定期进行心理健康检查，及时发现和治疗抑郁症状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保持心理健康的方法</a:t>
            </a:r>
            <a:endParaRPr lang="zh-CN" altLang="en-US"/>
          </a:p>
        </p:txBody>
      </p:sp>
      <p:sp>
        <p:nvSpPr>
          <p:cNvPr id="104948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948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建立良好的心理调适机制</a:t>
            </a:r>
            <a:endParaRPr lang="zh-CN" altLang="en-US"/>
          </a:p>
        </p:txBody>
      </p:sp>
      <p:sp>
        <p:nvSpPr>
          <p:cNvPr id="10495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保持积极乐观的心态，正确看待生活中的困难和挫折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学会自我调节，合理宣泄情绪，避免情绪积压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建立良好的人际关系，与家人、朋友、同事保持良好的沟通和交流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培养兴趣爱好，丰富业余生活，提高生活质量和幸福感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培养积极的生活态度和价值观</a:t>
            </a:r>
            <a:endParaRPr lang="zh-CN" altLang="en-US"/>
          </a:p>
        </p:txBody>
      </p:sp>
      <p:sp>
        <p:nvSpPr>
          <p:cNvPr id="10496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保持乐观的心态，积极面对生活中的困难和挑战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建立良好的人际关系，与家人、朋友保持良好的沟通和互动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学会感恩，珍惜身边的人和事，培养感恩的心态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培养兴趣爱好，丰富自己的生活，提高自我价值感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https://d.book118.com/237101042066006031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TYPE" val="m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ORE_SCHEMECOLOR_INDEX" val="5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ORE_SCHEMECOLOR_INDEX" val="5"/>
  <p:tag name="KSO_WM_UNIT_TYPE" val="m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ORE_SCHEMECOLOR_INDEX" val="5"/>
  <p:tag name="KSO_WM_UNIT_TYPE" val="m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ORE_SCHEMECOLOR_INDEX" val="5"/>
  <p:tag name="KSO_WM_UNIT_TYPE" val="m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ORE_SCHEMECOLOR_INDEX" val="5"/>
  <p:tag name="KSO_WM_UNIT_TYPE" val="m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ORE_SCHEMECOLOR_INDEX" val="5"/>
  <p:tag name="KSO_WM_UNIT_TYPE" val="m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ORE_SCHEMECOLOR_INDEX" val="5"/>
  <p:tag name="KSO_WM_UNIT_TYPE" val="m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ORE_SCHEMECOLOR_INDEX" val="5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2"/>
  <p:tag name="KSO_WM_UNIT_INDEX" val="1_2_2"/>
  <p:tag name="KSO_WM_UNIT_LAYERLEVEL" val="1_1_1"/>
  <p:tag name="KSO_WM_UNIT_LINE_FORE_SCHEMECOLOR_INDEX" val="5"/>
  <p:tag name="KSO_WM_UNIT_TYPE" val="m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2"/>
  <p:tag name="KSO_WM_UNIT_INDEX" val="1_4_2"/>
  <p:tag name="KSO_WM_UNIT_LAYERLEVEL" val="1_1_1"/>
  <p:tag name="KSO_WM_UNIT_LINE_FORE_SCHEMECOLOR_INDEX" val="5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2"/>
  <p:tag name="KSO_WM_UNIT_INDEX" val="1_6_2"/>
  <p:tag name="KSO_WM_UNIT_LAYERLEVEL" val="1_1_1"/>
  <p:tag name="KSO_WM_UNIT_LINE_FORE_SCHEMECOLOR_INDEX" val="5"/>
  <p:tag name="KSO_WM_UNIT_TYPE" val="m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2"/>
  <p:tag name="KSO_WM_UNIT_INDEX" val="1_8_2"/>
  <p:tag name="KSO_WM_UNIT_LAYERLEVEL" val="1_1_1"/>
  <p:tag name="KSO_WM_UNIT_LINE_FORE_SCHEMECOLOR_INDEX" val="5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2"/>
  <p:tag name="KSO_WM_UNIT_INDEX" val="1_1_2"/>
  <p:tag name="KSO_WM_UNIT_LAYERLEVEL" val="1_1_1"/>
  <p:tag name="KSO_WM_UNIT_LINE_FORE_SCHEMECOLOR_INDEX" val="5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2"/>
  <p:tag name="KSO_WM_UNIT_INDEX" val="1_3_2"/>
  <p:tag name="KSO_WM_UNIT_LAYERLEVEL" val="1_1_1"/>
  <p:tag name="KSO_WM_UNIT_LINE_FORE_SCHEMECOLOR_INDEX" val="5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2"/>
  <p:tag name="KSO_WM_UNIT_INDEX" val="1_5_2"/>
  <p:tag name="KSO_WM_UNIT_LAYERLEVEL" val="1_1_1"/>
  <p:tag name="KSO_WM_UNIT_LINE_FORE_SCHEMECOLOR_INDEX" val="5"/>
  <p:tag name="KSO_WM_UNIT_TYPE" val="m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2"/>
  <p:tag name="KSO_WM_UNIT_INDEX" val="1_7_2"/>
  <p:tag name="KSO_WM_UNIT_LAYERLEVEL" val="1_1_1"/>
  <p:tag name="KSO_WM_UNIT_LINE_FORE_SCHEMECOLOR_INDEX" val="5"/>
  <p:tag name="KSO_WM_UNIT_TYPE" val="m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关注心理健康，远离抑郁</vt:lpstr>
      <vt:lpstr>目录</vt:lpstr>
      <vt:lpstr>添加章节标题</vt:lpstr>
      <vt:lpstr>心理健康的重要性</vt:lpstr>
      <vt:lpstr>PowerPoint Presentation</vt:lpstr>
      <vt:lpstr>心理健康对生活质量的影响</vt:lpstr>
      <vt:lpstr>心理健康与幸福感的关系</vt:lpstr>
      <vt:lpstr>心理健康与工作效率的关系</vt:lpstr>
      <vt:lpstr>抑郁症的识别与预防</vt:lpstr>
      <vt:lpstr>PowerPoint Presentation</vt:lpstr>
      <vt:lpstr>抑郁症的症状表现</vt:lpstr>
      <vt:lpstr>抑郁症的成因分析</vt:lpstr>
      <vt:lpstr>抑郁症的预防措施</vt:lpstr>
      <vt:lpstr>保持心理健康的方法</vt:lpstr>
      <vt:lpstr>PowerPoint Presentation</vt:lpstr>
      <vt:lpstr>建立良好的心理调适机制</vt:lpstr>
      <vt:lpstr>培养积极的生活态度和价值观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2024-09-03T16:45:43.215</cp:lastPrinted>
  <dcterms:created xsi:type="dcterms:W3CDTF">2024-09-03T08:45:43Z</dcterms:created>
  <dcterms:modified xsi:type="dcterms:W3CDTF">2024-09-03T08:45:45Z</dcterms:modified>
</cp:coreProperties>
</file>