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525000" cy="53467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2C00DA-76B7-4D87-988A-D26CE9B8B0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A8D640-F5A5-4137-A48F-F0C1F8491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496BC3-78AA-4DE0-BC67-86AD8DE7B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B43B01-6A56-4116-BEF8-1F395AC89A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79B062-0548-4AED-8319-1E59A44D85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AF9779-17A2-4801-A4EB-A381E20C9F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ED9D17-BD57-4143-9F2B-C9B92EFB43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0F3D1C-80FE-4628-A617-777FFE6D43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D04D05-B1DF-45C3-907A-86231A6BF2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FBBE3B-598E-4038-B0E0-BF15A630CC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FBE920-1AE1-4742-8D9D-AF1685D2E3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011150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663350" y="845344"/>
            <a:ext cx="5190464"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1"/>
                </a:solidFill>
                <a:latin typeface="Microsoft Yahei"/>
                <a:ea typeface="Microsoft Yahei"/>
                <a:cs typeface="Microsoft Yahei"/>
              </a:rPr>
              <a:t>h市供电公司内部人力资源市场建设研究</a:t>
            </a:r>
          </a:p>
        </p:txBody>
      </p:sp>
      <p:sp>
        <p:nvSpPr>
          <p:cNvPr id="3" name="TextBox 3"/>
          <p:cNvSpPr txBox="1"/>
          <p:nvPr/>
        </p:nvSpPr>
        <p:spPr>
          <a:xfrm>
            <a:off x="940896" y="3866104"/>
            <a:ext cx="5441715" cy="283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75">
                <a:solidFill>
                  <a:schemeClr val="dk1"/>
                </a:solidFill>
                <a:latin typeface="Microsoft Yahei"/>
                <a:ea typeface="Microsoft Yahei"/>
                <a:cs typeface="Microsoft Yahei"/>
              </a:rPr>
              <a:t>汇报人：</a:t>
            </a:r>
          </a:p>
        </p:txBody>
      </p:sp>
      <p:sp>
        <p:nvSpPr>
          <p:cNvPr id="4" name="AutoShape 4"/>
          <p:cNvSpPr/>
          <p:nvPr/>
        </p:nvSpPr>
        <p:spPr>
          <a:xfrm>
            <a:off x="749184" y="3866104"/>
            <a:ext cx="127013" cy="300054"/>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940896" y="4299108"/>
            <a:ext cx="5441715" cy="283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75">
                <a:solidFill>
                  <a:schemeClr val="dk1"/>
                </a:solidFill>
                <a:latin typeface="Microsoft Yahei"/>
                <a:ea typeface="Microsoft Yahei"/>
                <a:cs typeface="Microsoft Yahei"/>
              </a:rPr>
              <a:t>2023-11-02</a:t>
            </a:r>
          </a:p>
        </p:txBody>
      </p:sp>
      <p:sp>
        <p:nvSpPr>
          <p:cNvPr id="6" name="AutoShape 6"/>
          <p:cNvSpPr/>
          <p:nvPr/>
        </p:nvSpPr>
        <p:spPr>
          <a:xfrm>
            <a:off x="749184" y="4299108"/>
            <a:ext cx="127013" cy="300054"/>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AutoShape 2"/>
          <p:cNvSpPr/>
          <p:nvPr/>
        </p:nvSpPr>
        <p:spPr>
          <a:xfrm>
            <a:off x="232415" y="633116"/>
            <a:ext cx="4139205" cy="4139205"/>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733125" y="1133826"/>
            <a:ext cx="3137785" cy="31377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961902" y="1881216"/>
            <a:ext cx="2833586" cy="1971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6000" b="1">
                <a:solidFill>
                  <a:srgbClr val="FFFFFF"/>
                </a:solidFill>
                <a:latin typeface="Microsoft Yahei"/>
                <a:ea typeface="Microsoft Yahei"/>
                <a:cs typeface="Microsoft Yahei"/>
              </a:rPr>
              <a:t>目录</a:t>
            </a:r>
          </a:p>
        </p:txBody>
      </p:sp>
      <p:sp>
        <p:nvSpPr>
          <p:cNvPr id="5" name="TextBox 5"/>
          <p:cNvSpPr txBox="1"/>
          <p:nvPr/>
        </p:nvSpPr>
        <p:spPr>
          <a:xfrm>
            <a:off x="1095252" y="1614516"/>
            <a:ext cx="2413531" cy="813792"/>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100">
                <a:solidFill>
                  <a:srgbClr val="FFFFFF"/>
                </a:solidFill>
                <a:latin typeface="Microsoft Yahei"/>
                <a:ea typeface="Microsoft Yahei"/>
                <a:cs typeface="Microsoft Yahei"/>
              </a:rPr>
              <a:t>contents</a:t>
            </a:r>
          </a:p>
        </p:txBody>
      </p:sp>
      <p:sp>
        <p:nvSpPr>
          <p:cNvPr id="6" name="TextBox 6"/>
          <p:cNvSpPr txBox="1"/>
          <p:nvPr/>
        </p:nvSpPr>
        <p:spPr>
          <a:xfrm>
            <a:off x="4627007" y="892969"/>
            <a:ext cx="4542117" cy="3619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研究背景和意义</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h市供电公司现状及问题分析</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内部人力资源市场建设的理论和实践</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h市供电公司内部人力资源市场建设方案设计</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h市供电公司内部人力资源市场建设方案实施保障措施</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研究结论与展望</a:t>
            </a:r>
          </a:p>
        </p:txBody>
      </p:sp>
      <p:sp>
        <p:nvSpPr>
          <p:cNvPr id="7" name="AutoShape 7"/>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01</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研究背景和意义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104" b="-104"/>
          </a:stretch>
        </a:blipFill>
      </p:bgPr>
    </p:bg>
    <p:spTree>
      <p:nvGrpSpPr>
        <p:cNvPr id="1" name=""/>
        <p:cNvGrpSpPr/>
        <p:nvPr/>
      </p:nvGrpSpPr>
      <p:grpSpPr>
        <a:xfrm>
          <a:off x="0" y="0"/>
          <a:ext cx="0" cy="0"/>
        </a:xfrm>
      </p:grpSpPr>
      <p:grpSp>
        <p:nvGrpSpPr>
          <p:cNvPr id="2" name="Group 2"/>
          <p:cNvGrpSpPr/>
          <p:nvPr/>
        </p:nvGrpSpPr>
        <p:grpSpPr>
          <a:xfrm>
            <a:off x="355440" y="270889"/>
            <a:ext cx="402793" cy="344077"/>
            <a:chOff x="355440" y="270889"/>
            <a:chExt cx="402793" cy="344077"/>
          </a:xfrm>
        </p:grpSpPr>
        <p:sp>
          <p:nvSpPr>
            <p:cNvPr id="3" name="AutoShape 3"/>
            <p:cNvSpPr/>
            <p:nvPr/>
          </p:nvSpPr>
          <p:spPr>
            <a:xfrm>
              <a:off x="355440" y="27319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49257" y="27088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538379" y="27223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624819" y="27923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706988" y="27600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355440" y="36520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449257" y="36290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38379" y="36424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24819" y="37124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06988" y="36802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355440" y="45721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49257" y="45491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38379" y="45625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24819" y="46325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06988" y="46003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355440" y="54922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49257" y="5469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38379" y="5482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24819" y="5552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06988" y="5520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3" name="TextBox 23"/>
          <p:cNvSpPr txBox="1"/>
          <p:nvPr/>
        </p:nvSpPr>
        <p:spPr>
          <a:xfrm>
            <a:off x="758233" y="171909"/>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研究背景</a:t>
            </a:r>
          </a:p>
        </p:txBody>
      </p:sp>
      <p:sp>
        <p:nvSpPr>
          <p:cNvPr id="24" name="AutoShape 24"/>
          <p:cNvSpPr/>
          <p:nvPr/>
        </p:nvSpPr>
        <p:spPr>
          <a:xfrm>
            <a:off x="2179490" y="1084773"/>
            <a:ext cx="6256281" cy="9906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TextBox 25"/>
          <p:cNvSpPr txBox="1"/>
          <p:nvPr/>
        </p:nvSpPr>
        <p:spPr>
          <a:xfrm>
            <a:off x="2708791" y="1306198"/>
            <a:ext cx="5641166"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当前，随着电力体制改革的不断深入，h市供电公司面临着市场竞争的挑战和内部管理的压力。</a:t>
            </a:r>
          </a:p>
        </p:txBody>
      </p:sp>
      <p:sp>
        <p:nvSpPr>
          <p:cNvPr id="26" name="AutoShape 26"/>
          <p:cNvSpPr/>
          <p:nvPr/>
        </p:nvSpPr>
        <p:spPr>
          <a:xfrm>
            <a:off x="1164868" y="2367338"/>
            <a:ext cx="6256281" cy="99060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1284268" y="2598288"/>
            <a:ext cx="5641166"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传统的人力资源管理模式已经无法满足公司的发展需求，需要寻找新的方式来优化人力资源配置，提高员工的工作效率和满意度。</a:t>
            </a:r>
          </a:p>
        </p:txBody>
      </p:sp>
      <p:pic>
        <p:nvPicPr>
          <p:cNvPr id="28" name="Picture 28"/>
          <p:cNvPicPr>
            <a:picLocks noChangeAspect="1"/>
          </p:cNvPicPr>
          <p:nvPr/>
        </p:nvPicPr>
        <p:blipFill>
          <a:blip r:embed="rId2"/>
          <a:srcRect t="7848" b="7848"/>
          <a:stretch>
            <a:fillRect/>
          </a:stretch>
        </p:blipFill>
        <p:spPr>
          <a:xfrm>
            <a:off x="421180" y="1084773"/>
            <a:ext cx="1762544" cy="990600"/>
          </a:xfrm>
          <a:prstGeom prst="rect">
            <a:avLst/>
          </a:prstGeom>
        </p:spPr>
      </p:pic>
      <p:pic>
        <p:nvPicPr>
          <p:cNvPr id="29" name="Picture 29"/>
          <p:cNvPicPr>
            <a:picLocks noChangeAspect="1"/>
          </p:cNvPicPr>
          <p:nvPr/>
        </p:nvPicPr>
        <p:blipFill>
          <a:blip r:embed="rId3"/>
          <a:srcRect t="7848" b="7848"/>
          <a:stretch>
            <a:fillRect/>
          </a:stretch>
        </p:blipFill>
        <p:spPr>
          <a:xfrm>
            <a:off x="7411624" y="2367338"/>
            <a:ext cx="1762544" cy="990600"/>
          </a:xfrm>
          <a:prstGeom prst="rect">
            <a:avLst/>
          </a:prstGeom>
        </p:spPr>
      </p:pic>
      <p:sp>
        <p:nvSpPr>
          <p:cNvPr id="30" name="AutoShape 30"/>
          <p:cNvSpPr/>
          <p:nvPr/>
        </p:nvSpPr>
        <p:spPr>
          <a:xfrm>
            <a:off x="2183913" y="3643823"/>
            <a:ext cx="6256281" cy="9906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2713214" y="3865248"/>
            <a:ext cx="5641166" cy="5485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rgbClr val="FFFFFF"/>
                </a:solidFill>
                <a:latin typeface="Microsoft Yahei"/>
                <a:ea typeface="Microsoft Yahei"/>
                <a:cs typeface="Microsoft Yahei"/>
              </a:rPr>
              <a:t>内部人力资源市场建设是一种有效的管理策略，能够促进企业内部人才的合理流动和优化配置，提高企业的竞争力和可持续发展能力。</a:t>
            </a:r>
          </a:p>
        </p:txBody>
      </p:sp>
      <p:pic>
        <p:nvPicPr>
          <p:cNvPr id="32" name="Picture 32"/>
          <p:cNvPicPr>
            <a:picLocks noChangeAspect="1"/>
          </p:cNvPicPr>
          <p:nvPr/>
        </p:nvPicPr>
        <p:blipFill>
          <a:blip r:embed="rId4"/>
          <a:srcRect t="12531" b="12531"/>
          <a:stretch>
            <a:fillRect/>
          </a:stretch>
        </p:blipFill>
        <p:spPr>
          <a:xfrm>
            <a:off x="425603" y="3643823"/>
            <a:ext cx="1762544" cy="9906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104" b="-104"/>
          </a:stretch>
        </a:blipFill>
      </p:bgPr>
    </p:bg>
    <p:spTree>
      <p:nvGrpSpPr>
        <p:cNvPr id="1" name=""/>
        <p:cNvGrpSpPr/>
        <p:nvPr/>
      </p:nvGrpSpPr>
      <p:grpSpPr>
        <a:xfrm>
          <a:off x="0" y="0"/>
          <a:ext cx="0" cy="0"/>
        </a:xfrm>
      </p:grpSpPr>
      <p:cxnSp>
        <p:nvCxnSpPr>
          <p:cNvPr id="2" name="Connector 2"/>
          <p:cNvCxnSpPr/>
          <p:nvPr/>
        </p:nvCxnSpPr>
        <p:spPr>
          <a:xfrm>
            <a:off x="716234" y="3282716"/>
            <a:ext cx="7978991"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1708832" y="3091220"/>
            <a:ext cx="382992" cy="3829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Freeform 4"/>
          <p:cNvSpPr/>
          <p:nvPr/>
        </p:nvSpPr>
        <p:spPr>
          <a:xfrm>
            <a:off x="1785431" y="3167819"/>
            <a:ext cx="229795" cy="229795"/>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14234" y="3091220"/>
            <a:ext cx="382992" cy="3829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6162928" y="3664712"/>
            <a:ext cx="2723898" cy="12343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同时，本研究也可以为其他类型的企业提供内部人力资源市场建设方面的经验和实践指导，推动企业管理的科学化和现代化。</a:t>
            </a:r>
          </a:p>
        </p:txBody>
      </p:sp>
      <p:sp>
        <p:nvSpPr>
          <p:cNvPr id="7" name="AutoShape 7"/>
          <p:cNvSpPr/>
          <p:nvPr/>
        </p:nvSpPr>
        <p:spPr>
          <a:xfrm>
            <a:off x="7321554" y="3091220"/>
            <a:ext cx="382992" cy="3829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Freeform 8"/>
          <p:cNvSpPr/>
          <p:nvPr/>
        </p:nvSpPr>
        <p:spPr>
          <a:xfrm>
            <a:off x="4568491" y="3145477"/>
            <a:ext cx="274477" cy="27447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398152" y="3167819"/>
            <a:ext cx="229795" cy="2297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355440" y="175639"/>
            <a:ext cx="402793" cy="344077"/>
            <a:chOff x="355440" y="175639"/>
            <a:chExt cx="402793" cy="344077"/>
          </a:xfrm>
        </p:grpSpPr>
        <p:sp>
          <p:nvSpPr>
            <p:cNvPr id="11" name="AutoShape 11"/>
            <p:cNvSpPr/>
            <p:nvPr/>
          </p:nvSpPr>
          <p:spPr>
            <a:xfrm>
              <a:off x="355440" y="17794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49257" y="17563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38379" y="17698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24819" y="18398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06988" y="18075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355440" y="26995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49257" y="26765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38379" y="26899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24819" y="27599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06988" y="27277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355440" y="36196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49257" y="35966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38379" y="36100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24819" y="36800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06988" y="36478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355440" y="45397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49257" y="45167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38379" y="45301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24819" y="46002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06988" y="45679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31" name="TextBox 31"/>
          <p:cNvSpPr txBox="1"/>
          <p:nvPr/>
        </p:nvSpPr>
        <p:spPr>
          <a:xfrm>
            <a:off x="952245" y="130537"/>
            <a:ext cx="8572755"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研究意义</a:t>
            </a:r>
          </a:p>
        </p:txBody>
      </p:sp>
      <p:sp>
        <p:nvSpPr>
          <p:cNvPr id="32" name="TextBox 32"/>
          <p:cNvSpPr txBox="1"/>
          <p:nvPr/>
        </p:nvSpPr>
        <p:spPr>
          <a:xfrm>
            <a:off x="538379" y="3664712"/>
            <a:ext cx="2723898" cy="12343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通过研究h市供电公司内部人力资源市场建设，可以为该公司提供更加科学、合理的人力资源配置方案，提高公司的运营效率和竞争力。</a:t>
            </a:r>
          </a:p>
        </p:txBody>
      </p:sp>
      <p:sp>
        <p:nvSpPr>
          <p:cNvPr id="33" name="TextBox 33"/>
          <p:cNvSpPr txBox="1"/>
          <p:nvPr/>
        </p:nvSpPr>
        <p:spPr>
          <a:xfrm>
            <a:off x="3439030" y="3664712"/>
            <a:ext cx="2723898" cy="12343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Microsoft Yahei"/>
                <a:ea typeface="Microsoft Yahei"/>
                <a:cs typeface="Microsoft Yahei"/>
              </a:rPr>
              <a:t>通过对内部人力资源市场建设的实践研究，可以总结出一套符合该公司实际情况的管理模式，为其他供电公司提供借鉴和参考。</a:t>
            </a:r>
          </a:p>
        </p:txBody>
      </p:sp>
      <p:pic>
        <p:nvPicPr>
          <p:cNvPr id="34" name="Picture 34"/>
          <p:cNvPicPr>
            <a:picLocks noChangeAspect="1"/>
          </p:cNvPicPr>
          <p:nvPr/>
        </p:nvPicPr>
        <p:blipFill>
          <a:blip r:embed="rId2"/>
          <a:srcRect l="1860" r="1860"/>
          <a:stretch>
            <a:fillRect/>
          </a:stretch>
        </p:blipFill>
        <p:spPr>
          <a:xfrm>
            <a:off x="574179" y="1042668"/>
            <a:ext cx="2667000" cy="1809750"/>
          </a:xfrm>
          <a:prstGeom prst="rect">
            <a:avLst/>
          </a:prstGeom>
        </p:spPr>
      </p:pic>
      <p:pic>
        <p:nvPicPr>
          <p:cNvPr id="35" name="Picture 35"/>
          <p:cNvPicPr>
            <a:picLocks noChangeAspect="1"/>
          </p:cNvPicPr>
          <p:nvPr/>
        </p:nvPicPr>
        <p:blipFill>
          <a:blip r:embed="rId3"/>
          <a:srcRect t="26702" b="26702"/>
          <a:stretch>
            <a:fillRect/>
          </a:stretch>
        </p:blipFill>
        <p:spPr>
          <a:xfrm>
            <a:off x="3372229" y="1042668"/>
            <a:ext cx="2667000" cy="1809750"/>
          </a:xfrm>
          <a:prstGeom prst="rect">
            <a:avLst/>
          </a:prstGeom>
        </p:spPr>
      </p:pic>
      <p:pic>
        <p:nvPicPr>
          <p:cNvPr id="36" name="Picture 36"/>
          <p:cNvPicPr>
            <a:picLocks noChangeAspect="1"/>
          </p:cNvPicPr>
          <p:nvPr/>
        </p:nvPicPr>
        <p:blipFill>
          <a:blip r:embed="rId4"/>
          <a:srcRect l="5114" r="5114"/>
          <a:stretch>
            <a:fillRect/>
          </a:stretch>
        </p:blipFill>
        <p:spPr>
          <a:xfrm>
            <a:off x="6170280" y="1042668"/>
            <a:ext cx="2667000" cy="180975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02</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h市供电公司现状及问题分析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104" b="-104"/>
          </a:stretch>
        </a:blipFill>
      </p:bgPr>
    </p:bg>
    <p:spTree>
      <p:nvGrpSpPr>
        <p:cNvPr id="1" name=""/>
        <p:cNvGrpSpPr/>
        <p:nvPr/>
      </p:nvGrpSpPr>
      <p:grpSpPr>
        <a:xfrm>
          <a:off x="0" y="0"/>
          <a:ext cx="0" cy="0"/>
        </a:xfrm>
      </p:grpSpPr>
      <p:sp>
        <p:nvSpPr>
          <p:cNvPr id="2" name="Freeform 2"/>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69066" y="1074531"/>
            <a:ext cx="8786868" cy="3671492"/>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578662" y="912874"/>
            <a:ext cx="2874862" cy="3833150"/>
          </a:xfrm>
          <a:prstGeom prst="parallelogram">
            <a:avLst/>
          </a:prstGeom>
        </p:spPr>
      </p:pic>
      <p:sp>
        <p:nvSpPr>
          <p:cNvPr id="5" name="AutoShape 5"/>
          <p:cNvSpPr/>
          <p:nvPr/>
        </p:nvSpPr>
        <p:spPr>
          <a:xfrm>
            <a:off x="1952680" y="4872106"/>
            <a:ext cx="7203254"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377976" y="4872106"/>
            <a:ext cx="578171" cy="5261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074903" y="4844251"/>
            <a:ext cx="124000" cy="124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3714750" y="1672622"/>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h市供电公司是一家国有企业，主要负责h市的电力供应。公司有着悠久的历史和深厚的文化底蕴，为h市的经济社会发展做出了重要贡献。然而，随着市场经济的发展和电力体制改革的深入，h市供电公司面临着越来越多的挑战和问题。</a:t>
            </a:r>
          </a:p>
        </p:txBody>
      </p:sp>
      <p:sp>
        <p:nvSpPr>
          <p:cNvPr id="13" name="TextBox 13"/>
          <p:cNvSpPr txBox="1"/>
          <p:nvPr/>
        </p:nvSpPr>
        <p:spPr>
          <a:xfrm>
            <a:off x="3714750" y="3222117"/>
            <a:ext cx="4875483"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在当前形势下，h市供电公司需要更加注重内部人力资源市场的建设，以提高企业核心竞争力。内部人力资源市场是指企业内部的员工流动和职业发展平台，通过这个平台，员工可以实现职业规划和发展，企业可以优化人力资源配置和提高效益。</a:t>
            </a:r>
          </a:p>
        </p:txBody>
      </p:sp>
      <p:sp>
        <p:nvSpPr>
          <p:cNvPr id="14" name="AutoShape 1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TextBox 34"/>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公司现状介绍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104" b="-104"/>
          </a:stretch>
        </a:blipFill>
      </p:bgPr>
    </p:bg>
    <p:spTree>
      <p:nvGrpSpPr>
        <p:cNvPr id="1" name=""/>
        <p:cNvGrpSpPr/>
        <p:nvPr/>
      </p:nvGrpSpPr>
      <p:grpSpPr>
        <a:xfrm>
          <a:off x="0" y="0"/>
          <a:ext cx="0" cy="0"/>
        </a:xfrm>
      </p:grpSpPr>
      <p:sp>
        <p:nvSpPr>
          <p:cNvPr id="2" name="AutoShape 2"/>
          <p:cNvSpPr/>
          <p:nvPr/>
        </p:nvSpPr>
        <p:spPr>
          <a:xfrm>
            <a:off x="2835654" y="1120993"/>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2940923" y="1226262"/>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4" name="Connector 4"/>
          <p:cNvCxnSpPr/>
          <p:nvPr/>
        </p:nvCxnSpPr>
        <p:spPr>
          <a:xfrm flipH="1">
            <a:off x="3084924" y="1619533"/>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3442804" y="953528"/>
            <a:ext cx="5383822"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员工流动不顺畅</a:t>
            </a:r>
          </a:p>
        </p:txBody>
      </p:sp>
      <p:sp>
        <p:nvSpPr>
          <p:cNvPr id="6" name="TextBox 6"/>
          <p:cNvSpPr txBox="1"/>
          <p:nvPr/>
        </p:nvSpPr>
        <p:spPr>
          <a:xfrm>
            <a:off x="3442804" y="1382153"/>
            <a:ext cx="5383822"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h市供电公司的员工流动主要依靠传统的人事调配方式，这种方式缺乏灵活性，难以满足企业和员工的需求。同时，由于信息不对称和沟通不畅，员工流动的意愿和能力也受到限制。</a:t>
            </a:r>
          </a:p>
        </p:txBody>
      </p:sp>
      <p:sp>
        <p:nvSpPr>
          <p:cNvPr id="7" name="AutoShape 7"/>
          <p:cNvSpPr/>
          <p:nvPr/>
        </p:nvSpPr>
        <p:spPr>
          <a:xfrm>
            <a:off x="-426256" y="1916924"/>
            <a:ext cx="3024183" cy="3024183"/>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000" r="16000"/>
          <a:stretch>
            <a:fillRect/>
          </a:stretch>
        </p:blipFill>
        <p:spPr>
          <a:xfrm>
            <a:off x="-269179" y="2074002"/>
            <a:ext cx="2710028" cy="2710028"/>
          </a:xfrm>
          <a:prstGeom prst="ellipse">
            <a:avLst/>
          </a:prstGeom>
        </p:spPr>
      </p:pic>
      <p:sp>
        <p:nvSpPr>
          <p:cNvPr id="9" name="AutoShape 9"/>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TextBox 29"/>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存在的主要问题</a:t>
            </a:r>
          </a:p>
        </p:txBody>
      </p:sp>
      <p:sp>
        <p:nvSpPr>
          <p:cNvPr id="30" name="AutoShape 30"/>
          <p:cNvSpPr/>
          <p:nvPr/>
        </p:nvSpPr>
        <p:spPr>
          <a:xfrm>
            <a:off x="2835654" y="2464997"/>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2940923" y="2570266"/>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2" name="Connector 32"/>
          <p:cNvCxnSpPr/>
          <p:nvPr/>
        </p:nvCxnSpPr>
        <p:spPr>
          <a:xfrm flipH="1">
            <a:off x="3084924" y="2963536"/>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3" name="TextBox 33"/>
          <p:cNvSpPr txBox="1"/>
          <p:nvPr/>
        </p:nvSpPr>
        <p:spPr>
          <a:xfrm>
            <a:off x="3442804" y="2297532"/>
            <a:ext cx="5383822"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职业发展体系不完善</a:t>
            </a:r>
          </a:p>
        </p:txBody>
      </p:sp>
      <p:sp>
        <p:nvSpPr>
          <p:cNvPr id="34" name="TextBox 34"/>
          <p:cNvSpPr txBox="1"/>
          <p:nvPr/>
        </p:nvSpPr>
        <p:spPr>
          <a:xfrm>
            <a:off x="3442804" y="2726157"/>
            <a:ext cx="5383822"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目前，h市供电公司的职业发展体系还存在一些问题。一些员工对自己的职业规划和发展方向不够清晰，一些员工则因为缺乏相关培训和提升机会而无法实现个人价值。这些问题都制约了员工的职业发展和企业的可持续发展。</a:t>
            </a:r>
          </a:p>
        </p:txBody>
      </p:sp>
      <p:sp>
        <p:nvSpPr>
          <p:cNvPr id="35" name="AutoShape 35"/>
          <p:cNvSpPr/>
          <p:nvPr/>
        </p:nvSpPr>
        <p:spPr>
          <a:xfrm>
            <a:off x="2835654" y="3809001"/>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2940923" y="3914270"/>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7" name="Connector 37"/>
          <p:cNvCxnSpPr/>
          <p:nvPr/>
        </p:nvCxnSpPr>
        <p:spPr>
          <a:xfrm flipH="1">
            <a:off x="3084924" y="430754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8" name="TextBox 38"/>
          <p:cNvSpPr txBox="1"/>
          <p:nvPr/>
        </p:nvSpPr>
        <p:spPr>
          <a:xfrm>
            <a:off x="3442804" y="3641536"/>
            <a:ext cx="5383822"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绩效考核和激励机制不足</a:t>
            </a:r>
          </a:p>
        </p:txBody>
      </p:sp>
      <p:sp>
        <p:nvSpPr>
          <p:cNvPr id="39" name="TextBox 39"/>
          <p:cNvSpPr txBox="1"/>
          <p:nvPr/>
        </p:nvSpPr>
        <p:spPr>
          <a:xfrm>
            <a:off x="3442804" y="4070161"/>
            <a:ext cx="5383822"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h市供电公司的绩效考核和激励机制还不够完善。一些员工因为绩效考核不公正或不透明而感到不满意，一些员工则因为激励机制不足而缺乏动力。这些问题都影响了员工的工作积极性和企业的效益。</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03</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内部人力资源市场建设的理论和实践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355440" y="1900761"/>
            <a:ext cx="1736190"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内部人力资源市场是一种将企业或组织内部员工进行合理配置和管理的机制，其目的是优化人力资源配置、提高员工工作效率和组织绩效。</a:t>
            </a:r>
          </a:p>
        </p:txBody>
      </p:sp>
      <p:sp>
        <p:nvSpPr>
          <p:cNvPr id="3" name="TextBox 3"/>
          <p:cNvSpPr txBox="1"/>
          <p:nvPr/>
        </p:nvSpPr>
        <p:spPr>
          <a:xfrm>
            <a:off x="2148729" y="1900761"/>
            <a:ext cx="1736190"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内部人力资源市场具有以下特点</a:t>
            </a:r>
          </a:p>
        </p:txBody>
      </p:sp>
      <p:sp>
        <p:nvSpPr>
          <p:cNvPr id="4" name="TextBox 4"/>
          <p:cNvSpPr txBox="1"/>
          <p:nvPr/>
        </p:nvSpPr>
        <p:spPr>
          <a:xfrm>
            <a:off x="3971225" y="1900761"/>
            <a:ext cx="1736190"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内部性：市场存在于企业或组织内部，与外部市场相对。</a:t>
            </a:r>
          </a:p>
        </p:txBody>
      </p:sp>
      <p:sp>
        <p:nvSpPr>
          <p:cNvPr id="5" name="TextBox 5"/>
          <p:cNvSpPr txBox="1"/>
          <p:nvPr/>
        </p:nvSpPr>
        <p:spPr>
          <a:xfrm>
            <a:off x="5719825" y="1900761"/>
            <a:ext cx="1736190"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计划性：市场由企业或组织有计划地进行管理和调控。</a:t>
            </a:r>
          </a:p>
        </p:txBody>
      </p:sp>
      <p:sp>
        <p:nvSpPr>
          <p:cNvPr id="6" name="TextBox 6"/>
          <p:cNvSpPr txBox="1"/>
          <p:nvPr/>
        </p:nvSpPr>
        <p:spPr>
          <a:xfrm>
            <a:off x="7496750" y="1900761"/>
            <a:ext cx="1736190" cy="2762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流动性：员工可以在内部市场上进行岗位流动，寻找适合自己的工作机会。</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TextBox 27"/>
          <p:cNvSpPr txBox="1"/>
          <p:nvPr/>
        </p:nvSpPr>
        <p:spPr>
          <a:xfrm>
            <a:off x="854392" y="73342"/>
            <a:ext cx="7815272" cy="8533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内部人力资源市场的概念和特点</a:t>
            </a:r>
          </a:p>
        </p:txBody>
      </p:sp>
      <p:sp>
        <p:nvSpPr>
          <p:cNvPr id="28" name="AutoShape 28"/>
          <p:cNvSpPr/>
          <p:nvPr/>
        </p:nvSpPr>
        <p:spPr>
          <a:xfrm>
            <a:off x="452058" y="1321123"/>
            <a:ext cx="1473200" cy="49953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TextBox 29"/>
          <p:cNvSpPr txBox="1"/>
          <p:nvPr/>
        </p:nvSpPr>
        <p:spPr>
          <a:xfrm>
            <a:off x="649250" y="1285214"/>
            <a:ext cx="869265" cy="57135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solidFill>
                <a:latin typeface="Microsoft Yahei"/>
                <a:ea typeface="Microsoft Yahei"/>
                <a:cs typeface="Microsoft Yahei"/>
              </a:rPr>
              <a:t>01</a:t>
            </a:r>
          </a:p>
        </p:txBody>
      </p:sp>
      <p:sp>
        <p:nvSpPr>
          <p:cNvPr id="30" name="AutoShape 30"/>
          <p:cNvSpPr/>
          <p:nvPr/>
        </p:nvSpPr>
        <p:spPr>
          <a:xfrm>
            <a:off x="2280224" y="1321123"/>
            <a:ext cx="1473200" cy="499533"/>
          </a:xfrm>
          <a:prstGeom prst="homePlat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2477417" y="1285214"/>
            <a:ext cx="869265" cy="57135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solidFill>
                <a:latin typeface="Microsoft Yahei"/>
                <a:ea typeface="Microsoft Yahei"/>
                <a:cs typeface="Microsoft Yahei"/>
              </a:rPr>
              <a:t>02</a:t>
            </a:r>
          </a:p>
        </p:txBody>
      </p:sp>
      <p:sp>
        <p:nvSpPr>
          <p:cNvPr id="32" name="AutoShape 32"/>
          <p:cNvSpPr/>
          <p:nvPr/>
        </p:nvSpPr>
        <p:spPr>
          <a:xfrm>
            <a:off x="4102720" y="1321123"/>
            <a:ext cx="1473200" cy="49953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4299912" y="1285214"/>
            <a:ext cx="869265" cy="57135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solidFill>
                <a:latin typeface="Microsoft Yahei"/>
                <a:ea typeface="Microsoft Yahei"/>
                <a:cs typeface="Microsoft Yahei"/>
              </a:rPr>
              <a:t>03</a:t>
            </a:r>
          </a:p>
        </p:txBody>
      </p:sp>
      <p:sp>
        <p:nvSpPr>
          <p:cNvPr id="34" name="AutoShape 34"/>
          <p:cNvSpPr/>
          <p:nvPr/>
        </p:nvSpPr>
        <p:spPr>
          <a:xfrm>
            <a:off x="5851320" y="1321123"/>
            <a:ext cx="1473200" cy="499533"/>
          </a:xfrm>
          <a:prstGeom prst="homePlat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6048512" y="1285214"/>
            <a:ext cx="869265" cy="57135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solidFill>
                <a:latin typeface="Microsoft Yahei"/>
                <a:ea typeface="Microsoft Yahei"/>
                <a:cs typeface="Microsoft Yahei"/>
              </a:rPr>
              <a:t>04</a:t>
            </a:r>
          </a:p>
        </p:txBody>
      </p:sp>
      <p:sp>
        <p:nvSpPr>
          <p:cNvPr id="36" name="AutoShape 36"/>
          <p:cNvSpPr/>
          <p:nvPr/>
        </p:nvSpPr>
        <p:spPr>
          <a:xfrm>
            <a:off x="7628245" y="1321123"/>
            <a:ext cx="1473200" cy="49953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7825437" y="1285214"/>
            <a:ext cx="869265" cy="57135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solidFill>
                <a:latin typeface="Microsoft Yahei"/>
                <a:ea typeface="Microsoft Yahei"/>
                <a:cs typeface="Microsoft Yahei"/>
              </a:rPr>
              <a:t>05</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104" b="-104"/>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000" r="17000"/>
          <a:stretch>
            <a:fillRect/>
          </a:stretch>
        </p:blipFill>
        <p:spPr>
          <a:xfrm>
            <a:off x="6426096" y="1654194"/>
            <a:ext cx="4038083" cy="4038083"/>
          </a:xfrm>
          <a:prstGeom prst="ellipse">
            <a:avLst/>
          </a:prstGeom>
        </p:spPr>
      </p:pic>
      <p:sp>
        <p:nvSpPr>
          <p:cNvPr id="3" name="AutoShape 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TextBox 2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内部人力资源市场建设的必要性</a:t>
            </a:r>
          </a:p>
        </p:txBody>
      </p:sp>
      <p:sp>
        <p:nvSpPr>
          <p:cNvPr id="24" name="AutoShape 24"/>
          <p:cNvSpPr/>
          <p:nvPr/>
        </p:nvSpPr>
        <p:spPr>
          <a:xfrm>
            <a:off x="819890" y="1088182"/>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21180"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TextBox 26"/>
          <p:cNvSpPr txBox="1"/>
          <p:nvPr/>
        </p:nvSpPr>
        <p:spPr>
          <a:xfrm>
            <a:off x="469721" y="193836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通过内部市场建设，企业可以更好地了解员工的能力和需求，将员工安排到最合适的岗位上，从而提高员工配置效率。</a:t>
            </a:r>
          </a:p>
        </p:txBody>
      </p:sp>
      <p:sp>
        <p:nvSpPr>
          <p:cNvPr id="27" name="AutoShape 27"/>
          <p:cNvSpPr/>
          <p:nvPr/>
        </p:nvSpPr>
        <p:spPr>
          <a:xfrm>
            <a:off x="2421207"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TextBox 28"/>
          <p:cNvSpPr txBox="1"/>
          <p:nvPr/>
        </p:nvSpPr>
        <p:spPr>
          <a:xfrm>
            <a:off x="677897" y="1086643"/>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提高员工配置效率</a:t>
            </a:r>
          </a:p>
        </p:txBody>
      </p:sp>
      <p:sp>
        <p:nvSpPr>
          <p:cNvPr id="29" name="AutoShape 29"/>
          <p:cNvSpPr/>
          <p:nvPr/>
        </p:nvSpPr>
        <p:spPr>
          <a:xfrm>
            <a:off x="3792022" y="1088182"/>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3393312"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3441853" y="193836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内部市场的建立可以使员工在公司内部流动，避免因缺乏晋升机会或职业发展空间而流失。</a:t>
            </a:r>
          </a:p>
        </p:txBody>
      </p:sp>
      <p:sp>
        <p:nvSpPr>
          <p:cNvPr id="32" name="AutoShape 32"/>
          <p:cNvSpPr/>
          <p:nvPr/>
        </p:nvSpPr>
        <p:spPr>
          <a:xfrm>
            <a:off x="5393339" y="1086643"/>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3644882" y="1086643"/>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降低人才流失率</a:t>
            </a:r>
          </a:p>
        </p:txBody>
      </p:sp>
      <p:sp>
        <p:nvSpPr>
          <p:cNvPr id="34" name="AutoShape 34"/>
          <p:cNvSpPr/>
          <p:nvPr/>
        </p:nvSpPr>
        <p:spPr>
          <a:xfrm>
            <a:off x="819890" y="3078907"/>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421180"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TextBox 36"/>
          <p:cNvSpPr txBox="1"/>
          <p:nvPr/>
        </p:nvSpPr>
        <p:spPr>
          <a:xfrm>
            <a:off x="469721" y="393861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通过参与内部市场活动，员工可以接触到不同的岗位和业务，从而培养出更全面的能力和技能。</a:t>
            </a:r>
          </a:p>
        </p:txBody>
      </p:sp>
      <p:sp>
        <p:nvSpPr>
          <p:cNvPr id="37" name="AutoShape 37"/>
          <p:cNvSpPr/>
          <p:nvPr/>
        </p:nvSpPr>
        <p:spPr>
          <a:xfrm>
            <a:off x="2421207"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TextBox 38"/>
          <p:cNvSpPr txBox="1"/>
          <p:nvPr/>
        </p:nvSpPr>
        <p:spPr>
          <a:xfrm>
            <a:off x="677897" y="3077368"/>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培养员工多方面能力</a:t>
            </a:r>
          </a:p>
        </p:txBody>
      </p:sp>
      <p:sp>
        <p:nvSpPr>
          <p:cNvPr id="39" name="AutoShape 39"/>
          <p:cNvSpPr/>
          <p:nvPr/>
        </p:nvSpPr>
        <p:spPr>
          <a:xfrm>
            <a:off x="3792022" y="3078907"/>
            <a:ext cx="1982317" cy="75892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3393312"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3441853" y="3938610"/>
            <a:ext cx="268265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通过合理配置和优化人力资源，内部市场可以帮助企业提高组织绩效，实现可持续发展。</a:t>
            </a:r>
          </a:p>
        </p:txBody>
      </p:sp>
      <p:sp>
        <p:nvSpPr>
          <p:cNvPr id="42" name="AutoShape 42"/>
          <p:cNvSpPr/>
          <p:nvPr/>
        </p:nvSpPr>
        <p:spPr>
          <a:xfrm>
            <a:off x="5393339" y="3077368"/>
            <a:ext cx="762000" cy="7620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TextBox 43"/>
          <p:cNvSpPr txBox="1"/>
          <p:nvPr/>
        </p:nvSpPr>
        <p:spPr>
          <a:xfrm>
            <a:off x="3644882" y="3077368"/>
            <a:ext cx="2276597" cy="8001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99" b="1">
                <a:solidFill>
                  <a:srgbClr val="FFFFFF"/>
                </a:solidFill>
                <a:latin typeface="Microsoft Yahei"/>
                <a:ea typeface="Microsoft Yahei"/>
                <a:cs typeface="Microsoft Yahei"/>
              </a:rPr>
              <a:t>提高组织绩效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104" b="-104"/>
          </a:stretch>
        </a:blipFill>
      </p:bgPr>
    </p:bg>
    <p:spTree>
      <p:nvGrpSpPr>
        <p:cNvPr id="1" name=""/>
        <p:cNvGrpSpPr/>
        <p:nvPr/>
      </p:nvGrpSpPr>
      <p:grpSpPr>
        <a:xfrm>
          <a:off x="0" y="0"/>
          <a:ext cx="0" cy="0"/>
        </a:xfrm>
      </p:grpSpPr>
      <p:sp>
        <p:nvSpPr>
          <p:cNvPr id="2" name="AutoShape 2"/>
          <p:cNvSpPr/>
          <p:nvPr/>
        </p:nvSpPr>
        <p:spPr>
          <a:xfrm>
            <a:off x="-2792877" y="910427"/>
            <a:ext cx="3919068" cy="4479316"/>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3" name="Picture 3"/>
          <p:cNvPicPr>
            <a:picLocks noChangeAspect="1"/>
          </p:cNvPicPr>
          <p:nvPr/>
        </p:nvPicPr>
        <p:blipFill>
          <a:blip r:embed="rId2">
            <a:alphaModFix amt="70000"/>
          </a:blip>
          <a:srcRect l="24812" r="24812"/>
          <a:stretch>
            <a:fillRect/>
          </a:stretch>
        </p:blipFill>
        <p:spPr>
          <a:xfrm>
            <a:off x="126559" y="910427"/>
            <a:ext cx="3359487" cy="4479316"/>
          </a:xfrm>
          <a:prstGeom prst="parallelogram">
            <a:avLst/>
          </a:prstGeom>
        </p:spPr>
      </p:pic>
      <p:sp>
        <p:nvSpPr>
          <p:cNvPr id="4" name="TextBox 4"/>
          <p:cNvSpPr txBox="1"/>
          <p:nvPr/>
        </p:nvSpPr>
        <p:spPr>
          <a:xfrm>
            <a:off x="4118922" y="910427"/>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A公司</a:t>
            </a:r>
          </a:p>
        </p:txBody>
      </p:sp>
      <p:sp>
        <p:nvSpPr>
          <p:cNvPr id="5" name="AutoShape 5"/>
          <p:cNvSpPr/>
          <p:nvPr/>
        </p:nvSpPr>
        <p:spPr>
          <a:xfrm>
            <a:off x="3053803" y="1062827"/>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3399703"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2838918"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TextBox 8"/>
          <p:cNvSpPr txBox="1"/>
          <p:nvPr/>
        </p:nvSpPr>
        <p:spPr>
          <a:xfrm>
            <a:off x="2977060" y="963386"/>
            <a:ext cx="624764"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01</a:t>
            </a:r>
          </a:p>
        </p:txBody>
      </p:sp>
      <p:sp>
        <p:nvSpPr>
          <p:cNvPr id="9" name="TextBox 9"/>
          <p:cNvSpPr txBox="1"/>
          <p:nvPr/>
        </p:nvSpPr>
        <p:spPr>
          <a:xfrm>
            <a:off x="4118922" y="1321964"/>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建立了完善的内部人力资源市场，将员工分为不同层次，每个层次都有相应的岗位选择和发展空间。同时，公司还定期开展员工培训和技能提升计划，提高员工的综合素质和职业技能。</a:t>
            </a:r>
          </a:p>
        </p:txBody>
      </p:sp>
      <p:sp>
        <p:nvSpPr>
          <p:cNvPr id="10" name="AutoShape 10"/>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内部人力资源市场建设的实践案例</a:t>
            </a:r>
          </a:p>
        </p:txBody>
      </p:sp>
      <p:sp>
        <p:nvSpPr>
          <p:cNvPr id="31" name="TextBox 31"/>
          <p:cNvSpPr txBox="1"/>
          <p:nvPr/>
        </p:nvSpPr>
        <p:spPr>
          <a:xfrm>
            <a:off x="3775497" y="2268856"/>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B公司</a:t>
            </a:r>
          </a:p>
        </p:txBody>
      </p:sp>
      <p:sp>
        <p:nvSpPr>
          <p:cNvPr id="32" name="AutoShape 32"/>
          <p:cNvSpPr/>
          <p:nvPr/>
        </p:nvSpPr>
        <p:spPr>
          <a:xfrm>
            <a:off x="2710377" y="2421256"/>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3056277"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2495493"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2538314" y="2321815"/>
            <a:ext cx="861389"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02</a:t>
            </a:r>
          </a:p>
        </p:txBody>
      </p:sp>
      <p:sp>
        <p:nvSpPr>
          <p:cNvPr id="36" name="TextBox 36"/>
          <p:cNvSpPr txBox="1"/>
          <p:nvPr/>
        </p:nvSpPr>
        <p:spPr>
          <a:xfrm>
            <a:off x="3775497" y="2680393"/>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通过引入内部市场机制，将员工岗位流动作为常态化管理。同时，公司还设立了内部人才储备库，为员工提供更多的职业发展机会和晋升空间。</a:t>
            </a:r>
          </a:p>
        </p:txBody>
      </p:sp>
      <p:sp>
        <p:nvSpPr>
          <p:cNvPr id="37" name="TextBox 37"/>
          <p:cNvSpPr txBox="1"/>
          <p:nvPr/>
        </p:nvSpPr>
        <p:spPr>
          <a:xfrm>
            <a:off x="3462158" y="3627284"/>
            <a:ext cx="4912911" cy="5905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C公司</a:t>
            </a:r>
          </a:p>
        </p:txBody>
      </p:sp>
      <p:sp>
        <p:nvSpPr>
          <p:cNvPr id="38" name="AutoShape 38"/>
          <p:cNvSpPr/>
          <p:nvPr/>
        </p:nvSpPr>
        <p:spPr>
          <a:xfrm>
            <a:off x="2397038" y="3779684"/>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2742938"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2182153"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2248828" y="3680244"/>
            <a:ext cx="871649"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03</a:t>
            </a:r>
          </a:p>
        </p:txBody>
      </p:sp>
      <p:sp>
        <p:nvSpPr>
          <p:cNvPr id="42" name="TextBox 42"/>
          <p:cNvSpPr txBox="1"/>
          <p:nvPr/>
        </p:nvSpPr>
        <p:spPr>
          <a:xfrm>
            <a:off x="3462158" y="4038822"/>
            <a:ext cx="4784560"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在内部市场上建立了人才梯队和技能传承机制，鼓励资深员工与年轻员工进行交流和传授经验。此外，公司还为优秀员工提供更多的培训和发展机会，帮助他们实现个人价值。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104" b="-104"/>
          </a:stretch>
        </a:blipFill>
      </p:bgPr>
    </p:bg>
    <p:spTree>
      <p:nvGrpSpPr>
        <p:cNvPr id="1" name=""/>
        <p:cNvGrpSpPr/>
        <p:nvPr/>
      </p:nvGrpSpPr>
      <p:grpSpPr>
        <a:xfrm>
          <a:off x="0" y="0"/>
          <a:ext cx="0" cy="0"/>
        </a:xfrm>
      </p:grpSpPr>
      <p:sp>
        <p:nvSpPr>
          <p:cNvPr id="2" name="TextBox 2"/>
          <p:cNvSpPr txBox="1"/>
          <p:nvPr/>
        </p:nvSpPr>
        <p:spPr>
          <a:xfrm>
            <a:off x="516464" y="-28575"/>
            <a:ext cx="6700756"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222997" y="1024857"/>
            <a:ext cx="6783844"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6000" b="1">
                <a:solidFill>
                  <a:schemeClr val="dk1"/>
                </a:solidFill>
                <a:latin typeface="Microsoft Yahei"/>
                <a:ea typeface="Microsoft Yahei"/>
                <a:cs typeface="Microsoft Yahei"/>
              </a:rPr>
              <a:t>04</a:t>
            </a:r>
          </a:p>
        </p:txBody>
      </p:sp>
      <p:sp>
        <p:nvSpPr>
          <p:cNvPr id="4" name="TextBox 4"/>
          <p:cNvSpPr txBox="1"/>
          <p:nvPr/>
        </p:nvSpPr>
        <p:spPr>
          <a:xfrm>
            <a:off x="1278449" y="2243908"/>
            <a:ext cx="5938770" cy="1463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600" b="1">
                <a:solidFill>
                  <a:schemeClr val="lt1"/>
                </a:solidFill>
                <a:latin typeface="Microsoft Yahei"/>
                <a:ea typeface="Microsoft Yahei"/>
                <a:cs typeface="Microsoft Yahei"/>
              </a:rPr>
              <a:t>h市供电公司内部人力资源市场建设方案设计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https://d.book118.com/237101115024006030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2024-09-01T15:44:28.769</cp:lastPrinted>
  <dcterms:created xsi:type="dcterms:W3CDTF">2024-09-01T07:44:28Z</dcterms:created>
  <dcterms:modified xsi:type="dcterms:W3CDTF">2024-09-01T07:44:30Z</dcterms:modified>
</cp:coreProperties>
</file>