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30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8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123BE-7D1F-48BB-8EAA-8EF90CC6C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3A756-5A2D-4B34-AE5C-B33155827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AF335-BB5F-4328-A2B0-E93D618B2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EAF2F-F92A-4672-94E5-DA457CC36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CCF7EE-57AD-4F63-8AEF-D2881C509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FF8ECB-9891-406F-87BD-3064D134D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E4A302-FFA3-48A8-BD4E-6A4CF1806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56E887-905C-4684-901A-7ECE3E9C8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4A0FFC-20CE-4EA3-9436-9B75A7350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AD6A5-541A-46BE-8914-0BB13027B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CC899-D40C-48CF-A91C-818A5083A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299" r:id="rId2"/>
    <p:sldLayoutId id="2147488300" r:id="rId3"/>
    <p:sldLayoutId id="2147488301" r:id="rId4"/>
    <p:sldLayoutId id="2147488302" r:id="rId5"/>
    <p:sldLayoutId id="2147488303" r:id="rId6"/>
    <p:sldLayoutId id="2147488304" r:id="rId7"/>
    <p:sldLayoutId id="2147488305" r:id="rId8"/>
    <p:sldLayoutId id="2147488306" r:id="rId9"/>
    <p:sldLayoutId id="2147488307" r:id="rId10"/>
    <p:sldLayoutId id="214748830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8.xml" /><Relationship Id="rId11" Type="http://schemas.openxmlformats.org/officeDocument/2006/relationships/tags" Target="../tags/tag69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tags" Target="../tags/tag66.xml" /><Relationship Id="rId9" Type="http://schemas.openxmlformats.org/officeDocument/2006/relationships/tags" Target="../tags/tag6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0411216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鼻出血患者护理查房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7"/>
          <p:cNvSpPr/>
          <p:nvPr>
            <p:custDataLst>
              <p:tags r:id="rId5"/>
            </p:custDataLst>
          </p:nvPr>
        </p:nvSpPr>
        <p:spPr>
          <a:xfrm>
            <a:off x="414336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68" name="文本框 14"/>
          <p:cNvSpPr txBox="1"/>
          <p:nvPr>
            <p:custDataLst>
              <p:tags r:id="rId6"/>
            </p:custDataLst>
          </p:nvPr>
        </p:nvSpPr>
        <p:spPr>
          <a:xfrm flipH="1">
            <a:off x="590231" y="5111799"/>
            <a:ext cx="2477770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患者病情评估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0" name="文本框 17"/>
          <p:cNvSpPr txBox="1"/>
          <p:nvPr>
            <p:custDataLst>
              <p:tags r:id="rId7"/>
            </p:custDataLst>
          </p:nvPr>
        </p:nvSpPr>
        <p:spPr>
          <a:xfrm>
            <a:off x="590230" y="4203120"/>
            <a:ext cx="2477769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2" name="矩形: 圆角 10"/>
          <p:cNvSpPr/>
          <p:nvPr>
            <p:custDataLst>
              <p:tags r:id="rId8"/>
            </p:custDataLst>
          </p:nvPr>
        </p:nvSpPr>
        <p:spPr>
          <a:xfrm>
            <a:off x="3295966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4" name="文本框 1034"/>
          <p:cNvSpPr txBox="1"/>
          <p:nvPr>
            <p:custDataLst>
              <p:tags r:id="rId9"/>
            </p:custDataLst>
          </p:nvPr>
        </p:nvSpPr>
        <p:spPr>
          <a:xfrm flipH="1">
            <a:off x="3473130" y="5116244"/>
            <a:ext cx="2477135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护理措施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6" name="文本框 1041"/>
          <p:cNvSpPr txBox="1"/>
          <p:nvPr>
            <p:custDataLst>
              <p:tags r:id="rId10"/>
            </p:custDataLst>
          </p:nvPr>
        </p:nvSpPr>
        <p:spPr>
          <a:xfrm>
            <a:off x="3479481" y="4203120"/>
            <a:ext cx="2454514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8" name="矩形: 圆角 13"/>
          <p:cNvSpPr/>
          <p:nvPr>
            <p:custDataLst>
              <p:tags r:id="rId11"/>
            </p:custDataLst>
          </p:nvPr>
        </p:nvSpPr>
        <p:spPr>
          <a:xfrm>
            <a:off x="6178231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0" name="文本框 1046"/>
          <p:cNvSpPr txBox="1"/>
          <p:nvPr>
            <p:custDataLst>
              <p:tags r:id="rId12"/>
            </p:custDataLst>
          </p:nvPr>
        </p:nvSpPr>
        <p:spPr>
          <a:xfrm flipH="1">
            <a:off x="6354761" y="5116244"/>
            <a:ext cx="2477770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健康教育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049"/>
          <p:cNvSpPr txBox="1"/>
          <p:nvPr>
            <p:custDataLst>
              <p:tags r:id="rId13"/>
            </p:custDataLst>
          </p:nvPr>
        </p:nvSpPr>
        <p:spPr>
          <a:xfrm>
            <a:off x="6354761" y="4203120"/>
            <a:ext cx="2477770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矩形: 圆角 16"/>
          <p:cNvSpPr/>
          <p:nvPr>
            <p:custDataLst>
              <p:tags r:id="rId14"/>
            </p:custDataLst>
          </p:nvPr>
        </p:nvSpPr>
        <p:spPr>
          <a:xfrm>
            <a:off x="9060496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6" name="文本框 1053"/>
          <p:cNvSpPr txBox="1"/>
          <p:nvPr>
            <p:custDataLst>
              <p:tags r:id="rId15"/>
            </p:custDataLst>
          </p:nvPr>
        </p:nvSpPr>
        <p:spPr>
          <a:xfrm flipH="1">
            <a:off x="9237025" y="5116244"/>
            <a:ext cx="2477135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护理效果评价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056"/>
          <p:cNvSpPr txBox="1"/>
          <p:nvPr>
            <p:custDataLst>
              <p:tags r:id="rId16"/>
            </p:custDataLst>
          </p:nvPr>
        </p:nvSpPr>
        <p:spPr>
          <a:xfrm>
            <a:off x="9237025" y="4203120"/>
            <a:ext cx="2341229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患者病情评估</a:t>
            </a:r>
            <a:endParaRPr lang="zh-CN" altLang="en-US"/>
          </a:p>
        </p:txBody>
      </p:sp>
      <p:sp>
        <p:nvSpPr>
          <p:cNvPr id="10488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1048840" name="圆角矩形 26"/>
          <p:cNvSpPr/>
          <p:nvPr>
            <p:custDataLst>
              <p:tags r:id="rId2"/>
            </p:custDataLst>
          </p:nvPr>
        </p:nvSpPr>
        <p:spPr>
          <a:xfrm>
            <a:off x="1524000" y="2123390"/>
            <a:ext cx="1488403" cy="329464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42" name="圆角矩形 28"/>
          <p:cNvSpPr/>
          <p:nvPr>
            <p:custDataLst>
              <p:tags r:id="rId3"/>
            </p:custDataLst>
          </p:nvPr>
        </p:nvSpPr>
        <p:spPr>
          <a:xfrm>
            <a:off x="1525728" y="2123390"/>
            <a:ext cx="1485263" cy="1750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844" name="文本框 31"/>
          <p:cNvSpPr txBox="1"/>
          <p:nvPr>
            <p:custDataLst>
              <p:tags r:id="rId4"/>
            </p:custDataLst>
          </p:nvPr>
        </p:nvSpPr>
        <p:spPr>
          <a:xfrm>
            <a:off x="1617294" y="2470073"/>
            <a:ext cx="1302654" cy="29197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姓名、年龄、性别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46" name="圆角矩形 29"/>
          <p:cNvSpPr/>
          <p:nvPr>
            <p:custDataLst>
              <p:tags r:id="rId5"/>
            </p:custDataLst>
          </p:nvPr>
        </p:nvSpPr>
        <p:spPr>
          <a:xfrm>
            <a:off x="3192342" y="2123390"/>
            <a:ext cx="1488403" cy="329464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48" name="圆角矩形 32"/>
          <p:cNvSpPr/>
          <p:nvPr>
            <p:custDataLst>
              <p:tags r:id="rId6"/>
            </p:custDataLst>
          </p:nvPr>
        </p:nvSpPr>
        <p:spPr>
          <a:xfrm>
            <a:off x="3194070" y="2123390"/>
            <a:ext cx="1485263" cy="1750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850" name="文本框 34"/>
          <p:cNvSpPr txBox="1"/>
          <p:nvPr>
            <p:custDataLst>
              <p:tags r:id="rId7"/>
            </p:custDataLst>
          </p:nvPr>
        </p:nvSpPr>
        <p:spPr>
          <a:xfrm>
            <a:off x="3285636" y="2470073"/>
            <a:ext cx="1302654" cy="292089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病史：既往病史、过敏史、用药史等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2" name="圆角矩形 3"/>
          <p:cNvSpPr/>
          <p:nvPr>
            <p:custDataLst>
              <p:tags r:id="rId8"/>
            </p:custDataLst>
          </p:nvPr>
        </p:nvSpPr>
        <p:spPr>
          <a:xfrm>
            <a:off x="4860684" y="2123390"/>
            <a:ext cx="1488403" cy="329464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54" name="圆角矩形 4"/>
          <p:cNvSpPr/>
          <p:nvPr>
            <p:custDataLst>
              <p:tags r:id="rId9"/>
            </p:custDataLst>
          </p:nvPr>
        </p:nvSpPr>
        <p:spPr>
          <a:xfrm>
            <a:off x="4862412" y="2123390"/>
            <a:ext cx="1485263" cy="1750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856" name="文本框 5"/>
          <p:cNvSpPr txBox="1"/>
          <p:nvPr>
            <p:custDataLst>
              <p:tags r:id="rId10"/>
            </p:custDataLst>
          </p:nvPr>
        </p:nvSpPr>
        <p:spPr>
          <a:xfrm>
            <a:off x="4953978" y="2470073"/>
            <a:ext cx="1302654" cy="292089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症状：鼻出血的频率、持续时间、出血量等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8" name="圆角矩形 8"/>
          <p:cNvSpPr/>
          <p:nvPr>
            <p:custDataLst>
              <p:tags r:id="rId11"/>
            </p:custDataLst>
          </p:nvPr>
        </p:nvSpPr>
        <p:spPr>
          <a:xfrm>
            <a:off x="6529026" y="2123390"/>
            <a:ext cx="1488403" cy="329464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60" name="圆角矩形 9"/>
          <p:cNvSpPr/>
          <p:nvPr>
            <p:custDataLst>
              <p:tags r:id="rId12"/>
            </p:custDataLst>
          </p:nvPr>
        </p:nvSpPr>
        <p:spPr>
          <a:xfrm>
            <a:off x="6530754" y="2123390"/>
            <a:ext cx="1485263" cy="1750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862" name="文本框 10"/>
          <p:cNvSpPr txBox="1"/>
          <p:nvPr>
            <p:custDataLst>
              <p:tags r:id="rId13"/>
            </p:custDataLst>
          </p:nvPr>
        </p:nvSpPr>
        <p:spPr>
          <a:xfrm>
            <a:off x="6622320" y="2470073"/>
            <a:ext cx="1302654" cy="292089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体征：鼻腔检查、血压、心率等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4" name="圆角矩形 6"/>
          <p:cNvSpPr/>
          <p:nvPr>
            <p:custDataLst>
              <p:tags r:id="rId14"/>
            </p:custDataLst>
          </p:nvPr>
        </p:nvSpPr>
        <p:spPr>
          <a:xfrm>
            <a:off x="8197368" y="2124542"/>
            <a:ext cx="1488403" cy="329464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66" name="圆角矩形 7"/>
          <p:cNvSpPr/>
          <p:nvPr>
            <p:custDataLst>
              <p:tags r:id="rId15"/>
            </p:custDataLst>
          </p:nvPr>
        </p:nvSpPr>
        <p:spPr>
          <a:xfrm>
            <a:off x="8199096" y="2124542"/>
            <a:ext cx="1485263" cy="1750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868" name="文本框 11"/>
          <p:cNvSpPr txBox="1"/>
          <p:nvPr>
            <p:custDataLst>
              <p:tags r:id="rId16"/>
            </p:custDataLst>
          </p:nvPr>
        </p:nvSpPr>
        <p:spPr>
          <a:xfrm>
            <a:off x="8290662" y="2471225"/>
            <a:ext cx="1302654" cy="292089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实验室检查：血常规、凝血功能等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0" name="圆角矩形 16"/>
          <p:cNvSpPr/>
          <p:nvPr>
            <p:custDataLst>
              <p:tags r:id="rId17"/>
            </p:custDataLst>
          </p:nvPr>
        </p:nvSpPr>
        <p:spPr>
          <a:xfrm>
            <a:off x="9865710" y="2124542"/>
            <a:ext cx="1488403" cy="329464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72" name="圆角矩形 17"/>
          <p:cNvSpPr/>
          <p:nvPr>
            <p:custDataLst>
              <p:tags r:id="rId18"/>
            </p:custDataLst>
          </p:nvPr>
        </p:nvSpPr>
        <p:spPr>
          <a:xfrm>
            <a:off x="9867438" y="2124542"/>
            <a:ext cx="1485263" cy="1750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874" name="文本框 18"/>
          <p:cNvSpPr txBox="1"/>
          <p:nvPr>
            <p:custDataLst>
              <p:tags r:id="rId19"/>
            </p:custDataLst>
          </p:nvPr>
        </p:nvSpPr>
        <p:spPr>
          <a:xfrm>
            <a:off x="9959004" y="2471225"/>
            <a:ext cx="1302654" cy="292089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影像学检查：鼻窦CT、鼻咽镜等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鼻出血原因及诱因</a:t>
            </a:r>
            <a:endParaRPr lang="zh-CN" altLang="en-US"/>
          </a:p>
        </p:txBody>
      </p:sp>
      <p:sp>
        <p:nvSpPr>
          <p:cNvPr id="104891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1616637" y="3892622"/>
            <a:ext cx="3095170" cy="199726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矩形 4"/>
          <p:cNvSpPr/>
          <p:nvPr>
            <p:custDataLst>
              <p:tags r:id="rId3"/>
            </p:custDataLst>
          </p:nvPr>
        </p:nvSpPr>
        <p:spPr>
          <a:xfrm>
            <a:off x="1536503" y="4214864"/>
            <a:ext cx="160082" cy="16131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文本框 5"/>
          <p:cNvSpPr txBox="1"/>
          <p:nvPr>
            <p:custDataLst>
              <p:tags r:id="rId4"/>
            </p:custDataLst>
          </p:nvPr>
        </p:nvSpPr>
        <p:spPr>
          <a:xfrm>
            <a:off x="1803617" y="4175649"/>
            <a:ext cx="2720889" cy="112948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鼻腔异物：如鼻腔异物、鼻腔异物等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937946" y="3892622"/>
            <a:ext cx="3095170" cy="199726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18" name="矩形 57"/>
          <p:cNvSpPr/>
          <p:nvPr>
            <p:custDataLst>
              <p:tags r:id="rId6"/>
            </p:custDataLst>
          </p:nvPr>
        </p:nvSpPr>
        <p:spPr>
          <a:xfrm>
            <a:off x="4857812" y="4214864"/>
            <a:ext cx="160082" cy="16131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文本框 58"/>
          <p:cNvSpPr txBox="1"/>
          <p:nvPr>
            <p:custDataLst>
              <p:tags r:id="rId7"/>
            </p:custDataLst>
          </p:nvPr>
        </p:nvSpPr>
        <p:spPr>
          <a:xfrm>
            <a:off x="5124926" y="4175649"/>
            <a:ext cx="2720889" cy="112948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鼻腔血管疾病：如鼻腔血管瘤、鼻腔血管畸形等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22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258686" y="3892622"/>
            <a:ext cx="3095170" cy="199726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61"/>
          <p:cNvSpPr/>
          <p:nvPr>
            <p:custDataLst>
              <p:tags r:id="rId9"/>
            </p:custDataLst>
          </p:nvPr>
        </p:nvSpPr>
        <p:spPr>
          <a:xfrm>
            <a:off x="8179120" y="4214864"/>
            <a:ext cx="160082" cy="16131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文本框 62"/>
          <p:cNvSpPr txBox="1"/>
          <p:nvPr>
            <p:custDataLst>
              <p:tags r:id="rId10"/>
            </p:custDataLst>
          </p:nvPr>
        </p:nvSpPr>
        <p:spPr>
          <a:xfrm>
            <a:off x="8446234" y="4175649"/>
            <a:ext cx="2720889" cy="112948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其他原因：如高血压、凝血功能障碍等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28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1603566" y="1652273"/>
            <a:ext cx="3095170" cy="199726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30" name="矩形 65"/>
          <p:cNvSpPr/>
          <p:nvPr>
            <p:custDataLst>
              <p:tags r:id="rId12"/>
            </p:custDataLst>
          </p:nvPr>
        </p:nvSpPr>
        <p:spPr>
          <a:xfrm>
            <a:off x="1524000" y="1973947"/>
            <a:ext cx="160082" cy="16131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文本框 66"/>
          <p:cNvSpPr txBox="1"/>
          <p:nvPr>
            <p:custDataLst>
              <p:tags r:id="rId13"/>
            </p:custDataLst>
          </p:nvPr>
        </p:nvSpPr>
        <p:spPr>
          <a:xfrm>
            <a:off x="1791114" y="1934732"/>
            <a:ext cx="2720889" cy="112948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鼻腔疾病：如鼻炎、鼻窦炎、鼻腔肿瘤等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34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924874" y="1652273"/>
            <a:ext cx="3095170" cy="199726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矩形 69"/>
          <p:cNvSpPr/>
          <p:nvPr>
            <p:custDataLst>
              <p:tags r:id="rId15"/>
            </p:custDataLst>
          </p:nvPr>
        </p:nvSpPr>
        <p:spPr>
          <a:xfrm>
            <a:off x="4844740" y="1973947"/>
            <a:ext cx="160082" cy="16131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文本框 70"/>
          <p:cNvSpPr txBox="1"/>
          <p:nvPr>
            <p:custDataLst>
              <p:tags r:id="rId16"/>
            </p:custDataLst>
          </p:nvPr>
        </p:nvSpPr>
        <p:spPr>
          <a:xfrm>
            <a:off x="5111854" y="1934732"/>
            <a:ext cx="2720889" cy="112948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鼻腔外伤：如碰撞、挤压等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40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246183" y="1652273"/>
            <a:ext cx="3095170" cy="199726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42" name="矩形 73"/>
          <p:cNvSpPr/>
          <p:nvPr>
            <p:custDataLst>
              <p:tags r:id="rId18"/>
            </p:custDataLst>
          </p:nvPr>
        </p:nvSpPr>
        <p:spPr>
          <a:xfrm>
            <a:off x="8166049" y="1973947"/>
            <a:ext cx="160082" cy="16131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74"/>
          <p:cNvSpPr txBox="1"/>
          <p:nvPr>
            <p:custDataLst>
              <p:tags r:id="rId19"/>
            </p:custDataLst>
          </p:nvPr>
        </p:nvSpPr>
        <p:spPr>
          <a:xfrm>
            <a:off x="8433163" y="1934732"/>
            <a:ext cx="2720889" cy="112948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鼻腔干燥：如空气干燥、长期使用鼻腔喷雾等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出血量及出血部位</a:t>
            </a:r>
            <a:endParaRPr lang="zh-CN" altLang="en-US"/>
          </a:p>
        </p:txBody>
      </p:sp>
      <p:sp>
        <p:nvSpPr>
          <p:cNvPr id="1048980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出血量：评估患者出血量的大小，判断病情的严重程度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出血部位：确定出血的具体部位，如鼻腔、鼻窦等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出血频率：评估患者出血的频率，判断病情的稳定性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出血原因：分析患者出血的原因，如外伤、疾病等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伴随症状及并发症</a:t>
            </a:r>
            <a:endParaRPr lang="zh-CN" altLang="en-US"/>
          </a:p>
        </p:txBody>
      </p:sp>
      <p:sp>
        <p:nvSpPr>
          <p:cNvPr id="10490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44279" y="1781928"/>
            <a:ext cx="1067665" cy="106952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524000" y="3227436"/>
            <a:ext cx="1509692" cy="25328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鼻出血：出血量、出血频率、出血持续时间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42"/>
          <p:cNvSpPr/>
          <p:nvPr>
            <p:custDataLst>
              <p:tags r:id="rId4"/>
            </p:custDataLst>
          </p:nvPr>
        </p:nvSpPr>
        <p:spPr>
          <a:xfrm>
            <a:off x="1558240" y="2912997"/>
            <a:ext cx="1440452" cy="10200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8" name="任意多边形 18"/>
          <p:cNvSpPr/>
          <p:nvPr>
            <p:custDataLst>
              <p:tags r:id="rId5"/>
            </p:custDataLst>
          </p:nvPr>
        </p:nvSpPr>
        <p:spPr>
          <a:xfrm rot="5400000">
            <a:off x="3409495" y="1781928"/>
            <a:ext cx="1067665" cy="106952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188075" y="3227436"/>
            <a:ext cx="1509692" cy="25328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鼻塞：鼻塞程度、持续时间、是否伴有鼻窦炎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43"/>
          <p:cNvSpPr/>
          <p:nvPr>
            <p:custDataLst>
              <p:tags r:id="rId7"/>
            </p:custDataLst>
          </p:nvPr>
        </p:nvSpPr>
        <p:spPr>
          <a:xfrm>
            <a:off x="3222316" y="2912997"/>
            <a:ext cx="1440452" cy="10200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073000" y="1781928"/>
            <a:ext cx="1067665" cy="106952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852151" y="3227436"/>
            <a:ext cx="1509692" cy="25328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头痛：头痛程度、持续时间、是否伴有颅内压增高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4"/>
          <p:cNvSpPr/>
          <p:nvPr>
            <p:custDataLst>
              <p:tags r:id="rId10"/>
            </p:custDataLst>
          </p:nvPr>
        </p:nvSpPr>
        <p:spPr>
          <a:xfrm>
            <a:off x="4886391" y="2912997"/>
            <a:ext cx="1440452" cy="10200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737075" y="1781928"/>
            <a:ext cx="1067665" cy="106952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516226" y="3227436"/>
            <a:ext cx="1509692" cy="25328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呼吸困难：呼吸困难程度、持续时间、是否伴有肺部感染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5"/>
          <p:cNvSpPr/>
          <p:nvPr>
            <p:custDataLst>
              <p:tags r:id="rId13"/>
            </p:custDataLst>
          </p:nvPr>
        </p:nvSpPr>
        <p:spPr>
          <a:xfrm>
            <a:off x="6551037" y="2912997"/>
            <a:ext cx="1440452" cy="10200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402863" y="1781928"/>
            <a:ext cx="1067665" cy="106952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180872" y="3227436"/>
            <a:ext cx="1509692" cy="25328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贫血：贫血程度、是否伴有其他血液系统疾病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46"/>
          <p:cNvSpPr/>
          <p:nvPr>
            <p:custDataLst>
              <p:tags r:id="rId16"/>
            </p:custDataLst>
          </p:nvPr>
        </p:nvSpPr>
        <p:spPr>
          <a:xfrm>
            <a:off x="8215112" y="2912997"/>
            <a:ext cx="1440452" cy="102006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065797" y="1781928"/>
            <a:ext cx="1067665" cy="106952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44947" y="3227436"/>
            <a:ext cx="1509692" cy="25328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并发症：鼻窦炎、颅内压增高、肺部感染等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47"/>
          <p:cNvSpPr/>
          <p:nvPr>
            <p:custDataLst>
              <p:tags r:id="rId19"/>
            </p:custDataLst>
          </p:nvPr>
        </p:nvSpPr>
        <p:spPr>
          <a:xfrm>
            <a:off x="9879758" y="2912997"/>
            <a:ext cx="1440452" cy="102006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护理措施</a:t>
            </a:r>
            <a:endParaRPr lang="zh-CN" altLang="en-US"/>
          </a:p>
        </p:txBody>
      </p:sp>
      <p:sp>
        <p:nvSpPr>
          <p:cNvPr id="10490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止血方法</a:t>
            </a:r>
            <a:endParaRPr lang="zh-CN" altLang="en-US"/>
          </a:p>
        </p:txBody>
      </p:sp>
      <p:sp>
        <p:nvSpPr>
          <p:cNvPr id="1049120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药物止血：使用止血药物，如凝血酶、维生素K等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压迫止血：用拇指和食指压迫鼻翼两侧，持续5-10分钟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冷敷止血：用冰袋或冷毛巾敷在鼻梁上，降低局部温度，促进血管收缩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手术止血：对于严重出血或反复出血的患者，可能需要进行手术治疗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病情观察</a:t>
            </a:r>
            <a:endParaRPr lang="zh-CN" altLang="en-US"/>
          </a:p>
        </p:txBody>
      </p:sp>
      <p:sp>
        <p:nvSpPr>
          <p:cNvPr id="1049186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观察患者的精神状态、食欲、睡眠等生活状况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观察鼻出血的频率、持续时间和出血量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观察患者的面色、呼吸、脉搏等生命体征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观察患者的鼻腔情况，如鼻黏膜是否充血、肿胀等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心理护理</a:t>
            </a:r>
            <a:endParaRPr lang="zh-CN" altLang="en-US"/>
          </a:p>
        </p:txBody>
      </p:sp>
      <p:sp>
        <p:nvSpPr>
          <p:cNvPr id="1049252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建立良好的医患关系，增强患者的信任感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倾听患者的感受和需求，给予适当的安慰和支持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向患者解释病情和治疗方案，消除患者的恐惧和焦虑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鼓励患者积极参与治疗，增强患者的自信心和自我管理能力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https://d.book118.com/237104112161006025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1_2"/>
  <p:tag name="KSO_WM_UNIT_INDEX" val="1_1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YPE" val="l_h_a"/>
  <p:tag name="KSO_WM_UNIT_VALUE" val="27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1_1"/>
  <p:tag name="KSO_WM_UNIT_INDEX" val="1_1_1"/>
  <p:tag name="KSO_WM_UNIT_LAYERLEVEL" val="1_1_1"/>
  <p:tag name="KSO_WM_UNIT_SUBTYPE" val="d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2_2"/>
  <p:tag name="KSO_WM_UNIT_INDEX" val="1_2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YPE" val="l_h_a"/>
  <p:tag name="KSO_WM_UNIT_VALUE" val="27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2_1"/>
  <p:tag name="KSO_WM_UNIT_INDEX" val="1_2_1"/>
  <p:tag name="KSO_WM_UNIT_LAYERLEVEL" val="1_1_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3_2"/>
  <p:tag name="KSO_WM_UNIT_INDEX" val="1_3_2"/>
  <p:tag name="KSO_WM_UNIT_LAYERLEVEL" val="1_1_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YPE" val="l_h_a"/>
  <p:tag name="KSO_WM_UNIT_VALUE" val="27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4_2"/>
  <p:tag name="KSO_WM_UNIT_INDEX" val="1_4_2"/>
  <p:tag name="KSO_WM_UNIT_LAYERLEVEL" val="1_1_1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YPE" val="l_h_a"/>
  <p:tag name="KSO_WM_UNIT_VALUE" val="27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4_1"/>
  <p:tag name="KSO_WM_UNIT_INDEX" val="1_4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78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9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Montserrat ExtraBold</vt:lpstr>
      <vt:lpstr>Calibri Light</vt:lpstr>
      <vt:lpstr>Wingdings</vt:lpstr>
      <vt:lpstr>Office Theme</vt:lpstr>
      <vt:lpstr>鼻出血患者护理查房</vt:lpstr>
      <vt:lpstr>目录</vt:lpstr>
      <vt:lpstr>患者病情评估</vt:lpstr>
      <vt:lpstr>患者基本信息</vt:lpstr>
      <vt:lpstr>鼻出血原因及诱因</vt:lpstr>
      <vt:lpstr>出血量及出血部位</vt:lpstr>
      <vt:lpstr>伴随症状及并发症</vt:lpstr>
      <vt:lpstr>护理措施</vt:lpstr>
      <vt:lpstr>止血方法</vt:lpstr>
      <vt:lpstr>病情观察</vt:lpstr>
      <vt:lpstr>心理护理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2024-08-30T17:04:38.135</cp:lastPrinted>
  <dcterms:created xsi:type="dcterms:W3CDTF">2024-08-30T09:04:38Z</dcterms:created>
  <dcterms:modified xsi:type="dcterms:W3CDTF">2024-08-30T09:04:40Z</dcterms:modified>
</cp:coreProperties>
</file>